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369" r:id="rId2"/>
    <p:sldId id="381" r:id="rId3"/>
    <p:sldId id="392" r:id="rId4"/>
    <p:sldId id="382" r:id="rId5"/>
    <p:sldId id="395" r:id="rId6"/>
    <p:sldId id="397" r:id="rId7"/>
    <p:sldId id="398" r:id="rId8"/>
    <p:sldId id="400" r:id="rId9"/>
    <p:sldId id="394" r:id="rId10"/>
    <p:sldId id="401" r:id="rId11"/>
    <p:sldId id="402" r:id="rId12"/>
    <p:sldId id="396" r:id="rId13"/>
    <p:sldId id="383" r:id="rId14"/>
    <p:sldId id="387" r:id="rId15"/>
    <p:sldId id="388" r:id="rId16"/>
    <p:sldId id="391" r:id="rId17"/>
    <p:sldId id="389" r:id="rId18"/>
    <p:sldId id="390" r:id="rId19"/>
    <p:sldId id="393" r:id="rId20"/>
    <p:sldId id="399" r:id="rId2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BD"/>
    <a:srgbClr val="009999"/>
    <a:srgbClr val="C0B7ED"/>
    <a:srgbClr val="000066"/>
    <a:srgbClr val="F7F66C"/>
    <a:srgbClr val="90C0ED"/>
    <a:srgbClr val="84D180"/>
    <a:srgbClr val="9B93ED"/>
    <a:srgbClr val="9781D1"/>
    <a:srgbClr val="937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1317" autoAdjust="0"/>
  </p:normalViewPr>
  <p:slideViewPr>
    <p:cSldViewPr snapToGrid="0">
      <p:cViewPr varScale="1">
        <p:scale>
          <a:sx n="61" d="100"/>
          <a:sy n="61" d="100"/>
        </p:scale>
        <p:origin x="78" y="198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6">
            <a:lumMod val="25000"/>
          </a:schemeClr>
        </a:solidFill>
      </dgm:spPr>
      <dgm:t>
        <a:bodyPr/>
        <a:lstStyle/>
        <a:p>
          <a:pPr algn="ctr">
            <a:spcBef>
              <a:spcPts val="600"/>
            </a:spcBef>
            <a:spcAft>
              <a:spcPct val="35000"/>
            </a:spcAft>
          </a:pPr>
          <a:r>
            <a:rPr lang="sr-Latn-RS" sz="1600" b="1" i="1" dirty="0">
              <a:solidFill>
                <a:schemeClr val="bg1"/>
              </a:solidFill>
            </a:rPr>
            <a:t>Cilj projekta</a:t>
          </a:r>
          <a:endParaRPr lang="sr-Latn-RS" sz="1600" dirty="0">
            <a:solidFill>
              <a:schemeClr val="bg1"/>
            </a:solidFill>
          </a:endParaRPr>
        </a:p>
        <a:p>
          <a:pPr algn="ctr">
            <a:spcBef>
              <a:spcPts val="600"/>
            </a:spcBef>
            <a:spcAft>
              <a:spcPct val="35000"/>
            </a:spcAft>
          </a:pPr>
          <a:r>
            <a:rPr lang="sr-Latn-RS" sz="1600" b="1" dirty="0"/>
            <a:t>Ublažavanje klimatskih promena kroz primenu CE u upravljanju otpadom u izabranim regionima u Srbiji</a:t>
          </a:r>
          <a:endParaRPr lang="en-US" sz="1100" b="1" i="1" dirty="0">
            <a:solidFill>
              <a:schemeClr val="bg1"/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38E6D402-01AE-4025-89C2-C6BB41B14EC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pPr>
            <a:spcAft>
              <a:spcPts val="600"/>
            </a:spcAft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>
            <a:spcAft>
              <a:spcPts val="600"/>
            </a:spcAft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1</a:t>
          </a:r>
        </a:p>
        <a:p>
          <a:pPr>
            <a:spcAft>
              <a:spcPts val="600"/>
            </a:spcAft>
          </a:pP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1.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Nacionalni međusektorski odbor razrađuje i dva puta godišnje daje preporuke za unapređenje pristupa CE u oblasti otpada uzimajući u obzir smanjenje emisija gasova sa efektom staklene bašte.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endParaRPr lang="sr-Latn-RS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>
            <a:spcAft>
              <a:spcPts val="600"/>
            </a:spcAft>
          </a:pPr>
          <a:endParaRPr lang="sr-Latn-RS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>
            <a:spcAft>
              <a:spcPts val="600"/>
            </a:spcAft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Polazna osnova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0 (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bez odbora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</a:p>
        <a:p>
          <a:pPr>
            <a:spcAft>
              <a:spcPts val="600"/>
            </a:spcAft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Ciljna vrednost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1x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2018, 1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2019, 2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2020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GB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56870275-C7FF-4526-838E-068F07AA1AC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3 inovativne „najbolje prakse” za poslovne modele za korišćenje sekundarnih sirovina (iz sektora kao što su plastika, metal, papir, organski otpad, itd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.)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se sprovode u industtiji i/ili trgovini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sr-Latn-RS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algn="ctr" defTabSz="53340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Polazna osnova</a:t>
          </a:r>
          <a:r>
            <a:rPr lang="en-GB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0</a:t>
          </a:r>
          <a:endParaRPr lang="sr-Latn-RS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Ciljna vrednost</a:t>
          </a:r>
          <a:r>
            <a:rPr lang="en-GB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3 </a:t>
          </a: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najbolje prakse</a:t>
          </a:r>
          <a:endParaRPr lang="en-GB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D28700D-F576-4D1D-AB73-3070C9C78A88}" type="parTrans" cxnId="{2277630D-C61E-422F-94BB-1B246758B394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BA1D0682-9596-4A5F-B0CF-28ED2F05EE76}" type="sibTrans" cxnId="{2277630D-C61E-422F-94BB-1B246758B394}">
      <dgm:prSet/>
      <dgm:spPr/>
      <dgm:t>
        <a:bodyPr/>
        <a:lstStyle/>
        <a:p>
          <a:endParaRPr lang="en-GB" sz="1100">
            <a:solidFill>
              <a:schemeClr val="bg1"/>
            </a:solidFill>
          </a:endParaRPr>
        </a:p>
      </dgm:t>
    </dgm:pt>
    <dgm:pt modelId="{56F60DBF-FF5F-424B-9672-1507C650A8D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4</a:t>
          </a:r>
        </a:p>
        <a:p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100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dodatnih pristojnih radnih mesta koja donose prihode za socijalno ugrožene društvene grupe, od kojih je 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40%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žena, otvoreno je u kontekstu unapređene CE u otpadu npr. za razdvajanje otpada iz domaćinstava i iz komercijalnog sektora, separacija, tretman, reciklaža, kompostiranje, itd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.)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 </a:t>
          </a:r>
        </a:p>
        <a:p>
          <a:endParaRPr lang="sr-Latn-R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Polazna osnova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0</a:t>
          </a:r>
        </a:p>
        <a:p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Ciljna vrednost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100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novih radnih mesta</a:t>
          </a: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</dgm:t>
    </dgm:pt>
    <dgm:pt modelId="{80CFAD9B-2DCB-4D45-AB3B-A7F793095651}" type="parTrans" cxnId="{3FEEEC38-1C13-4090-A674-E03F0E79F583}">
      <dgm:prSet/>
      <dgm:spPr/>
      <dgm:t>
        <a:bodyPr/>
        <a:lstStyle/>
        <a:p>
          <a:endParaRPr lang="en-GB"/>
        </a:p>
      </dgm:t>
    </dgm:pt>
    <dgm:pt modelId="{3109B427-8AF4-4551-8DD8-02D68785A091}" type="sibTrans" cxnId="{3FEEEC38-1C13-4090-A674-E03F0E79F583}">
      <dgm:prSet/>
      <dgm:spPr/>
      <dgm:t>
        <a:bodyPr/>
        <a:lstStyle/>
        <a:p>
          <a:endParaRPr lang="en-GB"/>
        </a:p>
      </dgm:t>
    </dgm:pt>
    <dgm:pt modelId="{E151B04B-0D05-48C0-8F1A-369E54F01BE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 anchor="t"/>
        <a:lstStyle/>
        <a:p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3</a:t>
          </a:r>
        </a:p>
        <a:p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1.200 ton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/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god biorazgradivog otpada se dodatno koristi na način koji uzima u obzir klimatske promene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(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npr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kompostiranje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).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</a:t>
          </a:r>
        </a:p>
        <a:p>
          <a:endParaRPr lang="sr-Latn-R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Polazna osnova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0 </a:t>
          </a:r>
        </a:p>
        <a:p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Ciljna vrednost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</a:t>
          </a:r>
          <a:b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</a:b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1.200 ton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2020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</a:t>
          </a: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endParaRPr lang="en-US" sz="1200" b="1" kern="1200" dirty="0">
            <a:solidFill>
              <a:srgbClr val="0070C0"/>
            </a:solidFill>
            <a:latin typeface="Arial"/>
            <a:ea typeface="+mn-ea"/>
            <a:cs typeface="+mn-cs"/>
          </a:endParaRPr>
        </a:p>
        <a:p>
          <a:endParaRPr lang="en-GB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</dgm:t>
    </dgm:pt>
    <dgm:pt modelId="{25674AED-5E00-4EC4-800A-8568EEC7D91F}" type="sibTrans" cxnId="{4847ABFD-181A-4F56-A2B1-B5469E00F31A}">
      <dgm:prSet/>
      <dgm:spPr/>
      <dgm:t>
        <a:bodyPr/>
        <a:lstStyle/>
        <a:p>
          <a:endParaRPr lang="en-GB" sz="1400"/>
        </a:p>
      </dgm:t>
    </dgm:pt>
    <dgm:pt modelId="{2CE9F89C-2BAE-4FDF-BDDB-F5EA7631FF74}" type="parTrans" cxnId="{4847ABFD-181A-4F56-A2B1-B5469E00F31A}">
      <dgm:prSet/>
      <dgm:spPr/>
      <dgm:t>
        <a:bodyPr/>
        <a:lstStyle/>
        <a:p>
          <a:endParaRPr lang="en-GB" sz="14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65073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4" custScaleY="107845">
        <dgm:presLayoutVars>
          <dgm:bulletEnabled val="1"/>
        </dgm:presLayoutVars>
      </dgm:prSet>
      <dgm:spPr/>
    </dgm:pt>
    <dgm:pt modelId="{541309CB-D6D4-4D1A-BF6E-6A9328A02C80}" type="pres">
      <dgm:prSet presAssocID="{56870275-C7FF-4526-838E-068F07AA1AC7}" presName="pillarX" presStyleLbl="node1" presStyleIdx="1" presStyleCnt="4" custScaleY="107845">
        <dgm:presLayoutVars>
          <dgm:bulletEnabled val="1"/>
        </dgm:presLayoutVars>
      </dgm:prSet>
      <dgm:spPr/>
    </dgm:pt>
    <dgm:pt modelId="{748CE0AF-E882-4AC4-BC67-739D3D945BAE}" type="pres">
      <dgm:prSet presAssocID="{E151B04B-0D05-48C0-8F1A-369E54F01BE6}" presName="pillarX" presStyleLbl="node1" presStyleIdx="2" presStyleCnt="4" custScaleY="107845">
        <dgm:presLayoutVars>
          <dgm:bulletEnabled val="1"/>
        </dgm:presLayoutVars>
      </dgm:prSet>
      <dgm:spPr/>
    </dgm:pt>
    <dgm:pt modelId="{10B1FF0D-ED81-4AD4-968F-ED52441D59BE}" type="pres">
      <dgm:prSet presAssocID="{56F60DBF-FF5F-424B-9672-1507C650A8D6}" presName="pillarX" presStyleLbl="node1" presStyleIdx="3" presStyleCnt="4" custScaleY="107845" custLinFactNeighborX="3801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 custFlipVert="0" custScaleY="14968"/>
      <dgm:spPr>
        <a:solidFill>
          <a:schemeClr val="accent6">
            <a:lumMod val="25000"/>
          </a:schemeClr>
        </a:solidFill>
      </dgm:spPr>
    </dgm:pt>
  </dgm:ptLst>
  <dgm:cxnLst>
    <dgm:cxn modelId="{2277630D-C61E-422F-94BB-1B246758B394}" srcId="{EB71B1AB-4280-47FB-9302-B1E02887CB46}" destId="{56870275-C7FF-4526-838E-068F07AA1AC7}" srcOrd="1" destOrd="0" parTransId="{3D28700D-F576-4D1D-AB73-3070C9C78A88}" sibTransId="{BA1D0682-9596-4A5F-B0CF-28ED2F05EE76}"/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3FEEEC38-1C13-4090-A674-E03F0E79F583}" srcId="{EB71B1AB-4280-47FB-9302-B1E02887CB46}" destId="{56F60DBF-FF5F-424B-9672-1507C650A8D6}" srcOrd="3" destOrd="0" parTransId="{80CFAD9B-2DCB-4D45-AB3B-A7F793095651}" sibTransId="{3109B427-8AF4-4551-8DD8-02D68785A091}"/>
    <dgm:cxn modelId="{6738DD80-24D1-409A-9FFF-7D773677C8F8}" type="presOf" srcId="{56F60DBF-FF5F-424B-9672-1507C650A8D6}" destId="{10B1FF0D-ED81-4AD4-968F-ED52441D59BE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60FCADBD-E270-44BF-ADED-487D71F818C6}" type="presOf" srcId="{E151B04B-0D05-48C0-8F1A-369E54F01BE6}" destId="{748CE0AF-E882-4AC4-BC67-739D3D945BAE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E8351CEF-8800-4F06-9617-35E5BDE04909}" type="presOf" srcId="{56870275-C7FF-4526-838E-068F07AA1AC7}" destId="{541309CB-D6D4-4D1A-BF6E-6A9328A02C80}" srcOrd="0" destOrd="0" presId="urn:microsoft.com/office/officeart/2005/8/layout/hList3"/>
    <dgm:cxn modelId="{4847ABFD-181A-4F56-A2B1-B5469E00F31A}" srcId="{EB71B1AB-4280-47FB-9302-B1E02887CB46}" destId="{E151B04B-0D05-48C0-8F1A-369E54F01BE6}" srcOrd="2" destOrd="0" parTransId="{2CE9F89C-2BAE-4FDF-BDDB-F5EA7631FF74}" sibTransId="{25674AED-5E00-4EC4-800A-8568EEC7D91F}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F035B0CC-F2A9-4800-9FFB-3397C35C879C}" type="presParOf" srcId="{95F95236-73EC-45C5-B88C-0B2BF4746EC4}" destId="{541309CB-D6D4-4D1A-BF6E-6A9328A02C80}" srcOrd="1" destOrd="0" presId="urn:microsoft.com/office/officeart/2005/8/layout/hList3"/>
    <dgm:cxn modelId="{4FA20F31-198B-47C6-AB52-B40FFB72CF33}" type="presParOf" srcId="{95F95236-73EC-45C5-B88C-0B2BF4746EC4}" destId="{748CE0AF-E882-4AC4-BC67-739D3D945BAE}" srcOrd="2" destOrd="0" presId="urn:microsoft.com/office/officeart/2005/8/layout/hList3"/>
    <dgm:cxn modelId="{AF8723FF-7687-41EE-8C81-CB103F63F591}" type="presParOf" srcId="{95F95236-73EC-45C5-B88C-0B2BF4746EC4}" destId="{10B1FF0D-ED81-4AD4-968F-ED52441D59BE}" srcOrd="3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>
    <a:solidFill>
      <a:srgbClr val="0099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B</a:t>
          </a:r>
          <a:endParaRPr lang="en-GB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6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6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Razvoj i unapređenje regionalnih lanaca vrednosti u sektoru otpada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tržište reciklaže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PKS, privatni sektor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DULSU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SDG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Promocija transfera specifičnih tehnologija u oblasti upravljanja komunalnim otpadom/ CE sa Evropom/Nemačkom i razvoj lanca vrednosti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b="0" kern="120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Podrška PKS u razvoju promotivnih materijala radi informisanja MSP o CE, poslovnim modelima, veb platformi, itd.</a:t>
          </a:r>
          <a:r>
            <a:rPr lang="de-DE" sz="1600" b="0" kern="120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</a:t>
          </a:r>
          <a:r>
            <a:rPr lang="de-D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latin typeface="+mn-lt"/>
            </a:rPr>
            <a:t>Pomoć partnerskim MSP u sprovođenju akcionih planova (npr. razrada biznis plana, opisa radnog mesta, itd.</a:t>
          </a:r>
          <a:r>
            <a:rPr lang="de-DE" sz="1600" b="0" kern="1200" dirty="0">
              <a:solidFill>
                <a:schemeClr val="bg2">
                  <a:lumMod val="50000"/>
                </a:schemeClr>
              </a:solidFill>
              <a:latin typeface="+mn-lt"/>
            </a:rPr>
            <a:t>.)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MSP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6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6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0" custLinFactNeighborY="-14449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C</a:t>
          </a:r>
          <a:endParaRPr lang="en-GB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2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2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Podrška pri osnivanju opštinskog projektnog tima i razvoj plana aktvnosti</a:t>
          </a: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Podrška LSU/JKP u partnerskim regionima (grupni pristup) u pogledu procedura i učinka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</a:t>
          </a:r>
          <a:r>
            <a:rPr lang="en-U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MORG</a:t>
          </a:r>
          <a:r>
            <a:rPr lang="en-U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MF,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ZŽS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MEI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Razvoj/revizija lokalnih Planova za upravljanje komunalnim otpadom 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(CE)</a:t>
          </a: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en-U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vođenje sistema razdvajanja na izvoru i drugih praksi u upravljanju komunalnim otpadom i CE koje ublažavaju klimatske promene, uključujući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Obuke lokalnih (formalnih i neformalnih) sakupljača resursa, LSU, JKP, medija, lokalnih OCD</a:t>
          </a:r>
          <a:endParaRPr lang="de-DE" sz="16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Obezbeđivanje opreme i implementacija pilot postrojenja za tretman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npr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za kompostiranje</a:t>
          </a: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2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2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Y="-17754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 custFlipVert="1" custScaleY="45197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C</a:t>
          </a:r>
          <a:endParaRPr lang="en-GB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400">
            <a:solidFill>
              <a:schemeClr val="bg2">
                <a:lumMod val="50000"/>
              </a:schemeClr>
            </a:solidFill>
          </a:endParaRPr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400">
            <a:solidFill>
              <a:schemeClr val="bg2">
                <a:lumMod val="50000"/>
              </a:schemeClr>
            </a:solidFill>
          </a:endParaRPr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Identifikovanje praksi za stvaranje mogućih dodatnih vrednosti u upravljanju komunalnim otpadom/CE uz 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ciju rodno jednakih mogućnosti zapošljavanja,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posebno za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osetljive grupe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povratnike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privatni sektor,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RSSSS, CEFE, SIPRU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endParaRPr lang="de-DE" sz="16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Promocija uspešnih iskustava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/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najboljih praksi npr. preko Stalne konferencije gradova i opština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SKGO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 njenog centra za obuku sa dobrim kanalima komunikacije sa svim LSU u </a:t>
          </a:r>
          <a:r>
            <a:rPr lang="sr-Latn-RS" sz="16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Srbiji</a:t>
          </a:r>
          <a:r>
            <a:rPr lang="en-GB" sz="16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PKS i njen centar za obuku, urduženja kao npr. </a:t>
          </a:r>
          <a:r>
            <a:rPr lang="en-GB" sz="1600" b="1" kern="1200" dirty="0" err="1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SeSWA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400">
            <a:solidFill>
              <a:schemeClr val="bg2">
                <a:lumMod val="50000"/>
              </a:schemeClr>
            </a:solidFill>
          </a:endParaRPr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400">
            <a:solidFill>
              <a:schemeClr val="bg2">
                <a:lumMod val="50000"/>
              </a:schemeClr>
            </a:solidFill>
          </a:endParaRPr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-13423" custLinFactNeighborY="-21402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65" custLinFactNeighborY="-11739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C4C116-8AB7-437B-8294-B20FBAA40981}">
      <dgm:prSet phldrT="[Text]" custT="1"/>
      <dgm:spPr>
        <a:solidFill>
          <a:schemeClr val="accent6">
            <a:lumMod val="25000"/>
          </a:schemeClr>
        </a:solidFill>
      </dgm:spPr>
      <dgm:t>
        <a:bodyPr/>
        <a:lstStyle/>
        <a:p>
          <a:pPr algn="ctr"/>
          <a:r>
            <a:rPr lang="sr-Latn-RS" sz="1600" b="1" dirty="0"/>
            <a:t>Cirkularna ekonomija u oblasti otpada koja doprinosi ublažavanju klimatskih promena se uvodi u odabrane regione u Srbiji</a:t>
          </a:r>
          <a:r>
            <a:rPr lang="en-GB" sz="1600" b="1" dirty="0"/>
            <a:t>.</a:t>
          </a:r>
        </a:p>
      </dgm:t>
    </dgm:pt>
    <dgm:pt modelId="{737DD391-CF97-4C97-B25D-07E642ACC34C}" type="parTrans" cxnId="{3B1DF26F-0083-44F2-BD79-8D2DD7919902}">
      <dgm:prSet/>
      <dgm:spPr/>
      <dgm:t>
        <a:bodyPr/>
        <a:lstStyle/>
        <a:p>
          <a:endParaRPr lang="en-GB"/>
        </a:p>
      </dgm:t>
    </dgm:pt>
    <dgm:pt modelId="{748EC925-EE81-49F8-B65C-03B7418E66FD}" type="sibTrans" cxnId="{3B1DF26F-0083-44F2-BD79-8D2DD7919902}">
      <dgm:prSet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Rezultat</a:t>
          </a:r>
          <a:r>
            <a:rPr lang="en-GB" sz="2000" b="1" dirty="0">
              <a:solidFill>
                <a:schemeClr val="bg2">
                  <a:lumMod val="50000"/>
                </a:schemeClr>
              </a:solidFill>
            </a:rPr>
            <a:t> A</a:t>
          </a:r>
          <a:r>
            <a:rPr lang="en-GB" sz="2300" dirty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pPr>
            <a:spcAft>
              <a:spcPct val="35000"/>
            </a:spcAft>
          </a:pPr>
          <a:r>
            <a:rPr lang="sr-Latn-RS" sz="1600" b="1" dirty="0">
              <a:solidFill>
                <a:schemeClr val="bg2">
                  <a:lumMod val="50000"/>
                </a:schemeClr>
              </a:solidFill>
            </a:rPr>
            <a:t>Unapređenje nacionalnih strateških okvirnih uslova za CE u upravljanju otpadom u kontekstu klimatskih promena</a:t>
          </a:r>
          <a:r>
            <a:rPr lang="en-GB" sz="1600" b="1" dirty="0">
              <a:solidFill>
                <a:schemeClr val="bg2">
                  <a:lumMod val="50000"/>
                </a:schemeClr>
              </a:solidFill>
            </a:rPr>
            <a:t>.</a:t>
          </a:r>
          <a:endParaRPr lang="en-GB" sz="1600" b="0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/>
        </a:p>
      </dgm:t>
    </dgm:pt>
    <dgm:pt modelId="{38E6D402-01AE-4025-89C2-C6BB41B14ECB}">
      <dgm:prSet custT="1"/>
      <dgm:spPr>
        <a:solidFill>
          <a:srgbClr val="C5FFBD"/>
        </a:solidFill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Rezultat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B</a:t>
          </a:r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r-Latn-RS" sz="1600" b="1" dirty="0">
              <a:solidFill>
                <a:schemeClr val="bg2">
                  <a:lumMod val="50000"/>
                </a:schemeClr>
              </a:solidFill>
            </a:rPr>
            <a:t>Sprovođenje regionalnih pilot projekata u kontekstu cirkularne ekonomije u cilju ublažavanja emisija gasova sa efektom staklene bašte</a:t>
          </a:r>
          <a:r>
            <a:rPr lang="en-GB" sz="1600" b="1" dirty="0">
              <a:solidFill>
                <a:schemeClr val="bg2">
                  <a:lumMod val="50000"/>
                </a:schemeClr>
              </a:solidFill>
            </a:rPr>
            <a:t>.</a:t>
          </a:r>
          <a:endParaRPr lang="sr-Latn-RS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/>
        </a:p>
      </dgm:t>
    </dgm:pt>
    <dgm:pt modelId="{56870275-C7FF-4526-838E-068F07AA1AC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 anchor="t" anchorCtr="0"/>
        <a:lstStyle/>
        <a:p>
          <a:endParaRPr lang="en-GB" sz="20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Rezultat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C</a:t>
          </a:r>
        </a:p>
        <a:p>
          <a:r>
            <a:rPr lang="sr-Latn-RS" sz="1600" b="1" kern="1200" dirty="0">
              <a:solidFill>
                <a:schemeClr val="bg2">
                  <a:lumMod val="50000"/>
                </a:schemeClr>
              </a:solidFill>
            </a:rPr>
            <a:t>Uvođenje najboljih praksi u upravljanju otpadom orijentisanom ka cirkularnoj ekonomiji u cilju ublažavanja emisija gasova sa efektom stakelene bašte na lokalnom/komunalnom nivou.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gm:t>
    </dgm:pt>
    <dgm:pt modelId="{BA1D0682-9596-4A5F-B0CF-28ED2F05EE76}" type="sibTrans" cxnId="{2277630D-C61E-422F-94BB-1B246758B394}">
      <dgm:prSet/>
      <dgm:spPr/>
      <dgm:t>
        <a:bodyPr/>
        <a:lstStyle/>
        <a:p>
          <a:endParaRPr lang="en-GB"/>
        </a:p>
      </dgm:t>
    </dgm:pt>
    <dgm:pt modelId="{3D28700D-F576-4D1D-AB73-3070C9C78A88}" type="parTrans" cxnId="{2277630D-C61E-422F-94BB-1B246758B394}">
      <dgm:prSet/>
      <dgm:spPr/>
      <dgm:t>
        <a:bodyPr/>
        <a:lstStyle/>
        <a:p>
          <a:endParaRPr lang="en-GB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CC7C16DB-FC0F-4D1A-AE4E-7A449FE53791}" type="pres">
      <dgm:prSet presAssocID="{8DC4C116-8AB7-437B-8294-B20FBAA40981}" presName="roof" presStyleLbl="dkBgShp" presStyleIdx="0" presStyleCnt="2" custScaleY="55924" custLinFactNeighborY="-10696"/>
      <dgm:spPr/>
    </dgm:pt>
    <dgm:pt modelId="{4D5BFC5D-2F01-49C5-93D4-DA0C07ED7B31}" type="pres">
      <dgm:prSet presAssocID="{8DC4C116-8AB7-437B-8294-B20FBAA40981}" presName="pillars" presStyleCnt="0"/>
      <dgm:spPr/>
    </dgm:pt>
    <dgm:pt modelId="{C145664A-15E9-4F69-956D-93726223A0B4}" type="pres">
      <dgm:prSet presAssocID="{8DC4C116-8AB7-437B-8294-B20FBAA40981}" presName="pillar1" presStyleLbl="node1" presStyleIdx="0" presStyleCnt="3" custScaleY="119201" custLinFactNeighborX="-147" custLinFactNeighborY="-6146">
        <dgm:presLayoutVars>
          <dgm:bulletEnabled val="1"/>
        </dgm:presLayoutVars>
      </dgm:prSet>
      <dgm:spPr/>
    </dgm:pt>
    <dgm:pt modelId="{C2FCEAF7-11EE-4B47-ABE9-D1F54A33CFCA}" type="pres">
      <dgm:prSet presAssocID="{38E6D402-01AE-4025-89C2-C6BB41B14ECB}" presName="pillarX" presStyleLbl="node1" presStyleIdx="1" presStyleCnt="3" custScaleY="126391" custLinFactNeighborX="1" custLinFactNeighborY="-2549">
        <dgm:presLayoutVars>
          <dgm:bulletEnabled val="1"/>
        </dgm:presLayoutVars>
      </dgm:prSet>
      <dgm:spPr/>
    </dgm:pt>
    <dgm:pt modelId="{541309CB-D6D4-4D1A-BF6E-6A9328A02C80}" type="pres">
      <dgm:prSet presAssocID="{56870275-C7FF-4526-838E-068F07AA1AC7}" presName="pillarX" presStyleLbl="node1" presStyleIdx="2" presStyleCnt="3" custScaleY="116306" custLinFactNeighborY="-7643">
        <dgm:presLayoutVars>
          <dgm:bulletEnabled val="1"/>
        </dgm:presLayoutVars>
      </dgm:prSet>
      <dgm:spPr/>
    </dgm:pt>
    <dgm:pt modelId="{6997D1E0-63A1-4F15-A094-086C0541A452}" type="pres">
      <dgm:prSet presAssocID="{8DC4C116-8AB7-437B-8294-B20FBAA40981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2277630D-C61E-422F-94BB-1B246758B394}" srcId="{8DC4C116-8AB7-437B-8294-B20FBAA40981}" destId="{56870275-C7FF-4526-838E-068F07AA1AC7}" srcOrd="2" destOrd="0" parTransId="{3D28700D-F576-4D1D-AB73-3070C9C78A88}" sibTransId="{BA1D0682-9596-4A5F-B0CF-28ED2F05EE76}"/>
    <dgm:cxn modelId="{0A754813-4D3F-4A77-BC2D-5ABA269879F4}" srcId="{8DC4C116-8AB7-437B-8294-B20FBAA40981}" destId="{38E6D402-01AE-4025-89C2-C6BB41B14ECB}" srcOrd="1" destOrd="0" parTransId="{E4107264-7B4E-435E-81A3-814F208990EA}" sibTransId="{C098726B-1E57-4C0E-95A0-CDDC15B657B3}"/>
    <dgm:cxn modelId="{631F6A24-E327-4276-8DF5-88BFB5CB4887}" srcId="{8DC4C116-8AB7-437B-8294-B20FBAA40981}" destId="{EB71B1AB-4280-47FB-9302-B1E02887CB46}" srcOrd="0" destOrd="0" parTransId="{304F4E8F-8C3A-480C-BE99-4C2B67718390}" sibTransId="{5F400DD7-D353-49A4-AA4F-CA14BB845AEC}"/>
    <dgm:cxn modelId="{1769A84D-59D1-4DCE-90DD-63EB9EEEDE35}" type="presOf" srcId="{56870275-C7FF-4526-838E-068F07AA1AC7}" destId="{541309CB-D6D4-4D1A-BF6E-6A9328A02C80}" srcOrd="0" destOrd="0" presId="urn:microsoft.com/office/officeart/2005/8/layout/hList3"/>
    <dgm:cxn modelId="{3B1DF26F-0083-44F2-BD79-8D2DD7919902}" srcId="{4BC26C48-C278-4A4F-B0EE-EA4A11F00A70}" destId="{8DC4C116-8AB7-437B-8294-B20FBAA40981}" srcOrd="0" destOrd="0" parTransId="{737DD391-CF97-4C97-B25D-07E642ACC34C}" sibTransId="{748EC925-EE81-49F8-B65C-03B7418E66FD}"/>
    <dgm:cxn modelId="{B8CDB675-625A-4E4A-A29B-0BCE232B2B7D}" type="presOf" srcId="{8DC4C116-8AB7-437B-8294-B20FBAA40981}" destId="{CC7C16DB-FC0F-4D1A-AE4E-7A449FE53791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538F02E4-F9A7-49DB-93C1-FE1240E872E0}" type="presOf" srcId="{EB71B1AB-4280-47FB-9302-B1E02887CB46}" destId="{C145664A-15E9-4F69-956D-93726223A0B4}" srcOrd="0" destOrd="0" presId="urn:microsoft.com/office/officeart/2005/8/layout/hList3"/>
    <dgm:cxn modelId="{B0D184EC-BC5F-4E05-BAD7-2335D103365C}" type="presOf" srcId="{38E6D402-01AE-4025-89C2-C6BB41B14ECB}" destId="{C2FCEAF7-11EE-4B47-ABE9-D1F54A33CFCA}" srcOrd="0" destOrd="0" presId="urn:microsoft.com/office/officeart/2005/8/layout/hList3"/>
    <dgm:cxn modelId="{A7C777A0-8A2A-4815-B897-29FAE9F5FF29}" type="presParOf" srcId="{BDFF1048-B366-4B7F-B918-892D576EB949}" destId="{CC7C16DB-FC0F-4D1A-AE4E-7A449FE53791}" srcOrd="0" destOrd="0" presId="urn:microsoft.com/office/officeart/2005/8/layout/hList3"/>
    <dgm:cxn modelId="{7A19E4DD-CEB8-429D-B0A2-7908B8EC577A}" type="presParOf" srcId="{BDFF1048-B366-4B7F-B918-892D576EB949}" destId="{4D5BFC5D-2F01-49C5-93D4-DA0C07ED7B31}" srcOrd="1" destOrd="0" presId="urn:microsoft.com/office/officeart/2005/8/layout/hList3"/>
    <dgm:cxn modelId="{A363F1E3-D8DE-4156-88E3-21384F4679EA}" type="presParOf" srcId="{4D5BFC5D-2F01-49C5-93D4-DA0C07ED7B31}" destId="{C145664A-15E9-4F69-956D-93726223A0B4}" srcOrd="0" destOrd="0" presId="urn:microsoft.com/office/officeart/2005/8/layout/hList3"/>
    <dgm:cxn modelId="{5D8AEB99-A91E-4989-803D-2EC478236668}" type="presParOf" srcId="{4D5BFC5D-2F01-49C5-93D4-DA0C07ED7B31}" destId="{C2FCEAF7-11EE-4B47-ABE9-D1F54A33CFCA}" srcOrd="1" destOrd="0" presId="urn:microsoft.com/office/officeart/2005/8/layout/hList3"/>
    <dgm:cxn modelId="{84E7F035-B65C-49CD-9440-8E55812CE187}" type="presParOf" srcId="{4D5BFC5D-2F01-49C5-93D4-DA0C07ED7B31}" destId="{541309CB-D6D4-4D1A-BF6E-6A9328A02C80}" srcOrd="2" destOrd="0" presId="urn:microsoft.com/office/officeart/2005/8/layout/hList3"/>
    <dgm:cxn modelId="{B1C2CE20-52FA-4EF3-98DD-31B59B07815B}" type="presParOf" srcId="{BDFF1048-B366-4B7F-B918-892D576EB949}" destId="{6997D1E0-63A1-4F15-A094-086C0541A4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6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6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Izvori gasova sa efektom staklene bašte u upravljanju otpadom</a:t>
          </a:r>
          <a:endParaRPr lang="en-GB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Gasovi sa efektom staklene bašte iz upravljanja otpadom doprinose oko </a:t>
          </a:r>
          <a:r>
            <a: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3 – 5 % </a:t>
          </a: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globalnih emisija</a:t>
          </a:r>
          <a:endParaRPr lang="en-US" sz="20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Emisije metana sa deponija se generalno smatraju glavnim izvorom uticaja na klimu</a:t>
          </a:r>
          <a:endParaRPr lang="en-US" sz="20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6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6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0" custLinFactNeighborY="-14449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6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6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Izvori emisija gasova sa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efektom staklene bašte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 upravljanju otpadom</a:t>
          </a:r>
          <a:endParaRPr lang="en-GB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6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6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0" custLinFactNeighborY="-14449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6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6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18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8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Potencijalna ušteda gasova sa efektom staklene bašte u upravljanju otpadom</a:t>
          </a:r>
          <a:endParaRPr lang="en-GB" sz="18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Sprečavanje emisija metana </a:t>
          </a: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=&gt; (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</a:t>
          </a: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re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</a:t>
          </a: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tretman biorazgradivog otpada i smanjenje deponovanja</a:t>
          </a: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kompostiranje, anaerobna fermentacija, mehaničko-biološki tretman</a:t>
          </a: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Recikliranje materijala – smanjenje utroška energije</a:t>
          </a: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Primena pretvaranja otpada u energiju </a:t>
          </a:r>
          <a:r>
            <a: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=&gt;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zamena fosilnih goriva</a:t>
          </a: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Prema proceni </a:t>
          </a:r>
          <a:r>
            <a:rPr lang="en-GB" sz="1800" i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Global Waste Management Outlook 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(UNEP/ISWA, 2015)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, globalne emisije GHG bi mogle da se smanje za oko </a:t>
          </a:r>
          <a:r>
            <a:rPr lang="en-GB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10-15% </a:t>
          </a:r>
          <a:r>
            <a:rPr lang="sr-Latn-R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unapređenjem u skladu sa pristupom procene životnog ciklusa</a:t>
          </a:r>
          <a:endParaRPr lang="en-US" sz="18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6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6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0" custLinFactNeighborY="-14449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6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6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Potencijalna ušteda gasova sa efektom staklene bašte u upravljanju otpadom</a:t>
          </a:r>
          <a:endParaRPr lang="en-GB" sz="2000" b="1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Primer</a:t>
          </a:r>
          <a:r>
            <a:rPr lang="en-U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Kompostiranjem</a:t>
          </a:r>
          <a:r>
            <a:rPr lang="en-GB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/ </a:t>
          </a: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anaerobnom digestijom biorazgradivog otpada i recikliranjem papira se postiže najveće ukupno smanjenje neto priliva gasova sa efektom staklene bašte u poređenju sa odlaganjem  na deponije.</a:t>
          </a:r>
          <a:r>
            <a:rPr lang="en-GB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Najveći doprinos ovome postiže se sprečavanjem emisija sa deponija recikliranjem takvih materijala</a:t>
          </a:r>
          <a:r>
            <a:rPr lang="en-GB" sz="20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.*    </a:t>
          </a: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2000" b="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6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6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X="0" custLinFactNeighborY="-14449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A</a:t>
          </a:r>
          <a:endParaRPr lang="en-GB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2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2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Wingdings" panose="05000000000000000000" pitchFamily="2" charset="2"/>
            <a:buChar char="§"/>
            <a:tabLst>
              <a:tab pos="2190750" algn="l"/>
            </a:tabLst>
          </a:pPr>
          <a:endParaRPr lang="sr-Latn-RS" sz="1600" kern="1200" dirty="0">
            <a:solidFill>
              <a:srgbClr val="6E6452"/>
            </a:solidFill>
            <a:latin typeface="+mn-lt"/>
          </a:endParaRPr>
        </a:p>
        <a:p>
          <a:pPr marL="0" lvl="1" indent="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Wingdings" panose="05000000000000000000" pitchFamily="2" charset="2"/>
            <a:buChar char="§"/>
            <a:tabLst>
              <a:tab pos="2190750" algn="l"/>
            </a:tabLst>
          </a:pPr>
          <a:r>
            <a:rPr lang="sr-Latn-RS" sz="1600" kern="1200" dirty="0">
              <a:solidFill>
                <a:srgbClr val="6E6452"/>
              </a:solidFill>
              <a:latin typeface="+mn-lt"/>
            </a:rPr>
            <a:t>Dalji razvoj i implementacija Strategije cirkularne ekonomije </a:t>
          </a:r>
          <a:r>
            <a:rPr lang="en-GB" sz="1600" b="1" kern="1200" dirty="0">
              <a:solidFill>
                <a:srgbClr val="6E6452"/>
              </a:solidFill>
              <a:latin typeface="+mn-lt"/>
            </a:rPr>
            <a:t>(CE)</a:t>
          </a:r>
          <a:endParaRPr lang="en-GB" sz="1600" kern="1200" dirty="0">
            <a:solidFill>
              <a:schemeClr val="tx1"/>
            </a:solidFill>
            <a:latin typeface="+mn-lt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	</a:t>
          </a:r>
          <a:r>
            <a:rPr lang="sr-Latn-RS" sz="1600" b="1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Implementacija mera za razvoj kapaciteta </a:t>
          </a:r>
          <a:r>
            <a:rPr lang="en-GB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–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glavnih interesnih grupa na nacionalnom i lokalnom nivou, privatnog sektora i civilnog društva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de-DE" sz="1600" b="1" kern="1200" dirty="0">
              <a:solidFill>
                <a:srgbClr val="0070C0"/>
              </a:solidFill>
            </a:rPr>
            <a:t>	</a:t>
          </a:r>
          <a:r>
            <a:rPr lang="sr-Latn-RS" sz="1600" b="1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Pregled postojećih ministarskih radnih grupa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i osnivanje novih RG 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(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za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 CE)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uklj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.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predstavnike PKS, MZŽS i drugih ministarstava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en-GB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	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Promocija pristupa CE - PSK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endParaRPr lang="en-GB" sz="1600" kern="1200" dirty="0">
            <a:solidFill>
              <a:srgbClr val="6E6452"/>
            </a:solidFill>
            <a:latin typeface="+mn-lt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endParaRPr lang="en-GB" sz="1600" kern="1200" dirty="0">
            <a:solidFill>
              <a:srgbClr val="6E6452"/>
            </a:solidFill>
            <a:latin typeface="+mn-lt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en-GB" sz="1600" kern="1200" dirty="0">
              <a:solidFill>
                <a:srgbClr val="6E6452"/>
              </a:solidFill>
              <a:latin typeface="+mn-lt"/>
            </a:rPr>
            <a:t>	</a:t>
          </a:r>
          <a:endParaRPr lang="en-GB" sz="1600" b="0" kern="1200" dirty="0">
            <a:solidFill>
              <a:srgbClr val="6E6452"/>
            </a:solidFill>
            <a:latin typeface="+mn-lt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2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2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Y="-81340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23990" custLinFactNeighborY="-12188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sr-Latn-RS" sz="2000" b="1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A</a:t>
          </a:r>
          <a:endParaRPr lang="en-GB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2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2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Razvoj lanaca vrednosti za odabrane tokove otpada / sekundarne sirovine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en-GB" sz="1600" b="1" kern="1200" dirty="0">
              <a:solidFill>
                <a:schemeClr val="bg2">
                  <a:lumMod val="50000"/>
                </a:schemeClr>
              </a:solidFill>
            </a:rPr>
            <a:t>	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</a:rPr>
            <a:t>Analiza postojećeg stanja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privatni sektor</a:t>
          </a:r>
          <a:endParaRPr lang="en-GB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en-GB" sz="1600" kern="1200" dirty="0">
              <a:solidFill>
                <a:schemeClr val="bg2">
                  <a:lumMod val="50000"/>
                </a:schemeClr>
              </a:solidFill>
            </a:rPr>
            <a:t>	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Razvoj </a:t>
          </a:r>
          <a:r>
            <a:rPr lang="sr-Latn-RS" sz="1600" b="0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smernica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MZŽS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  <a:p>
          <a:pPr marL="360000" lvl="1" indent="-360000" algn="l" rtl="0" eaLnBrk="1" fontAlgn="base" hangingPunct="1">
            <a:spcBef>
              <a:spcPts val="400"/>
            </a:spcBef>
            <a:spcAft>
              <a:spcPts val="0"/>
            </a:spcAft>
            <a:buClr>
              <a:srgbClr val="C80F0F"/>
            </a:buClr>
            <a:buFont typeface="Arial" pitchFamily="34" charset="0"/>
            <a:buChar char="•"/>
            <a:tabLst>
              <a:tab pos="2190750" algn="l"/>
            </a:tabLst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Podrška i razmena informacija sa civilnim društvom angažovanim u procesima zastupanja u kontaktu sa poslanicima Narodne skupštine Republike Srbije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neformalne Zelene poslaničke grupe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 pitanjima vezanim za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kao Beogradski fond za političku izuzetnost i Centar </a:t>
          </a:r>
          <a:r>
            <a:rPr lang="en-US" sz="1600" b="1" kern="1200" dirty="0" err="1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modernih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 veština</a:t>
          </a:r>
          <a:endParaRPr lang="en-GB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2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2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Y="-17754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24241" custLinFactNeighborX="-119" custLinFactNeighborY="-12986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C26C48-C278-4A4F-B0EE-EA4A11F00A7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71B1AB-4280-47FB-9302-B1E02887CB46}">
      <dgm:prSet phldrT="[Text]" custT="1"/>
      <dgm:spPr>
        <a:solidFill>
          <a:srgbClr val="C5FFBD"/>
        </a:solidFill>
      </dgm:spPr>
      <dgm:t>
        <a:bodyPr/>
        <a:lstStyle/>
        <a:p>
          <a:pPr algn="l">
            <a:spcBef>
              <a:spcPts val="600"/>
            </a:spcBef>
            <a:spcAft>
              <a:spcPct val="35000"/>
            </a:spcAft>
          </a:pPr>
          <a:r>
            <a:rPr lang="en-US" sz="2000" b="1" dirty="0">
              <a:solidFill>
                <a:schemeClr val="bg2">
                  <a:lumMod val="50000"/>
                </a:schemeClr>
              </a:solidFill>
            </a:rPr>
            <a:t>AA</a:t>
          </a:r>
          <a:endParaRPr lang="en-GB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04F4E8F-8C3A-480C-BE99-4C2B67718390}" type="parTrans" cxnId="{631F6A24-E327-4276-8DF5-88BFB5CB4887}">
      <dgm:prSet/>
      <dgm:spPr/>
      <dgm:t>
        <a:bodyPr/>
        <a:lstStyle/>
        <a:p>
          <a:endParaRPr lang="en-GB" sz="1200"/>
        </a:p>
      </dgm:t>
    </dgm:pt>
    <dgm:pt modelId="{5F400DD7-D353-49A4-AA4F-CA14BB845AEC}" type="sibTrans" cxnId="{631F6A24-E327-4276-8DF5-88BFB5CB4887}">
      <dgm:prSet/>
      <dgm:spPr/>
      <dgm:t>
        <a:bodyPr/>
        <a:lstStyle/>
        <a:p>
          <a:endParaRPr lang="en-GB" sz="1200"/>
        </a:p>
      </dgm:t>
    </dgm:pt>
    <dgm:pt modelId="{38E6D402-01AE-4025-89C2-C6BB41B14E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1" indent="0" algn="l" defTabSz="711200">
            <a:lnSpc>
              <a:spcPct val="90000"/>
            </a:lnSpc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Nastavak razvoja regionalnog plana za upravljanje komunalnim otpadom za Rasinski region za UO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</a:t>
          </a:r>
          <a:r>
            <a:rPr lang="de-DE" sz="1600" b="1" kern="1200" dirty="0">
              <a:solidFill>
                <a:srgbClr val="0070C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MORG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lokalne OCD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Revizija planova 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Lapov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a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 N</a:t>
          </a:r>
          <a:r>
            <a:rPr lang="en-U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o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vog Sada za upravljanje komunalnim otpadom 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(CE)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praćeno aktivnostima podizanje svesti javnosti </a:t>
          </a:r>
          <a:r>
            <a:rPr lang="de-DE" sz="1600" b="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LSU, JKP, MORFG, lokalne OCD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ZŽS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ts val="400"/>
            </a:spcBef>
            <a:spcAft>
              <a:spcPts val="800"/>
            </a:spcAft>
            <a:buFont typeface="Arial" panose="020B0604020202020204" pitchFamily="34" charset="0"/>
            <a:buChar char="•"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Dalje omogućavanje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procesa međuopštinske saradnje</a:t>
          </a:r>
          <a:endParaRPr lang="en-GB" sz="16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07264-7B4E-435E-81A3-814F208990EA}" type="parTrans" cxnId="{0A754813-4D3F-4A77-BC2D-5ABA269879F4}">
      <dgm:prSet/>
      <dgm:spPr/>
      <dgm:t>
        <a:bodyPr/>
        <a:lstStyle/>
        <a:p>
          <a:endParaRPr lang="en-GB" sz="1200"/>
        </a:p>
      </dgm:t>
    </dgm:pt>
    <dgm:pt modelId="{C098726B-1E57-4C0E-95A0-CDDC15B657B3}" type="sibTrans" cxnId="{0A754813-4D3F-4A77-BC2D-5ABA269879F4}">
      <dgm:prSet/>
      <dgm:spPr/>
      <dgm:t>
        <a:bodyPr/>
        <a:lstStyle/>
        <a:p>
          <a:endParaRPr lang="en-GB" sz="1200"/>
        </a:p>
      </dgm:t>
    </dgm:pt>
    <dgm:pt modelId="{BDFF1048-B366-4B7F-B918-892D576EB949}" type="pres">
      <dgm:prSet presAssocID="{4BC26C48-C278-4A4F-B0EE-EA4A11F00A70}" presName="composite" presStyleCnt="0">
        <dgm:presLayoutVars>
          <dgm:chMax val="1"/>
          <dgm:dir/>
          <dgm:resizeHandles val="exact"/>
        </dgm:presLayoutVars>
      </dgm:prSet>
      <dgm:spPr/>
    </dgm:pt>
    <dgm:pt modelId="{710E8562-BC15-4F74-9E6D-A1662F52A046}" type="pres">
      <dgm:prSet presAssocID="{EB71B1AB-4280-47FB-9302-B1E02887CB46}" presName="roof" presStyleLbl="dkBgShp" presStyleIdx="0" presStyleCnt="2" custScaleY="27914" custLinFactNeighborY="-17754"/>
      <dgm:spPr/>
    </dgm:pt>
    <dgm:pt modelId="{95F95236-73EC-45C5-B88C-0B2BF4746EC4}" type="pres">
      <dgm:prSet presAssocID="{EB71B1AB-4280-47FB-9302-B1E02887CB46}" presName="pillars" presStyleCnt="0"/>
      <dgm:spPr/>
    </dgm:pt>
    <dgm:pt modelId="{D31CF93E-5869-424E-8745-F3754C9FF8DC}" type="pres">
      <dgm:prSet presAssocID="{EB71B1AB-4280-47FB-9302-B1E02887CB46}" presName="pillar1" presStyleLbl="node1" presStyleIdx="0" presStyleCnt="1" custScaleY="158730" custLinFactNeighborX="130" custLinFactNeighborY="-4109">
        <dgm:presLayoutVars>
          <dgm:bulletEnabled val="1"/>
        </dgm:presLayoutVars>
      </dgm:prSet>
      <dgm:spPr/>
    </dgm:pt>
    <dgm:pt modelId="{69B5BF81-E1C2-4FFC-BADB-61BB46985F84}" type="pres">
      <dgm:prSet presAssocID="{EB71B1AB-4280-47FB-9302-B1E02887CB46}" presName="base" presStyleLbl="dkBgShp" presStyleIdx="1" presStyleCnt="2" custLinFactNeighborY="95574"/>
      <dgm:spPr>
        <a:solidFill>
          <a:schemeClr val="accent6">
            <a:lumMod val="25000"/>
          </a:schemeClr>
        </a:solidFill>
      </dgm:spPr>
    </dgm:pt>
  </dgm:ptLst>
  <dgm:cxnLst>
    <dgm:cxn modelId="{0A754813-4D3F-4A77-BC2D-5ABA269879F4}" srcId="{EB71B1AB-4280-47FB-9302-B1E02887CB46}" destId="{38E6D402-01AE-4025-89C2-C6BB41B14ECB}" srcOrd="0" destOrd="0" parTransId="{E4107264-7B4E-435E-81A3-814F208990EA}" sibTransId="{C098726B-1E57-4C0E-95A0-CDDC15B657B3}"/>
    <dgm:cxn modelId="{631F6A24-E327-4276-8DF5-88BFB5CB4887}" srcId="{4BC26C48-C278-4A4F-B0EE-EA4A11F00A70}" destId="{EB71B1AB-4280-47FB-9302-B1E02887CB46}" srcOrd="0" destOrd="0" parTransId="{304F4E8F-8C3A-480C-BE99-4C2B67718390}" sibTransId="{5F400DD7-D353-49A4-AA4F-CA14BB845AEC}"/>
    <dgm:cxn modelId="{A976792B-F084-464D-A360-7C5AF407D0B5}" type="presOf" srcId="{EB71B1AB-4280-47FB-9302-B1E02887CB46}" destId="{710E8562-BC15-4F74-9E6D-A1662F52A046}" srcOrd="0" destOrd="0" presId="urn:microsoft.com/office/officeart/2005/8/layout/hList3"/>
    <dgm:cxn modelId="{BBB2E49A-760E-43CC-A1A0-6E286F3C1EEF}" type="presOf" srcId="{4BC26C48-C278-4A4F-B0EE-EA4A11F00A70}" destId="{BDFF1048-B366-4B7F-B918-892D576EB949}" srcOrd="0" destOrd="0" presId="urn:microsoft.com/office/officeart/2005/8/layout/hList3"/>
    <dgm:cxn modelId="{3A31DEC7-B2BC-4015-B732-9F14FD82827E}" type="presOf" srcId="{38E6D402-01AE-4025-89C2-C6BB41B14ECB}" destId="{D31CF93E-5869-424E-8745-F3754C9FF8DC}" srcOrd="0" destOrd="0" presId="urn:microsoft.com/office/officeart/2005/8/layout/hList3"/>
    <dgm:cxn modelId="{9373D8A6-8FDC-4C9E-8C12-4777132C9711}" type="presParOf" srcId="{BDFF1048-B366-4B7F-B918-892D576EB949}" destId="{710E8562-BC15-4F74-9E6D-A1662F52A046}" srcOrd="0" destOrd="0" presId="urn:microsoft.com/office/officeart/2005/8/layout/hList3"/>
    <dgm:cxn modelId="{C1E054A4-D16E-4924-987F-EDFC126E38BB}" type="presParOf" srcId="{BDFF1048-B366-4B7F-B918-892D576EB949}" destId="{95F95236-73EC-45C5-B88C-0B2BF4746EC4}" srcOrd="1" destOrd="0" presId="urn:microsoft.com/office/officeart/2005/8/layout/hList3"/>
    <dgm:cxn modelId="{A5357366-70CA-4CF7-B848-5DB7A4875112}" type="presParOf" srcId="{95F95236-73EC-45C5-B88C-0B2BF4746EC4}" destId="{D31CF93E-5869-424E-8745-F3754C9FF8DC}" srcOrd="0" destOrd="0" presId="urn:microsoft.com/office/officeart/2005/8/layout/hList3"/>
    <dgm:cxn modelId="{BE7E0522-44B4-48D2-8155-218E1682E826}" type="presParOf" srcId="{BDFF1048-B366-4B7F-B918-892D576EB949}" destId="{69B5BF81-E1C2-4FFC-BADB-61BB46985F8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212045"/>
          <a:ext cx="7775787" cy="1007778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i="1" kern="1200" dirty="0">
              <a:solidFill>
                <a:schemeClr val="bg1"/>
              </a:solidFill>
            </a:rPr>
            <a:t>Cilj projekta</a:t>
          </a:r>
          <a:endParaRPr lang="sr-Latn-R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Ublažavanje klimatskih promena kroz primenu CE u upravljanju otpadom u izabranim regionima u Srbiji</a:t>
          </a:r>
          <a:endParaRPr lang="en-US" sz="1100" b="1" i="1" kern="1200" dirty="0">
            <a:solidFill>
              <a:schemeClr val="bg1"/>
            </a:solidFill>
          </a:endParaRPr>
        </a:p>
      </dsp:txBody>
      <dsp:txXfrm>
        <a:off x="0" y="212045"/>
        <a:ext cx="7775787" cy="1007778"/>
      </dsp:txXfrm>
    </dsp:sp>
    <dsp:sp modelId="{D31CF93E-5869-424E-8745-F3754C9FF8DC}">
      <dsp:nvSpPr>
        <dsp:cNvPr id="0" name=""/>
        <dsp:cNvSpPr/>
      </dsp:nvSpPr>
      <dsp:spPr>
        <a:xfrm>
          <a:off x="0" y="1362710"/>
          <a:ext cx="1943946" cy="35073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1.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Nacionalni međusektorski odbor razrađuje i dva puta godišnje daje preporuke za unapređenje pristupa CE u oblasti otpada uzimajući u obzir smanjenje emisija gasova sa efektom staklene bašte.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endParaRPr lang="sr-Latn-RS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sr-Latn-RS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Polazna osnova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0 (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bez odbora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Ciljna vrednost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1x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2018, 1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2019, 2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x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2020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GB" sz="12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1362710"/>
        <a:ext cx="1943946" cy="3507385"/>
      </dsp:txXfrm>
    </dsp:sp>
    <dsp:sp modelId="{541309CB-D6D4-4D1A-BF6E-6A9328A02C80}">
      <dsp:nvSpPr>
        <dsp:cNvPr id="0" name=""/>
        <dsp:cNvSpPr/>
      </dsp:nvSpPr>
      <dsp:spPr>
        <a:xfrm>
          <a:off x="1943946" y="1362710"/>
          <a:ext cx="1943946" cy="35073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3 inovativne „najbolje prakse” za poslovne modele za korišćenje sekundarnih sirovina (iz sektora kao što su plastika, metal, papir, organski otpad, itd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.)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se sprovode u industtiji i/ili trgovini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sr-Latn-RS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Polazna osnova</a:t>
          </a:r>
          <a:r>
            <a:rPr lang="en-GB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0</a:t>
          </a:r>
          <a:endParaRPr lang="sr-Latn-RS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Ciljna vrednost</a:t>
          </a:r>
          <a:r>
            <a:rPr lang="en-GB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3 </a:t>
          </a:r>
          <a:r>
            <a:rPr lang="sr-Latn-RS" sz="12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najbolje prakse</a:t>
          </a:r>
          <a:endParaRPr lang="en-GB" sz="1200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1943946" y="1362710"/>
        <a:ext cx="1943946" cy="3507385"/>
      </dsp:txXfrm>
    </dsp:sp>
    <dsp:sp modelId="{748CE0AF-E882-4AC4-BC67-739D3D945BAE}">
      <dsp:nvSpPr>
        <dsp:cNvPr id="0" name=""/>
        <dsp:cNvSpPr/>
      </dsp:nvSpPr>
      <dsp:spPr>
        <a:xfrm>
          <a:off x="3887893" y="1362710"/>
          <a:ext cx="1943946" cy="35073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1.200 ton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/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god biorazgradivog otpada se dodatno koristi na način koji uzima u obzir klimatske promene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(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npr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kompostiranje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).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Polazna osnova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0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Ciljna vrednost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</a:t>
          </a:r>
          <a:b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</a:b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1.200 ton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2020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</a:t>
          </a: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0070C0"/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</dsp:txBody>
      <dsp:txXfrm>
        <a:off x="3887893" y="1362710"/>
        <a:ext cx="1943946" cy="3507385"/>
      </dsp:txXfrm>
    </dsp:sp>
    <dsp:sp modelId="{10B1FF0D-ED81-4AD4-968F-ED52441D59BE}">
      <dsp:nvSpPr>
        <dsp:cNvPr id="0" name=""/>
        <dsp:cNvSpPr/>
      </dsp:nvSpPr>
      <dsp:spPr>
        <a:xfrm>
          <a:off x="5831840" y="1362710"/>
          <a:ext cx="1943946" cy="35073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INDI</a:t>
          </a:r>
          <a:r>
            <a:rPr lang="sr-Latn-R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K</a:t>
          </a: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ATOR 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100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dodatnih pristojnih radnih mesta koja donose prihode za socijalno ugrožene društvene grupe, od kojih je 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40%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žena, otvoreno je u kontekstu unapređene CE u otpadu npr. za razdvajanje otpada iz domaćinstava i iz komercijalnog sektora, separacija, tretman, reciklaža, kompostiranje, itd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.)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Polazna osnova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Ciljna vrednost</a:t>
          </a:r>
          <a:r>
            <a:rPr lang="en-U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: </a:t>
          </a:r>
          <a:r>
            <a:rPr lang="en-GB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100 </a:t>
          </a:r>
          <a:r>
            <a:rPr lang="sr-Latn-RS" sz="1200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novih radnih mesta</a:t>
          </a: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</dsp:txBody>
      <dsp:txXfrm>
        <a:off x="5831840" y="1362710"/>
        <a:ext cx="1943946" cy="3507385"/>
      </dsp:txXfrm>
    </dsp:sp>
    <dsp:sp modelId="{69B5BF81-E1C2-4FFC-BADB-61BB46985F84}">
      <dsp:nvSpPr>
        <dsp:cNvPr id="0" name=""/>
        <dsp:cNvSpPr/>
      </dsp:nvSpPr>
      <dsp:spPr>
        <a:xfrm>
          <a:off x="0" y="4896162"/>
          <a:ext cx="7775787" cy="54088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36582"/>
          <a:ext cx="7775575" cy="406410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B</a:t>
          </a:r>
          <a:endParaRPr lang="en-GB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6582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Razvoj i unapređenje regionalnih lanaca vrednosti u sektoru otpada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tržište reciklaže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PKS, privatni sektor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DULSU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SDG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Promocija transfera specifičnih tehnologija u oblasti upravljanja komunalnim otpadom/ CE sa Evropom/Nemačkom i razvoj lanca vrednosti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b="0" kern="120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Podrška PKS u razvoju promotivnih materijala radi informisanja MSP o CE, poslovnim modelima, veb platformi, itd.</a:t>
          </a:r>
          <a:r>
            <a:rPr lang="de-DE" sz="1600" b="0" kern="120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</a:t>
          </a:r>
          <a:r>
            <a:rPr lang="de-DE" sz="16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latin typeface="+mn-lt"/>
            </a:rPr>
            <a:t>Pomoć partnerskim MSP u sprovođenju akcionih planova (npr. razrada biznis plana, opisa radnog mesta, itd.</a:t>
          </a:r>
          <a:r>
            <a:rPr lang="de-DE" sz="1600" b="0" kern="1200" dirty="0">
              <a:solidFill>
                <a:schemeClr val="bg2">
                  <a:lumMod val="50000"/>
                </a:schemeClr>
              </a:solidFill>
              <a:latin typeface="+mn-lt"/>
            </a:rPr>
            <a:t>.)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MSP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0"/>
          <a:ext cx="7775575" cy="40641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C</a:t>
          </a:r>
          <a:endParaRPr lang="en-GB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0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Podrška pri osnivanju opštinskog projektnog tima i razvoj plana aktvnosti</a:t>
          </a: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Podrška LSU/JKP u partnerskim regionima (grupni pristup) u pogledu procedura i učinka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PKS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</a:t>
          </a:r>
          <a:r>
            <a:rPr lang="en-U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MORG</a:t>
          </a:r>
          <a:r>
            <a:rPr lang="en-U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MF,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ZŽS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MEI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Razvoj/revizija lokalnih Planova za upravljanje komunalnim otpadom 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(CE)</a:t>
          </a: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en-U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vođenje sistema razdvajanja na izvoru i drugih praksi u upravljanju komunalnim otpadom i CE koje ublažavaju klimatske promene, uključujući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Obuke lokalnih (formalnih i neformalnih) sakupljača resursa, LSU, JKP, medija, lokalnih OCD</a:t>
          </a:r>
          <a:endParaRPr lang="de-DE" sz="16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Obezbeđivanje opreme i implementacija pilot postrojenja za tretman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npr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.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za kompostiranje</a:t>
          </a: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 flipV="1">
          <a:off x="0" y="4328687"/>
          <a:ext cx="7775575" cy="153542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0"/>
          <a:ext cx="7775575" cy="40641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C</a:t>
          </a:r>
          <a:endParaRPr lang="en-GB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0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48628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Identifikovanje praksi za stvaranje mogućih dodatnih vrednosti u upravljanju komunalnim otpadom/CE uz 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ciju rodno jednakih mogućnosti zapošljavanja,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posebno za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osetljive grupe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povratnike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privatni sektor, 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RSSSS, CEFE, SIPRU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de-DE" sz="1600" b="1" kern="1200" dirty="0">
            <a:solidFill>
              <a:srgbClr val="0070C0"/>
            </a:solidFill>
            <a:effectLst/>
            <a:latin typeface="Arial" panose="020B0604020202020204" pitchFamily="34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Promocija uspešnih iskustava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/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najboljih praksi npr. preko Stalne konferencije gradova i opština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SKGO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 njenog centra za obuku sa dobrim kanalima komunikacije sa svim LSU u </a:t>
          </a:r>
          <a:r>
            <a:rPr lang="sr-Latn-RS" sz="16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Srbiji</a:t>
          </a:r>
          <a:r>
            <a:rPr lang="en-GB" sz="160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PKS i njen centar za obuku, urduženja kao npr. </a:t>
          </a:r>
          <a:r>
            <a:rPr lang="en-GB" sz="1600" b="1" kern="1200" dirty="0" err="1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SeSWA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448628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C16DB-FC0F-4D1A-AE4E-7A449FE53791}">
      <dsp:nvSpPr>
        <dsp:cNvPr id="0" name=""/>
        <dsp:cNvSpPr/>
      </dsp:nvSpPr>
      <dsp:spPr>
        <a:xfrm>
          <a:off x="0" y="0"/>
          <a:ext cx="7775575" cy="676304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Cirkularna ekonomija u oblasti otpada koja doprinosi ublažavanju klimatskih promena se uvodi u odabrane regione u Srbiji</a:t>
          </a:r>
          <a:r>
            <a:rPr lang="en-GB" sz="1600" b="1" kern="1200" dirty="0"/>
            <a:t>.</a:t>
          </a:r>
        </a:p>
      </dsp:txBody>
      <dsp:txXfrm>
        <a:off x="0" y="0"/>
        <a:ext cx="7775575" cy="676304"/>
      </dsp:txXfrm>
    </dsp:sp>
    <dsp:sp modelId="{C145664A-15E9-4F69-956D-93726223A0B4}">
      <dsp:nvSpPr>
        <dsp:cNvPr id="0" name=""/>
        <dsp:cNvSpPr/>
      </dsp:nvSpPr>
      <dsp:spPr>
        <a:xfrm>
          <a:off x="0" y="649708"/>
          <a:ext cx="2589327" cy="302721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Rezultat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</a:rPr>
            <a:t> A</a:t>
          </a:r>
          <a:r>
            <a:rPr lang="en-GB" sz="2300" kern="1200" dirty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</a:rPr>
            <a:t>Unapređenje nacionalnih strateških okvirnih uslova za CE u upravljanju otpadom u kontekstu klimatskih promena</a:t>
          </a:r>
          <a:r>
            <a:rPr lang="en-GB" sz="1600" b="1" kern="1200" dirty="0">
              <a:solidFill>
                <a:schemeClr val="bg2">
                  <a:lumMod val="50000"/>
                </a:schemeClr>
              </a:solidFill>
            </a:rPr>
            <a:t>.</a:t>
          </a:r>
          <a:endParaRPr lang="en-GB" sz="1600" b="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649708"/>
        <a:ext cx="2589327" cy="3027216"/>
      </dsp:txXfrm>
    </dsp:sp>
    <dsp:sp modelId="{C2FCEAF7-11EE-4B47-ABE9-D1F54A33CFCA}">
      <dsp:nvSpPr>
        <dsp:cNvPr id="0" name=""/>
        <dsp:cNvSpPr/>
      </dsp:nvSpPr>
      <dsp:spPr>
        <a:xfrm>
          <a:off x="2593149" y="649759"/>
          <a:ext cx="2589327" cy="3209813"/>
        </a:xfrm>
        <a:prstGeom prst="rect">
          <a:avLst/>
        </a:prstGeom>
        <a:solidFill>
          <a:srgbClr val="C5FF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Rezultat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B</a:t>
          </a:r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r-Latn-RS" sz="1600" b="1" dirty="0">
              <a:solidFill>
                <a:schemeClr val="bg2">
                  <a:lumMod val="50000"/>
                </a:schemeClr>
              </a:solidFill>
            </a:rPr>
            <a:t>Sprovođenje regionalnih pilot projekata u kontekstu cirkularne ekonomije u cilju ublažavanja emisija gasova sa efektom staklene bašte</a:t>
          </a:r>
          <a:r>
            <a:rPr lang="en-GB" sz="1600" b="1" dirty="0">
              <a:solidFill>
                <a:schemeClr val="bg2">
                  <a:lumMod val="50000"/>
                </a:schemeClr>
              </a:solidFill>
            </a:rPr>
            <a:t>.</a:t>
          </a:r>
          <a:endParaRPr lang="sr-Latn-RS" sz="1600" b="1" dirty="0">
            <a:solidFill>
              <a:schemeClr val="bg2">
                <a:lumMod val="50000"/>
              </a:schemeClr>
            </a:solidFill>
          </a:endParaRPr>
        </a:p>
      </dsp:txBody>
      <dsp:txXfrm>
        <a:off x="2593149" y="649759"/>
        <a:ext cx="2589327" cy="3209813"/>
      </dsp:txXfrm>
    </dsp:sp>
    <dsp:sp modelId="{541309CB-D6D4-4D1A-BF6E-6A9328A02C80}">
      <dsp:nvSpPr>
        <dsp:cNvPr id="0" name=""/>
        <dsp:cNvSpPr/>
      </dsp:nvSpPr>
      <dsp:spPr>
        <a:xfrm>
          <a:off x="5182451" y="648451"/>
          <a:ext cx="2589327" cy="295369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2">
                <a:lumMod val="50000"/>
              </a:schemeClr>
            </a:solidFill>
            <a:latin typeface="Arial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Rezultat</a:t>
          </a:r>
          <a:r>
            <a:rPr lang="en-GB" sz="2000" b="1" kern="1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+mn-cs"/>
            </a:rPr>
            <a:t> 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>
              <a:solidFill>
                <a:schemeClr val="bg2">
                  <a:lumMod val="50000"/>
                </a:schemeClr>
              </a:solidFill>
            </a:rPr>
            <a:t>Uvođenje najboljih praksi u upravljanju otpadom orijentisanom ka cirkularnoj ekonomiji u cilju ublažavanja emisija gasova sa efektom stakelene bašte na lokalnom/komunalnom nivou.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82451" y="648451"/>
        <a:ext cx="2589327" cy="2953695"/>
      </dsp:txXfrm>
    </dsp:sp>
    <dsp:sp modelId="{6997D1E0-63A1-4F15-A094-086C0541A452}">
      <dsp:nvSpPr>
        <dsp:cNvPr id="0" name=""/>
        <dsp:cNvSpPr/>
      </dsp:nvSpPr>
      <dsp:spPr>
        <a:xfrm>
          <a:off x="0" y="3589194"/>
          <a:ext cx="7775575" cy="282176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36582"/>
          <a:ext cx="7775575" cy="406410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6582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Izvori gasova sa efektom staklene bašte u upravljanju otpadom</a:t>
          </a:r>
          <a:endParaRPr lang="en-GB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Gasovi sa efektom staklene bašte iz upravljanja otpadom doprinose oko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3 – 5 % </a:t>
          </a: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globalnih emisija</a:t>
          </a:r>
          <a:endParaRPr lang="en-US" sz="20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Emisije metana sa deponija se generalno smatraju glavnim izvorom uticaja na klimu</a:t>
          </a:r>
          <a:endParaRPr lang="en-US" sz="20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40323"/>
          <a:ext cx="7775575" cy="447969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40323"/>
        <a:ext cx="7775575" cy="447969"/>
      </dsp:txXfrm>
    </dsp:sp>
    <dsp:sp modelId="{D31CF93E-5869-424E-8745-F3754C9FF8DC}">
      <dsp:nvSpPr>
        <dsp:cNvPr id="0" name=""/>
        <dsp:cNvSpPr/>
      </dsp:nvSpPr>
      <dsp:spPr>
        <a:xfrm>
          <a:off x="0" y="452479"/>
          <a:ext cx="7775575" cy="418707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Izvori emisija gasova sa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efektom staklene bašte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u upravljanju otpadom</a:t>
          </a:r>
          <a:endParaRPr lang="en-GB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452479"/>
        <a:ext cx="7775575" cy="4187077"/>
      </dsp:txXfrm>
    </dsp:sp>
    <dsp:sp modelId="{69B5BF81-E1C2-4FFC-BADB-61BB46985F84}">
      <dsp:nvSpPr>
        <dsp:cNvPr id="0" name=""/>
        <dsp:cNvSpPr/>
      </dsp:nvSpPr>
      <dsp:spPr>
        <a:xfrm>
          <a:off x="0" y="4668724"/>
          <a:ext cx="7775575" cy="374458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36582"/>
          <a:ext cx="7775575" cy="406410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6582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18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8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Potencijalna ušteda gasova sa efektom staklene bašte u upravljanju otpadom</a:t>
          </a:r>
          <a:endParaRPr lang="en-GB" sz="18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Sprečavanje emisija metana </a:t>
          </a: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=&gt; (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</a:t>
          </a: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re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</a:t>
          </a: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tretman biorazgradivog otpada i smanjenje deponovanja</a:t>
          </a: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kompostiranje, anaerobna fermentacija, mehaničko-biološki tretman</a:t>
          </a: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Recikliranje materijala – smanjenje utroška energije</a:t>
          </a: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*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Primena pretvaranja otpada u energiju </a:t>
          </a:r>
          <a:r>
            <a:rPr lang="en-U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=&gt;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zamena fosilnih goriva</a:t>
          </a: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Prema proceni </a:t>
          </a:r>
          <a:r>
            <a:rPr lang="en-GB" sz="1800" i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Global Waste Management Outlook 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(UNEP/ISWA, 2015)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, globalne emisije GHG bi mogle da se smanje za oko </a:t>
          </a:r>
          <a:r>
            <a:rPr lang="en-GB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10-15% </a:t>
          </a:r>
          <a:r>
            <a:rPr lang="sr-Latn-RS" sz="18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unapređenjem u skladu sa pristupom procene životnog ciklusa</a:t>
          </a:r>
          <a:endParaRPr lang="en-US" sz="18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36582"/>
          <a:ext cx="7775575" cy="406410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Ublažavanje klimatskih promena i upravljanje otpadom</a:t>
          </a:r>
          <a:endParaRPr lang="en-GB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6582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Potencijalna ušteda gasova sa efektom staklene bašte u upravljanju otpadom</a:t>
          </a:r>
          <a:endParaRPr lang="en-GB" sz="20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sr-Latn-RS" sz="20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Primer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: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Kompostiranjem</a:t>
          </a:r>
          <a:r>
            <a:rPr lang="en-GB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/ </a:t>
          </a: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anaerobnom digestijom biorazgradivog otpada i recikliranjem papira se postiže najveće ukupno smanjenje neto priliva gasova sa efektom staklene bašte u poređenju sa odlaganjem  na deponije.</a:t>
          </a:r>
          <a:r>
            <a:rPr lang="en-GB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Najveći doprinos ovome postiže se sprečavanjem emisija sa deponija recikliranjem takvih materijala</a:t>
          </a:r>
          <a:r>
            <a:rPr lang="en-GB" sz="20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.*    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20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US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0"/>
          <a:ext cx="7775575" cy="39824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A</a:t>
          </a:r>
          <a:endParaRPr lang="en-GB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0"/>
        <a:ext cx="7775575" cy="398243"/>
      </dsp:txXfrm>
    </dsp:sp>
    <dsp:sp modelId="{D31CF93E-5869-424E-8745-F3754C9FF8DC}">
      <dsp:nvSpPr>
        <dsp:cNvPr id="0" name=""/>
        <dsp:cNvSpPr/>
      </dsp:nvSpPr>
      <dsp:spPr>
        <a:xfrm>
          <a:off x="0" y="426160"/>
          <a:ext cx="7775575" cy="372229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Wingdings" panose="05000000000000000000" pitchFamily="2" charset="2"/>
            <a:buNone/>
            <a:tabLst>
              <a:tab pos="2190750" algn="l"/>
            </a:tabLst>
          </a:pPr>
          <a:endParaRPr lang="sr-Latn-RS" sz="1600" kern="1200" dirty="0">
            <a:solidFill>
              <a:srgbClr val="6E6452"/>
            </a:solidFill>
            <a:latin typeface="+mn-lt"/>
          </a:endParaRPr>
        </a:p>
        <a:p>
          <a:pPr marL="0" lvl="1" indent="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Wingdings" panose="05000000000000000000" pitchFamily="2" charset="2"/>
            <a:buNone/>
            <a:tabLst>
              <a:tab pos="2190750" algn="l"/>
            </a:tabLst>
          </a:pPr>
          <a:r>
            <a:rPr lang="sr-Latn-RS" sz="1600" kern="1200" dirty="0">
              <a:solidFill>
                <a:srgbClr val="6E6452"/>
              </a:solidFill>
              <a:latin typeface="+mn-lt"/>
            </a:rPr>
            <a:t>Dalji razvoj i implementacija Strategije cirkularne ekonomije </a:t>
          </a:r>
          <a:r>
            <a:rPr lang="en-GB" sz="1600" b="1" kern="1200" dirty="0">
              <a:solidFill>
                <a:srgbClr val="6E6452"/>
              </a:solidFill>
              <a:latin typeface="+mn-lt"/>
            </a:rPr>
            <a:t>(CE)</a:t>
          </a:r>
          <a:endParaRPr lang="en-GB" sz="1600" kern="1200" dirty="0">
            <a:solidFill>
              <a:schemeClr val="tx1"/>
            </a:solidFill>
            <a:latin typeface="+mn-lt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	</a:t>
          </a:r>
          <a:r>
            <a:rPr lang="sr-Latn-RS" sz="1600" b="1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Implementacija mera za razvoj kapaciteta </a:t>
          </a:r>
          <a:r>
            <a:rPr lang="en-GB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–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glavnih interesnih grupa na nacionalnom i lokalnom nivou, privatnog sektora i civilnog društva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de-DE" sz="1600" b="1" kern="1200" dirty="0">
              <a:solidFill>
                <a:srgbClr val="0070C0"/>
              </a:solidFill>
            </a:rPr>
            <a:t>	</a:t>
          </a:r>
          <a:r>
            <a:rPr lang="sr-Latn-RS" sz="1600" b="1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Pregled postojećih ministarskih radnih grupa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i osnivanje novih RG 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(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za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 CE)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uklj</a:t>
          </a:r>
          <a:r>
            <a:rPr lang="de-DE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. 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predstavnike PKS, MZŽS i drugih ministarstava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en-GB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	</a:t>
          </a:r>
          <a:r>
            <a:rPr lang="sr-Latn-RS" sz="1600" kern="1200" dirty="0">
              <a:solidFill>
                <a:srgbClr val="6E6452"/>
              </a:solidFill>
              <a:latin typeface="Arial"/>
              <a:ea typeface="+mn-ea"/>
              <a:cs typeface="+mn-cs"/>
            </a:rPr>
            <a:t>Promocija pristupa CE - PSK</a:t>
          </a:r>
          <a:endParaRPr lang="en-GB" sz="1600" kern="1200" dirty="0">
            <a:solidFill>
              <a:srgbClr val="6E6452"/>
            </a:solidFill>
            <a:latin typeface="Arial"/>
            <a:ea typeface="+mn-ea"/>
            <a:cs typeface="+mn-cs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endParaRPr lang="en-GB" sz="1600" kern="1200" dirty="0">
            <a:solidFill>
              <a:srgbClr val="6E6452"/>
            </a:solidFill>
            <a:latin typeface="+mn-lt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endParaRPr lang="en-GB" sz="1600" kern="1200" dirty="0">
            <a:solidFill>
              <a:srgbClr val="6E6452"/>
            </a:solidFill>
            <a:latin typeface="+mn-lt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en-GB" sz="1600" kern="1200" dirty="0">
              <a:solidFill>
                <a:srgbClr val="6E6452"/>
              </a:solidFill>
              <a:latin typeface="+mn-lt"/>
            </a:rPr>
            <a:t>	</a:t>
          </a:r>
          <a:endParaRPr lang="en-GB" sz="1600" b="0" kern="1200" dirty="0">
            <a:solidFill>
              <a:srgbClr val="6E6452"/>
            </a:solidFill>
            <a:latin typeface="+mn-lt"/>
          </a:endParaRPr>
        </a:p>
      </dsp:txBody>
      <dsp:txXfrm>
        <a:off x="0" y="426160"/>
        <a:ext cx="7775575" cy="3722292"/>
      </dsp:txXfrm>
    </dsp:sp>
    <dsp:sp modelId="{69B5BF81-E1C2-4FFC-BADB-61BB46985F84}">
      <dsp:nvSpPr>
        <dsp:cNvPr id="0" name=""/>
        <dsp:cNvSpPr/>
      </dsp:nvSpPr>
      <dsp:spPr>
        <a:xfrm>
          <a:off x="0" y="4150474"/>
          <a:ext cx="7775575" cy="332891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0"/>
          <a:ext cx="7775575" cy="40641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2">
                  <a:lumMod val="50000"/>
                </a:schemeClr>
              </a:solidFill>
            </a:rPr>
            <a:t>Aktivnosti za REZULTAT </a:t>
          </a: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A</a:t>
          </a:r>
          <a:endParaRPr lang="en-GB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0"/>
        <a:ext cx="7775575" cy="406410"/>
      </dsp:txXfrm>
    </dsp:sp>
    <dsp:sp modelId="{D31CF93E-5869-424E-8745-F3754C9FF8DC}">
      <dsp:nvSpPr>
        <dsp:cNvPr id="0" name=""/>
        <dsp:cNvSpPr/>
      </dsp:nvSpPr>
      <dsp:spPr>
        <a:xfrm>
          <a:off x="0" y="410502"/>
          <a:ext cx="7775575" cy="3798635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Razvoj lanaca vrednosti za odabrane tokove otpada / sekundarne sirovine</a:t>
          </a: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en-GB" sz="1600" b="1" kern="1200" dirty="0">
              <a:solidFill>
                <a:schemeClr val="bg2">
                  <a:lumMod val="50000"/>
                </a:schemeClr>
              </a:solidFill>
            </a:rPr>
            <a:t>	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</a:rPr>
            <a:t>Analiza postojećeg stanja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privatni sektor</a:t>
          </a:r>
          <a:endParaRPr lang="en-GB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en-GB" sz="1600" kern="1200" dirty="0">
              <a:solidFill>
                <a:schemeClr val="bg2">
                  <a:lumMod val="50000"/>
                </a:schemeClr>
              </a:solidFill>
            </a:rPr>
            <a:t>	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Razvoj </a:t>
          </a:r>
          <a:r>
            <a:rPr lang="sr-Latn-RS" sz="1600" b="0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smernica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-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MZŽS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PKS</a:t>
          </a:r>
          <a:endParaRPr lang="de-DE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80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endParaRPr lang="en-GB" sz="1600" kern="1200" dirty="0">
            <a:solidFill>
              <a:schemeClr val="bg2">
                <a:lumMod val="50000"/>
              </a:schemeClr>
            </a:solidFill>
          </a:endParaRPr>
        </a:p>
        <a:p>
          <a:pPr marL="360000" lvl="1" indent="-36000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rgbClr val="C80F0F"/>
            </a:buClr>
            <a:buFont typeface="Arial" pitchFamily="34" charset="0"/>
            <a:buNone/>
            <a:tabLst>
              <a:tab pos="2190750" algn="l"/>
            </a:tabLst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</a:rPr>
            <a:t>Podrška i razmena informacija sa civilnim društvom angažovanim u procesima zastupanja u kontaktu sa poslanicima Narodne skupštine Republike Srbije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neformalne Zelene poslaničke grupe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) 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po pitanjima vezanim za </a:t>
          </a:r>
          <a:r>
            <a:rPr lang="en-GB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CE</a:t>
          </a: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kao Beogradski fond za političku izuzetnost i Centar </a:t>
          </a:r>
          <a:r>
            <a:rPr lang="en-US" sz="1600" b="1" kern="1200" dirty="0" err="1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modernih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latin typeface="Arial"/>
              <a:ea typeface="+mn-ea"/>
              <a:cs typeface="+mn-cs"/>
            </a:rPr>
            <a:t> veština</a:t>
          </a:r>
          <a:endParaRPr lang="en-GB" sz="1600" b="1" kern="1200" dirty="0">
            <a:solidFill>
              <a:srgbClr val="D2CDC8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>
        <a:off x="0" y="410502"/>
        <a:ext cx="7775575" cy="3798635"/>
      </dsp:txXfrm>
    </dsp:sp>
    <dsp:sp modelId="{69B5BF81-E1C2-4FFC-BADB-61BB46985F84}">
      <dsp:nvSpPr>
        <dsp:cNvPr id="0" name=""/>
        <dsp:cNvSpPr/>
      </dsp:nvSpPr>
      <dsp:spPr>
        <a:xfrm>
          <a:off x="0" y="4235599"/>
          <a:ext cx="7775575" cy="339719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8562-BC15-4F74-9E6D-A1662F52A046}">
      <dsp:nvSpPr>
        <dsp:cNvPr id="0" name=""/>
        <dsp:cNvSpPr/>
      </dsp:nvSpPr>
      <dsp:spPr>
        <a:xfrm>
          <a:off x="0" y="-15304"/>
          <a:ext cx="7775575" cy="373085"/>
        </a:xfrm>
        <a:prstGeom prst="rect">
          <a:avLst/>
        </a:prstGeom>
        <a:solidFill>
          <a:srgbClr val="C5FF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50000"/>
                </a:schemeClr>
              </a:solidFill>
            </a:rPr>
            <a:t>AA</a:t>
          </a:r>
          <a:endParaRPr lang="en-GB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-15304"/>
        <a:ext cx="7775575" cy="373085"/>
      </dsp:txXfrm>
    </dsp:sp>
    <dsp:sp modelId="{D31CF93E-5869-424E-8745-F3754C9FF8DC}">
      <dsp:nvSpPr>
        <dsp:cNvPr id="0" name=""/>
        <dsp:cNvSpPr/>
      </dsp:nvSpPr>
      <dsp:spPr>
        <a:xfrm>
          <a:off x="0" y="0"/>
          <a:ext cx="7775575" cy="445517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Nastavak razvoja regionalnog plana za upravljanje komunalnim otpadom za Rasinski region za UO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-</a:t>
          </a:r>
          <a:r>
            <a:rPr lang="de-DE" sz="1600" b="1" kern="1200" dirty="0">
              <a:solidFill>
                <a:srgbClr val="0070C0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JKP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MORG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lokalne OCD</a:t>
          </a:r>
          <a:endParaRPr lang="de-DE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Revizija planova 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Lapov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a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i N</a:t>
          </a:r>
          <a:r>
            <a:rPr lang="en-U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o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vog Sada za upravljanje komunalnim otpadom </a:t>
          </a:r>
          <a:r>
            <a:rPr lang="de-DE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(CE) </a:t>
          </a:r>
          <a:r>
            <a:rPr lang="sr-Latn-RS" sz="1600" b="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rPr>
            <a:t>praćeno aktivnostima podizanje svesti javnosti </a:t>
          </a:r>
          <a:r>
            <a:rPr lang="de-DE" sz="1600" b="0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– 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LSU, JKP, MORFG, lokalne OCD</a:t>
          </a:r>
          <a:r>
            <a:rPr lang="de-DE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, M</a:t>
          </a:r>
          <a:r>
            <a:rPr lang="sr-Latn-RS" sz="1600" b="1" kern="1200" dirty="0">
              <a:solidFill>
                <a:srgbClr val="D2CDC8">
                  <a:lumMod val="50000"/>
                </a:srgbClr>
              </a:solidFill>
              <a:effectLst/>
              <a:latin typeface="Arial" panose="020B0604020202020204" pitchFamily="34" charset="0"/>
              <a:ea typeface="+mn-ea"/>
              <a:cs typeface="Times New Roman" panose="02020603050405020304" pitchFamily="18" charset="0"/>
            </a:rPr>
            <a:t>ZŽS</a:t>
          </a:r>
          <a:endParaRPr lang="en-GB" sz="1600" b="1" kern="1200" dirty="0">
            <a:solidFill>
              <a:srgbClr val="D2CDC8">
                <a:lumMod val="50000"/>
              </a:srgbClr>
            </a:solidFill>
            <a:effectLst/>
            <a:latin typeface="Arial" panose="020B0604020202020204" pitchFamily="34" charset="0"/>
            <a:ea typeface="+mn-ea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endParaRPr lang="en-GB" sz="1600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800"/>
            </a:spcAft>
            <a:buFont typeface="Arial" panose="020B0604020202020204" pitchFamily="34" charset="0"/>
            <a:buNone/>
          </a:pPr>
          <a:r>
            <a:rPr lang="sr-Latn-RS" sz="1600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Dalje omogućavanje </a:t>
          </a:r>
          <a:r>
            <a:rPr lang="sr-Latn-RS" sz="1600" b="1" kern="12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rPr>
            <a:t>procesa međuopštinske saradnje</a:t>
          </a:r>
          <a:endParaRPr lang="en-GB" sz="1600" b="1" kern="1200" dirty="0">
            <a:solidFill>
              <a:schemeClr val="bg2">
                <a:lumMod val="50000"/>
              </a:schemeClr>
            </a:solidFill>
            <a:effectLst/>
            <a:latin typeface="Arial" panose="020B0604020202020204" pitchFamily="34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0"/>
        <a:ext cx="7775575" cy="4455170"/>
      </dsp:txXfrm>
    </dsp:sp>
    <dsp:sp modelId="{69B5BF81-E1C2-4FFC-BADB-61BB46985F84}">
      <dsp:nvSpPr>
        <dsp:cNvPr id="0" name=""/>
        <dsp:cNvSpPr/>
      </dsp:nvSpPr>
      <dsp:spPr>
        <a:xfrm>
          <a:off x="0" y="3944333"/>
          <a:ext cx="7775575" cy="311862"/>
        </a:xfrm>
        <a:prstGeom prst="rect">
          <a:avLst/>
        </a:prstGeom>
        <a:solidFill>
          <a:schemeClr val="accent6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21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221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105"/>
            <a:ext cx="4984962" cy="44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21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2210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Marija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16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6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14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4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0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Masa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ED5DEC-CA5F-496C-A433-E73E38DEB48A}" type="slidenum">
              <a:rPr lang="de-AT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de-AT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1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Klaus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37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7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96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05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Klaus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1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Marija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6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55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" y="0"/>
            <a:ext cx="1771543" cy="11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" y="0"/>
            <a:ext cx="1771543" cy="11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2389-E25C-4AF8-B2B3-28FA6BFF56BB}" type="datetimeFigureOut">
              <a:rPr lang="de-DE"/>
              <a:pPr>
                <a:defRPr/>
              </a:pPr>
              <a:t>19.04.2018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CCE469D-A735-4EE8-A057-66C6606E3ED8}" type="slidenum">
              <a:rPr lang="de-DE" altLang="en-US"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de-DE" altLang="en-US" sz="1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1-Europa-Afrika-cooperation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1"/>
          <a:stretch/>
        </p:blipFill>
        <p:spPr>
          <a:xfrm>
            <a:off x="2442633" y="0"/>
            <a:ext cx="6701368" cy="1205419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Präsentationstitel hier eintragen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2273" y="466724"/>
            <a:ext cx="157710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1" y="0"/>
            <a:ext cx="1771543" cy="1136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0" r:id="rId3"/>
    <p:sldLayoutId id="2147483711" r:id="rId4"/>
    <p:sldLayoutId id="2147483716" r:id="rId5"/>
    <p:sldLayoutId id="2147483717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999" y="2185163"/>
            <a:ext cx="7940793" cy="617928"/>
          </a:xfrm>
        </p:spPr>
        <p:txBody>
          <a:bodyPr/>
          <a:lstStyle/>
          <a:p>
            <a:pPr algn="ctr"/>
            <a:r>
              <a:rPr lang="sr-Latn-RS" sz="4000" b="1" dirty="0">
                <a:solidFill>
                  <a:srgbClr val="C00000"/>
                </a:solidFill>
                <a:ea typeface="+mn-ea"/>
                <a:cs typeface="+mn-cs"/>
              </a:rPr>
              <a:t>Upravljanje otpadom u kontekstu klimatskih promena </a:t>
            </a:r>
            <a:br>
              <a:rPr lang="en-US" sz="40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4000" b="1" dirty="0">
                <a:solidFill>
                  <a:srgbClr val="C00000"/>
                </a:solidFill>
                <a:ea typeface="+mn-ea"/>
                <a:cs typeface="+mn-cs"/>
              </a:rPr>
              <a:t>(DKTI) </a:t>
            </a:r>
            <a:br>
              <a:rPr lang="en-US" sz="4000" b="1" dirty="0">
                <a:solidFill>
                  <a:srgbClr val="C00000"/>
                </a:solidFill>
                <a:ea typeface="+mn-ea"/>
                <a:cs typeface="+mn-cs"/>
              </a:rPr>
            </a:br>
            <a:br>
              <a:rPr lang="en-US" sz="40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sr-Latn-RS" sz="4000" b="1" dirty="0">
                <a:solidFill>
                  <a:srgbClr val="C00000"/>
                </a:solidFill>
                <a:ea typeface="+mn-ea"/>
                <a:cs typeface="+mn-cs"/>
              </a:rPr>
              <a:t>Koncept projekta</a:t>
            </a:r>
            <a:br>
              <a:rPr lang="en-GB" sz="4400" dirty="0"/>
            </a:br>
            <a:br>
              <a:rPr lang="en-GB" sz="440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73189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 dirty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7A057-C766-48FB-B1EC-CC1898F04EF1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19.04.2018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986348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4004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 dirty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7A057-C766-48FB-B1EC-CC1898F04EF1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19.04.2018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29471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7B85D5-DDD9-45DC-B00A-1138D6CD3646}"/>
              </a:ext>
            </a:extLst>
          </p:cNvPr>
          <p:cNvSpPr txBox="1"/>
          <p:nvPr/>
        </p:nvSpPr>
        <p:spPr>
          <a:xfrm>
            <a:off x="843338" y="5406396"/>
            <a:ext cx="628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*</a:t>
            </a:r>
            <a:r>
              <a:rPr lang="sr-Latn-RS" sz="1000" b="0" dirty="0"/>
              <a:t>Izvor</a:t>
            </a:r>
            <a:r>
              <a:rPr lang="en-US" sz="1000" b="0" dirty="0"/>
              <a:t>:</a:t>
            </a:r>
            <a:r>
              <a:rPr lang="en-GB" sz="1000" b="0" dirty="0"/>
              <a:t>Waste  Management  Options and Climate Change, European Commission, DG Environment, 2001</a:t>
            </a:r>
          </a:p>
        </p:txBody>
      </p:sp>
    </p:spTree>
    <p:extLst>
      <p:ext uri="{BB962C8B-B14F-4D97-AF65-F5344CB8AC3E}">
        <p14:creationId xmlns:p14="http://schemas.microsoft.com/office/powerpoint/2010/main" val="15799180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0785B-D437-4C84-BD8C-C1C93A9CA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C4E31-DCD5-446B-9F36-1DF7C77463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49559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39940"/>
              </p:ext>
            </p:extLst>
          </p:nvPr>
        </p:nvGraphicFramePr>
        <p:xfrm>
          <a:off x="679155" y="2063774"/>
          <a:ext cx="7775575" cy="475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B9768330-2C72-7D4E-BFFD-46595EAC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27" y="1329877"/>
            <a:ext cx="7776000" cy="667862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r-Latn-RS" sz="1800" b="1" dirty="0"/>
              <a:t>REZULTAT</a:t>
            </a:r>
            <a:r>
              <a:rPr lang="en-GB" sz="1800" b="1" dirty="0"/>
              <a:t> A: </a:t>
            </a:r>
            <a:r>
              <a:rPr lang="sr-Latn-RS" sz="1800" b="1" dirty="0"/>
              <a:t>Unapređenje nacionalnih strateških okvirnih uslova za CE u upravljanju otpadom u kontekstu klimatskih promena.</a:t>
            </a:r>
            <a:endParaRPr lang="en-GB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4926CF-CFA4-9B43-8F17-1A950E377073}"/>
              </a:ext>
            </a:extLst>
          </p:cNvPr>
          <p:cNvSpPr txBox="1"/>
          <p:nvPr/>
        </p:nvSpPr>
        <p:spPr>
          <a:xfrm>
            <a:off x="1426464" y="246278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0486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67230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4162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92459"/>
              </p:ext>
            </p:extLst>
          </p:nvPr>
        </p:nvGraphicFramePr>
        <p:xfrm>
          <a:off x="679155" y="2030969"/>
          <a:ext cx="7775575" cy="445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27B85EB0-CCC2-2642-9323-95C487758A14}"/>
              </a:ext>
            </a:extLst>
          </p:cNvPr>
          <p:cNvSpPr/>
          <p:nvPr/>
        </p:nvSpPr>
        <p:spPr>
          <a:xfrm>
            <a:off x="679155" y="1260307"/>
            <a:ext cx="7891821" cy="923330"/>
          </a:xfrm>
          <a:prstGeom prst="rect">
            <a:avLst/>
          </a:prstGeom>
          <a:ln w="28575">
            <a:solidFill>
              <a:srgbClr val="C5FFBD"/>
            </a:solidFill>
          </a:ln>
        </p:spPr>
        <p:txBody>
          <a:bodyPr wrap="square">
            <a:spAutoFit/>
          </a:bodyPr>
          <a:lstStyle/>
          <a:p>
            <a:r>
              <a:rPr lang="sr-Latn-RS" sz="1800" dirty="0">
                <a:solidFill>
                  <a:srgbClr val="6E6452"/>
                </a:solidFill>
                <a:latin typeface="+mj-lt"/>
                <a:ea typeface="+mj-ea"/>
                <a:cs typeface="+mj-cs"/>
              </a:rPr>
              <a:t>REZULTAT</a:t>
            </a:r>
            <a:r>
              <a:rPr lang="en-GB" sz="1800" dirty="0">
                <a:solidFill>
                  <a:srgbClr val="6E6452"/>
                </a:solidFill>
                <a:latin typeface="+mj-lt"/>
                <a:ea typeface="+mj-ea"/>
                <a:cs typeface="+mj-cs"/>
              </a:rPr>
              <a:t> B</a:t>
            </a:r>
            <a:r>
              <a:rPr lang="en-GB" sz="1800" dirty="0">
                <a:latin typeface="+mj-lt"/>
              </a:rPr>
              <a:t>:  </a:t>
            </a:r>
            <a:r>
              <a:rPr lang="sr-Latn-R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Sprovođenje pilot projekata za pristup cirkularne ekonomije u cilju ublažavanja emisija gasova sa efektom staklene bašte na regionalnom nivou</a:t>
            </a:r>
            <a:endParaRPr lang="sr-Latn-R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A84904F-203E-1A48-9D60-72CD88D864E3}"/>
              </a:ext>
            </a:extLst>
          </p:cNvPr>
          <p:cNvGrpSpPr/>
          <p:nvPr/>
        </p:nvGrpSpPr>
        <p:grpSpPr>
          <a:xfrm>
            <a:off x="661322" y="2183637"/>
            <a:ext cx="7793409" cy="303632"/>
            <a:chOff x="-73086" y="0"/>
            <a:chExt cx="7848661" cy="4563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C22F504-8019-9F4B-A529-D1FE023563FB}"/>
                </a:ext>
              </a:extLst>
            </p:cNvPr>
            <p:cNvSpPr/>
            <p:nvPr/>
          </p:nvSpPr>
          <p:spPr>
            <a:xfrm>
              <a:off x="0" y="0"/>
              <a:ext cx="7775575" cy="3982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88C94B4-E091-6B45-A406-6D52974D9E56}"/>
                </a:ext>
              </a:extLst>
            </p:cNvPr>
            <p:cNvSpPr txBox="1"/>
            <p:nvPr/>
          </p:nvSpPr>
          <p:spPr>
            <a:xfrm>
              <a:off x="-73086" y="58057"/>
              <a:ext cx="7775575" cy="398243"/>
            </a:xfrm>
            <a:prstGeom prst="rect">
              <a:avLst/>
            </a:prstGeom>
            <a:solidFill>
              <a:srgbClr val="C5FFB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RS" sz="2000" b="1" kern="1200" dirty="0">
                  <a:solidFill>
                    <a:schemeClr val="bg2">
                      <a:lumMod val="50000"/>
                    </a:schemeClr>
                  </a:solidFill>
                </a:rPr>
                <a:t>Aktivnosti za REZULTAT </a:t>
              </a:r>
              <a:r>
                <a:rPr lang="en-US" sz="2000" b="1" kern="1200" dirty="0">
                  <a:solidFill>
                    <a:schemeClr val="bg2">
                      <a:lumMod val="50000"/>
                    </a:schemeClr>
                  </a:solidFill>
                </a:rPr>
                <a:t>B</a:t>
              </a:r>
              <a:endParaRPr lang="en-GB" sz="18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8969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339372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5854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312890"/>
              </p:ext>
            </p:extLst>
          </p:nvPr>
        </p:nvGraphicFramePr>
        <p:xfrm>
          <a:off x="678730" y="2042714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72DD74DD-3D01-6541-B79C-E3E6C43A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05" y="1138760"/>
            <a:ext cx="7776000" cy="835330"/>
          </a:xfr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sr-Latn-RS" sz="1800" b="1" dirty="0"/>
              <a:t>REZULTAT</a:t>
            </a:r>
            <a:r>
              <a:rPr lang="en-GB" sz="1800" b="1" dirty="0"/>
              <a:t> C: </a:t>
            </a:r>
            <a:r>
              <a:rPr lang="sr-Latn-RS" sz="1800" b="1" dirty="0"/>
              <a:t>Uvođenje najboljih praksi u upravljanju otpadom orijentisanom ka cirkularnoj ekonomiji u cilju ublažavanja emisija gasova sa efektom staklene bašte na lokalnom/opštinskom nivou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12319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44591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38004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 bwMode="auto">
          <a:xfrm>
            <a:off x="4150023" y="2413866"/>
            <a:ext cx="1186022" cy="663990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RSSSS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205626" y="1753670"/>
            <a:ext cx="1186022" cy="629401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sr-Latn-RS" sz="1400" dirty="0">
                <a:solidFill>
                  <a:srgbClr val="000000"/>
                </a:solidFill>
              </a:rPr>
              <a:t>SKGO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2906148" y="2429159"/>
            <a:ext cx="1077127" cy="685525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sr-Latn-RS" sz="1400">
                <a:solidFill>
                  <a:srgbClr val="000000"/>
                </a:solidFill>
              </a:rPr>
              <a:t>PKS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694238" y="1786064"/>
            <a:ext cx="973138" cy="51118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rgbClr val="000000"/>
                </a:solidFill>
              </a:rPr>
              <a:t>GIZ</a:t>
            </a:r>
          </a:p>
        </p:txBody>
      </p:sp>
      <p:sp>
        <p:nvSpPr>
          <p:cNvPr id="14347" name="Textfeld 14"/>
          <p:cNvSpPr txBox="1">
            <a:spLocks noChangeArrowheads="1"/>
          </p:cNvSpPr>
          <p:nvPr/>
        </p:nvSpPr>
        <p:spPr bwMode="auto">
          <a:xfrm>
            <a:off x="232221" y="2021636"/>
            <a:ext cx="1316051" cy="3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763"/>
              </a:lnSpc>
            </a:pPr>
            <a:r>
              <a:rPr lang="sr-Latn-RS" altLang="en-US" sz="1400" b="0" dirty="0">
                <a:solidFill>
                  <a:srgbClr val="6E6452"/>
                </a:solidFill>
              </a:rPr>
              <a:t>UO projekta</a:t>
            </a:r>
            <a:endParaRPr lang="en-GB" altLang="en-US" sz="1400" b="0" dirty="0">
              <a:solidFill>
                <a:srgbClr val="6E6452"/>
              </a:solidFill>
            </a:endParaRPr>
          </a:p>
        </p:txBody>
      </p:sp>
      <p:sp>
        <p:nvSpPr>
          <p:cNvPr id="14348" name="Textfeld 31"/>
          <p:cNvSpPr txBox="1">
            <a:spLocks noChangeArrowheads="1"/>
          </p:cNvSpPr>
          <p:nvPr/>
        </p:nvSpPr>
        <p:spPr bwMode="auto">
          <a:xfrm>
            <a:off x="6330458" y="4928631"/>
            <a:ext cx="7071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763"/>
              </a:lnSpc>
            </a:pPr>
            <a:r>
              <a:rPr lang="sr-Latn-RS" altLang="en-US" sz="1400" b="0" dirty="0">
                <a:solidFill>
                  <a:srgbClr val="6E6452"/>
                </a:solidFill>
              </a:rPr>
              <a:t>SKGO</a:t>
            </a:r>
            <a:endParaRPr lang="en-GB" altLang="en-US" sz="1400" b="0" dirty="0">
              <a:solidFill>
                <a:srgbClr val="6E6452"/>
              </a:solidFill>
            </a:endParaRPr>
          </a:p>
        </p:txBody>
      </p:sp>
      <p:sp>
        <p:nvSpPr>
          <p:cNvPr id="14357" name="Textfeld 68"/>
          <p:cNvSpPr txBox="1">
            <a:spLocks noChangeArrowheads="1"/>
          </p:cNvSpPr>
          <p:nvPr/>
        </p:nvSpPr>
        <p:spPr bwMode="auto">
          <a:xfrm>
            <a:off x="160937" y="4974610"/>
            <a:ext cx="1992938" cy="3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lnSpc>
                <a:spcPts val="1763"/>
              </a:lnSpc>
              <a:defRPr sz="1400" b="0">
                <a:solidFill>
                  <a:srgbClr val="6E64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3 </a:t>
            </a:r>
            <a:r>
              <a:rPr lang="sr-Latn-RS" altLang="en-US" dirty="0"/>
              <a:t>MO RG</a:t>
            </a:r>
            <a:endParaRPr lang="en-GB" altLang="en-US"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1473199" y="1706563"/>
            <a:ext cx="6422445" cy="1414607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5101F-DF3D-4C30-A110-D0A2C39EFF83}"/>
              </a:ext>
            </a:extLst>
          </p:cNvPr>
          <p:cNvGrpSpPr/>
          <p:nvPr/>
        </p:nvGrpSpPr>
        <p:grpSpPr>
          <a:xfrm>
            <a:off x="6295689" y="3224051"/>
            <a:ext cx="1010460" cy="1403344"/>
            <a:chOff x="7181851" y="3196733"/>
            <a:chExt cx="1274540" cy="16497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EE8F3B2-7133-48F8-AF8E-018AADD7C2D1}"/>
                </a:ext>
              </a:extLst>
            </p:cNvPr>
            <p:cNvGrpSpPr/>
            <p:nvPr/>
          </p:nvGrpSpPr>
          <p:grpSpPr>
            <a:xfrm>
              <a:off x="7181851" y="3196733"/>
              <a:ext cx="1129557" cy="1649791"/>
              <a:chOff x="7181851" y="3196733"/>
              <a:chExt cx="1129557" cy="1649791"/>
            </a:xfrm>
          </p:grpSpPr>
          <p:sp>
            <p:nvSpPr>
              <p:cNvPr id="74" name="Abgerundetes Rechteck 73"/>
              <p:cNvSpPr/>
              <p:nvPr/>
            </p:nvSpPr>
            <p:spPr bwMode="auto">
              <a:xfrm>
                <a:off x="7181851" y="3196733"/>
                <a:ext cx="766763" cy="127796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Abgerundetes Rechteck 74"/>
              <p:cNvSpPr/>
              <p:nvPr/>
            </p:nvSpPr>
            <p:spPr bwMode="auto">
              <a:xfrm>
                <a:off x="7352366" y="3349425"/>
                <a:ext cx="766763" cy="127796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Abgerundetes Rechteck 75"/>
              <p:cNvSpPr/>
              <p:nvPr/>
            </p:nvSpPr>
            <p:spPr bwMode="auto">
              <a:xfrm>
                <a:off x="7544645" y="3568556"/>
                <a:ext cx="766763" cy="127796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 b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65" name="Textfeld 77"/>
            <p:cNvSpPr txBox="1">
              <a:spLocks noChangeArrowheads="1"/>
            </p:cNvSpPr>
            <p:nvPr/>
          </p:nvSpPr>
          <p:spPr bwMode="auto">
            <a:xfrm>
              <a:off x="7575050" y="3824281"/>
              <a:ext cx="881341" cy="65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63"/>
                </a:lnSpc>
              </a:pPr>
              <a:r>
                <a:rPr lang="sr-Latn-RS" altLang="en-US" sz="1100" b="0" dirty="0">
                  <a:solidFill>
                    <a:srgbClr val="6E6452"/>
                  </a:solidFill>
                </a:rPr>
                <a:t>Radne grupe</a:t>
              </a:r>
              <a:endParaRPr lang="en-GB" altLang="en-US" sz="1100" b="0" dirty="0">
                <a:solidFill>
                  <a:srgbClr val="6E6452"/>
                </a:solidFill>
              </a:endParaRPr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32221" y="1219200"/>
            <a:ext cx="8108216" cy="4873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Latn-RS" b="1" dirty="0"/>
              <a:t>Upravljačka struktura</a:t>
            </a:r>
            <a:endParaRPr lang="en-US" b="1" dirty="0"/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2789250" y="1745289"/>
            <a:ext cx="1416375" cy="663990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sr-Latn-RS" sz="1400" dirty="0">
                <a:solidFill>
                  <a:srgbClr val="000000"/>
                </a:solidFill>
              </a:rPr>
              <a:t>Pok. sekretarijat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141E069-5498-4E7C-A5E1-92A55F3EB7A7}"/>
              </a:ext>
            </a:extLst>
          </p:cNvPr>
          <p:cNvSpPr>
            <a:spLocks noChangeAspect="1"/>
          </p:cNvSpPr>
          <p:nvPr/>
        </p:nvSpPr>
        <p:spPr bwMode="auto">
          <a:xfrm>
            <a:off x="6599637" y="2405907"/>
            <a:ext cx="1063225" cy="606608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MEI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A8625C9-3254-432F-8E61-1F04FA25E2E1}"/>
              </a:ext>
            </a:extLst>
          </p:cNvPr>
          <p:cNvSpPr>
            <a:spLocks noChangeAspect="1"/>
          </p:cNvSpPr>
          <p:nvPr/>
        </p:nvSpPr>
        <p:spPr bwMode="auto">
          <a:xfrm>
            <a:off x="5453645" y="1754752"/>
            <a:ext cx="1129670" cy="614960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sr-Latn-RS" sz="1600" dirty="0">
                <a:solidFill>
                  <a:srgbClr val="000000"/>
                </a:solidFill>
              </a:rPr>
              <a:t>DULS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3BA647-EDF9-4A91-8434-E131FFB06193}"/>
              </a:ext>
            </a:extLst>
          </p:cNvPr>
          <p:cNvSpPr>
            <a:spLocks noChangeAspect="1"/>
          </p:cNvSpPr>
          <p:nvPr/>
        </p:nvSpPr>
        <p:spPr bwMode="auto">
          <a:xfrm>
            <a:off x="5444739" y="2396594"/>
            <a:ext cx="1076936" cy="663989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SDG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5" name="Textfeld 14">
            <a:extLst>
              <a:ext uri="{FF2B5EF4-FFF2-40B4-BE49-F238E27FC236}">
                <a16:creationId xmlns:a16="http://schemas.microsoft.com/office/drawing/2014/main" id="{29522231-EAA8-DB42-B651-8D3AD919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48" y="3466100"/>
            <a:ext cx="14590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763"/>
              </a:lnSpc>
            </a:pPr>
            <a:r>
              <a:rPr lang="en-US" altLang="en-US" sz="1400" b="0" dirty="0">
                <a:solidFill>
                  <a:srgbClr val="6E6452"/>
                </a:solidFill>
              </a:rPr>
              <a:t>T</a:t>
            </a:r>
            <a:r>
              <a:rPr lang="sr-Latn-RS" altLang="en-US" sz="1400" b="0" dirty="0">
                <a:solidFill>
                  <a:srgbClr val="6E6452"/>
                </a:solidFill>
              </a:rPr>
              <a:t>im za implementaciju projekta</a:t>
            </a:r>
            <a:endParaRPr lang="en-GB" altLang="en-US" sz="1400" b="0" dirty="0">
              <a:solidFill>
                <a:srgbClr val="6E6452"/>
              </a:solidFill>
            </a:endParaRPr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8F01A132-34DB-534C-A4AC-8A44502FE5D8}"/>
              </a:ext>
            </a:extLst>
          </p:cNvPr>
          <p:cNvSpPr/>
          <p:nvPr/>
        </p:nvSpPr>
        <p:spPr bwMode="auto">
          <a:xfrm>
            <a:off x="4257308" y="3634002"/>
            <a:ext cx="786763" cy="5194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200" b="0">
                <a:solidFill>
                  <a:srgbClr val="000000"/>
                </a:solidFill>
              </a:rPr>
              <a:t>GIZ</a:t>
            </a:r>
            <a:endParaRPr lang="de-DE" sz="1200" b="0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1A218E3-A990-9A40-87C0-A77069EA897A}"/>
              </a:ext>
            </a:extLst>
          </p:cNvPr>
          <p:cNvSpPr>
            <a:spLocks noChangeAspect="1"/>
          </p:cNvSpPr>
          <p:nvPr/>
        </p:nvSpPr>
        <p:spPr bwMode="auto">
          <a:xfrm>
            <a:off x="1627542" y="3588138"/>
            <a:ext cx="828062" cy="57607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M</a:t>
            </a:r>
            <a:r>
              <a:rPr lang="sr-Latn-RS" sz="1600" dirty="0">
                <a:solidFill>
                  <a:srgbClr val="000000"/>
                </a:solidFill>
              </a:rPr>
              <a:t>ZŽS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F2243B-B708-764C-AFC4-1B77E5DBDB28}"/>
              </a:ext>
            </a:extLst>
          </p:cNvPr>
          <p:cNvSpPr>
            <a:spLocks noChangeAspect="1"/>
          </p:cNvSpPr>
          <p:nvPr/>
        </p:nvSpPr>
        <p:spPr bwMode="auto">
          <a:xfrm>
            <a:off x="3255397" y="3588138"/>
            <a:ext cx="950229" cy="57607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sr-Latn-RS" sz="1800" dirty="0">
                <a:solidFill>
                  <a:srgbClr val="000000"/>
                </a:solidFill>
              </a:rPr>
              <a:t>PKS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DDDC51C-FFD2-3C43-83C4-A77BE32111C7}"/>
              </a:ext>
            </a:extLst>
          </p:cNvPr>
          <p:cNvSpPr/>
          <p:nvPr/>
        </p:nvSpPr>
        <p:spPr bwMode="auto">
          <a:xfrm>
            <a:off x="1548272" y="3505153"/>
            <a:ext cx="3582434" cy="790867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CD7EBE-A9D3-3F42-8C30-517BB1113900}"/>
              </a:ext>
            </a:extLst>
          </p:cNvPr>
          <p:cNvSpPr txBox="1"/>
          <p:nvPr/>
        </p:nvSpPr>
        <p:spPr>
          <a:xfrm>
            <a:off x="116014" y="6010467"/>
            <a:ext cx="2267712" cy="5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lnSpc>
                <a:spcPts val="1763"/>
              </a:lnSpc>
              <a:defRPr sz="1400" b="0">
                <a:solidFill>
                  <a:srgbClr val="6E64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dirty="0"/>
              <a:t>1</a:t>
            </a:r>
            <a:r>
              <a:rPr lang="sr-Latn-RS" dirty="0"/>
              <a:t>7</a:t>
            </a:r>
            <a:r>
              <a:rPr lang="de-DE" dirty="0"/>
              <a:t> </a:t>
            </a:r>
            <a:r>
              <a:rPr lang="sr-Latn-RS" dirty="0"/>
              <a:t>opštinskih radnih timova</a:t>
            </a:r>
            <a:endParaRPr lang="de-DE" dirty="0"/>
          </a:p>
        </p:txBody>
      </p:sp>
      <p:sp>
        <p:nvSpPr>
          <p:cNvPr id="58" name="Abgerundetes Rechteck 57">
            <a:extLst>
              <a:ext uri="{FF2B5EF4-FFF2-40B4-BE49-F238E27FC236}">
                <a16:creationId xmlns:a16="http://schemas.microsoft.com/office/drawing/2014/main" id="{C6D70DA9-FDBC-A84E-B38B-6B2D19F9FD28}"/>
              </a:ext>
            </a:extLst>
          </p:cNvPr>
          <p:cNvSpPr/>
          <p:nvPr/>
        </p:nvSpPr>
        <p:spPr bwMode="auto">
          <a:xfrm>
            <a:off x="1548273" y="4627394"/>
            <a:ext cx="3633180" cy="790867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6B58C8-AC5F-4248-A9BF-315BC27D932F}"/>
              </a:ext>
            </a:extLst>
          </p:cNvPr>
          <p:cNvSpPr txBox="1"/>
          <p:nvPr/>
        </p:nvSpPr>
        <p:spPr>
          <a:xfrm>
            <a:off x="2104890" y="5522414"/>
            <a:ext cx="26602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200" b="0" dirty="0"/>
              <a:t>Opštinska uprava</a:t>
            </a:r>
            <a:endParaRPr lang="de-DE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200" b="0" dirty="0"/>
              <a:t>Tehničko osoblje</a:t>
            </a:r>
            <a:endParaRPr lang="de-DE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0" dirty="0"/>
              <a:t>LE</a:t>
            </a:r>
            <a:r>
              <a:rPr lang="sr-Latn-RS" sz="1200" b="0" dirty="0"/>
              <a:t>R</a:t>
            </a:r>
            <a:endParaRPr lang="de-DE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200" b="0" dirty="0"/>
              <a:t>Lokalni mehanizmi za rodnu ravnopravnost</a:t>
            </a:r>
            <a:endParaRPr lang="de-DE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200" b="0" dirty="0"/>
              <a:t>JKP</a:t>
            </a:r>
            <a:endParaRPr lang="de-DE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E328EF9-44D4-2F43-A150-BE3720D0E666}"/>
              </a:ext>
            </a:extLst>
          </p:cNvPr>
          <p:cNvSpPr>
            <a:spLocks noChangeAspect="1"/>
          </p:cNvSpPr>
          <p:nvPr/>
        </p:nvSpPr>
        <p:spPr bwMode="auto">
          <a:xfrm>
            <a:off x="1638435" y="4748204"/>
            <a:ext cx="1041930" cy="57943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sr-Latn-RS" sz="1200" dirty="0">
                <a:solidFill>
                  <a:srgbClr val="000000"/>
                </a:solidFill>
              </a:rPr>
              <a:t>Kruševac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8A429D3-F8AB-184E-B003-C44CE43FF237}"/>
              </a:ext>
            </a:extLst>
          </p:cNvPr>
          <p:cNvSpPr>
            <a:spLocks noChangeAspect="1"/>
          </p:cNvSpPr>
          <p:nvPr/>
        </p:nvSpPr>
        <p:spPr bwMode="auto">
          <a:xfrm>
            <a:off x="2793369" y="4750780"/>
            <a:ext cx="939800" cy="57943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Novi Sad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A86B1B1-09AF-D440-8AD6-44DECFA13872}"/>
              </a:ext>
            </a:extLst>
          </p:cNvPr>
          <p:cNvSpPr>
            <a:spLocks noChangeAspect="1"/>
          </p:cNvSpPr>
          <p:nvPr/>
        </p:nvSpPr>
        <p:spPr bwMode="auto">
          <a:xfrm>
            <a:off x="3935853" y="4764994"/>
            <a:ext cx="939800" cy="57943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 err="1">
                <a:solidFill>
                  <a:srgbClr val="000000"/>
                </a:solidFill>
              </a:rPr>
              <a:t>Lapovo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80" name="Pfeil nach oben 79">
            <a:extLst>
              <a:ext uri="{FF2B5EF4-FFF2-40B4-BE49-F238E27FC236}">
                <a16:creationId xmlns:a16="http://schemas.microsoft.com/office/drawing/2014/main" id="{FF42BED7-786F-EA4F-B77D-5473426820E3}"/>
              </a:ext>
            </a:extLst>
          </p:cNvPr>
          <p:cNvSpPr/>
          <p:nvPr/>
        </p:nvSpPr>
        <p:spPr bwMode="auto">
          <a:xfrm rot="16200000">
            <a:off x="5594120" y="3561337"/>
            <a:ext cx="145451" cy="7123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81" name="Textfeld 77">
            <a:extLst>
              <a:ext uri="{FF2B5EF4-FFF2-40B4-BE49-F238E27FC236}">
                <a16:creationId xmlns:a16="http://schemas.microsoft.com/office/drawing/2014/main" id="{7695F913-9A2C-5A4F-9FA1-0FAEA3C0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912" y="5790007"/>
            <a:ext cx="1077750" cy="5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763"/>
              </a:lnSpc>
            </a:pPr>
            <a:r>
              <a:rPr lang="sr-Latn-RS" altLang="en-US" sz="1400" b="0" dirty="0">
                <a:solidFill>
                  <a:srgbClr val="6E6452"/>
                </a:solidFill>
              </a:rPr>
              <a:t>Lokalni političari</a:t>
            </a:r>
            <a:endParaRPr lang="en-GB" altLang="en-US" sz="1400" b="0" dirty="0">
              <a:solidFill>
                <a:srgbClr val="6E6452"/>
              </a:solidFill>
            </a:endParaRPr>
          </a:p>
        </p:txBody>
      </p:sp>
      <p:sp>
        <p:nvSpPr>
          <p:cNvPr id="86" name="Pfeil nach oben 85">
            <a:extLst>
              <a:ext uri="{FF2B5EF4-FFF2-40B4-BE49-F238E27FC236}">
                <a16:creationId xmlns:a16="http://schemas.microsoft.com/office/drawing/2014/main" id="{A736BAFE-B087-1448-9A91-C23192668217}"/>
              </a:ext>
            </a:extLst>
          </p:cNvPr>
          <p:cNvSpPr/>
          <p:nvPr/>
        </p:nvSpPr>
        <p:spPr bwMode="auto">
          <a:xfrm rot="5400000">
            <a:off x="5563094" y="4701716"/>
            <a:ext cx="203200" cy="65462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89" name="Pfeil nach oben 88">
            <a:extLst>
              <a:ext uri="{FF2B5EF4-FFF2-40B4-BE49-F238E27FC236}">
                <a16:creationId xmlns:a16="http://schemas.microsoft.com/office/drawing/2014/main" id="{5A83886F-1EE1-C24E-9FCD-B02FA0F2003B}"/>
              </a:ext>
            </a:extLst>
          </p:cNvPr>
          <p:cNvSpPr/>
          <p:nvPr/>
        </p:nvSpPr>
        <p:spPr bwMode="auto">
          <a:xfrm rot="3695887">
            <a:off x="5592417" y="5276305"/>
            <a:ext cx="152398" cy="652875"/>
          </a:xfrm>
          <a:prstGeom prst="upArrow">
            <a:avLst>
              <a:gd name="adj1" fmla="val 7345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2370BF2E-35AB-46E9-A5B1-2355602A1659}"/>
              </a:ext>
            </a:extLst>
          </p:cNvPr>
          <p:cNvSpPr/>
          <p:nvPr/>
        </p:nvSpPr>
        <p:spPr bwMode="auto">
          <a:xfrm>
            <a:off x="616203" y="2562369"/>
            <a:ext cx="227087" cy="71555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0" name="Arrow: Up-Down 49">
            <a:extLst>
              <a:ext uri="{FF2B5EF4-FFF2-40B4-BE49-F238E27FC236}">
                <a16:creationId xmlns:a16="http://schemas.microsoft.com/office/drawing/2014/main" id="{10574BC1-59B5-4B30-9C08-F012197AEC62}"/>
              </a:ext>
            </a:extLst>
          </p:cNvPr>
          <p:cNvSpPr/>
          <p:nvPr/>
        </p:nvSpPr>
        <p:spPr bwMode="auto">
          <a:xfrm>
            <a:off x="608837" y="4192698"/>
            <a:ext cx="227087" cy="71555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1" name="Arrow: Up-Down 50">
            <a:extLst>
              <a:ext uri="{FF2B5EF4-FFF2-40B4-BE49-F238E27FC236}">
                <a16:creationId xmlns:a16="http://schemas.microsoft.com/office/drawing/2014/main" id="{229FCC6F-FC8B-4420-86C5-CB3DDAA98423}"/>
              </a:ext>
            </a:extLst>
          </p:cNvPr>
          <p:cNvSpPr/>
          <p:nvPr/>
        </p:nvSpPr>
        <p:spPr bwMode="auto">
          <a:xfrm>
            <a:off x="605491" y="5269771"/>
            <a:ext cx="227087" cy="71555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2" name="Arrow: Up-Down 51">
            <a:extLst>
              <a:ext uri="{FF2B5EF4-FFF2-40B4-BE49-F238E27FC236}">
                <a16:creationId xmlns:a16="http://schemas.microsoft.com/office/drawing/2014/main" id="{F62C0604-49E0-4DAB-ADA3-82396CCA631D}"/>
              </a:ext>
            </a:extLst>
          </p:cNvPr>
          <p:cNvSpPr/>
          <p:nvPr/>
        </p:nvSpPr>
        <p:spPr bwMode="auto">
          <a:xfrm rot="5400000">
            <a:off x="5521708" y="5305293"/>
            <a:ext cx="145451" cy="1646954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3B5BA1B-653A-4EF2-886D-7BF8AD9316EC}"/>
              </a:ext>
            </a:extLst>
          </p:cNvPr>
          <p:cNvSpPr>
            <a:spLocks noChangeAspect="1"/>
          </p:cNvSpPr>
          <p:nvPr/>
        </p:nvSpPr>
        <p:spPr bwMode="auto">
          <a:xfrm>
            <a:off x="1676409" y="1742569"/>
            <a:ext cx="1085424" cy="627143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M</a:t>
            </a:r>
            <a:r>
              <a:rPr lang="sr-Latn-RS" sz="1800" dirty="0">
                <a:solidFill>
                  <a:srgbClr val="000000"/>
                </a:solidFill>
              </a:rPr>
              <a:t>ZŽS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C0241C7-9A39-4A27-B700-152CE05332D4}"/>
              </a:ext>
            </a:extLst>
          </p:cNvPr>
          <p:cNvSpPr>
            <a:spLocks noChangeAspect="1"/>
          </p:cNvSpPr>
          <p:nvPr/>
        </p:nvSpPr>
        <p:spPr bwMode="auto">
          <a:xfrm>
            <a:off x="1684149" y="2399544"/>
            <a:ext cx="1186021" cy="676667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sr-Latn-RS" sz="1400" dirty="0">
                <a:solidFill>
                  <a:srgbClr val="000000"/>
                </a:solidFill>
              </a:rPr>
              <a:t>3 regiona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E3DF5C-7E2B-441F-9D4E-C8B41CFC4FFF}"/>
              </a:ext>
            </a:extLst>
          </p:cNvPr>
          <p:cNvSpPr>
            <a:spLocks noChangeAspect="1"/>
          </p:cNvSpPr>
          <p:nvPr/>
        </p:nvSpPr>
        <p:spPr bwMode="auto">
          <a:xfrm>
            <a:off x="2435207" y="3607837"/>
            <a:ext cx="828062" cy="57607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sr-Latn-RS" sz="1000" dirty="0">
                <a:solidFill>
                  <a:srgbClr val="000000"/>
                </a:solidFill>
              </a:rPr>
              <a:t>Pokrajina</a:t>
            </a:r>
            <a:endParaRPr lang="de-DE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606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293745" cy="617928"/>
          </a:xfrm>
        </p:spPr>
        <p:txBody>
          <a:bodyPr/>
          <a:lstStyle/>
          <a:p>
            <a:r>
              <a:rPr lang="sr-Latn-RS" b="1" dirty="0"/>
              <a:t>Upravljanje otpadom u kontekstu klimatskih promenta</a:t>
            </a:r>
            <a:r>
              <a:rPr lang="en-GB" b="1" dirty="0"/>
              <a:t> </a:t>
            </a:r>
            <a:r>
              <a:rPr lang="sr-Latn-RS" b="1" dirty="0"/>
              <a:t>(</a:t>
            </a:r>
            <a:r>
              <a:rPr lang="en-GB" b="1" dirty="0"/>
              <a:t>DKTI</a:t>
            </a:r>
            <a:r>
              <a:rPr lang="sr-Latn-RS" b="1" dirty="0"/>
              <a:t>)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515550"/>
            <a:ext cx="7776000" cy="3816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sr-Latn-RS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Trajanje</a:t>
            </a:r>
            <a:r>
              <a:rPr lang="en-GB" sz="2000" dirty="0"/>
              <a:t>: 01/2018 - 12/2020 (3 </a:t>
            </a:r>
            <a:r>
              <a:rPr lang="sr-Latn-RS" sz="2000" dirty="0"/>
              <a:t>godine</a:t>
            </a:r>
            <a:r>
              <a:rPr lang="en-GB" sz="20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Nemački doprinos</a:t>
            </a:r>
            <a:r>
              <a:rPr lang="en-GB" sz="2000" dirty="0"/>
              <a:t>: 5</a:t>
            </a:r>
            <a:r>
              <a:rPr lang="sr-Latn-RS" sz="2000" dirty="0"/>
              <a:t>.</a:t>
            </a:r>
            <a:r>
              <a:rPr lang="en-GB" sz="2000" dirty="0"/>
              <a:t>000.000 EUR</a:t>
            </a:r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Ciljna grupa</a:t>
            </a:r>
            <a:r>
              <a:rPr lang="en-GB" sz="2000" dirty="0"/>
              <a:t>: </a:t>
            </a:r>
            <a:r>
              <a:rPr lang="sr-Latn-RS" sz="2000" dirty="0"/>
              <a:t>stanovništvo Srbije u partnerskim regionima sa naglaskom na osetljive grupe/manjine i žene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Politički partner</a:t>
            </a:r>
            <a:r>
              <a:rPr lang="en-GB" sz="2000" dirty="0"/>
              <a:t>: M</a:t>
            </a:r>
            <a:r>
              <a:rPr lang="sr-Latn-RS" sz="2000" dirty="0"/>
              <a:t>ZŽS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16730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93984-92F7-4EBE-9505-801BE611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5744B-A598-4D15-835B-949E2F62AC61}" type="datetime1">
              <a:rPr lang="de-DE" smtClean="0"/>
              <a:pPr>
                <a:defRPr/>
              </a:pPr>
              <a:t>19.04.2018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D770-5AAF-42B5-8E50-92E546C1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0E5772-6FF6-456A-A130-2EB3C372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" y="1698170"/>
            <a:ext cx="9142387" cy="5142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879F8-C6B9-4516-9B25-33325904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07431"/>
            <a:ext cx="7776000" cy="617928"/>
          </a:xfrm>
        </p:spPr>
        <p:txBody>
          <a:bodyPr/>
          <a:lstStyle/>
          <a:p>
            <a:pPr algn="ctr"/>
            <a:r>
              <a:rPr lang="sr-Latn-RS" sz="3200" b="1" dirty="0"/>
              <a:t>HVALA!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9744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946376"/>
              </p:ext>
            </p:extLst>
          </p:nvPr>
        </p:nvGraphicFramePr>
        <p:xfrm>
          <a:off x="679155" y="1418704"/>
          <a:ext cx="7775787" cy="516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7840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8053600" cy="617928"/>
          </a:xfrm>
        </p:spPr>
        <p:txBody>
          <a:bodyPr/>
          <a:lstStyle/>
          <a:p>
            <a:r>
              <a:rPr lang="sr-Latn-RS" b="1" dirty="0"/>
              <a:t>Upravljanje otpadom u kontekstu klimatskih promena</a:t>
            </a:r>
            <a:r>
              <a:rPr lang="en-GB" b="1" dirty="0"/>
              <a:t> </a:t>
            </a:r>
            <a:r>
              <a:rPr lang="sr-Latn-RS" b="1" dirty="0"/>
              <a:t>(</a:t>
            </a:r>
            <a:r>
              <a:rPr lang="en-GB" b="1" dirty="0"/>
              <a:t>DKTI</a:t>
            </a:r>
            <a:r>
              <a:rPr lang="sr-Latn-RS" b="1" dirty="0"/>
              <a:t>)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81776"/>
              </p:ext>
            </p:extLst>
          </p:nvPr>
        </p:nvGraphicFramePr>
        <p:xfrm>
          <a:off x="795049" y="2325517"/>
          <a:ext cx="7775575" cy="403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303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00184-CBEB-5640-8E65-B54FDCDD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83200"/>
            <a:ext cx="3497943" cy="1056800"/>
          </a:xfrm>
        </p:spPr>
        <p:txBody>
          <a:bodyPr/>
          <a:lstStyle/>
          <a:p>
            <a:r>
              <a:rPr lang="sr-Latn-RS" b="1" dirty="0"/>
              <a:t>Mapa projekta </a:t>
            </a:r>
            <a:r>
              <a:rPr lang="de-DE" b="1" dirty="0"/>
              <a:t>/</a:t>
            </a:r>
            <a:br>
              <a:rPr lang="de-DE" b="1" dirty="0"/>
            </a:br>
            <a:r>
              <a:rPr lang="sr-Latn-RS" b="1" dirty="0"/>
              <a:t>p</a:t>
            </a:r>
            <a:r>
              <a:rPr lang="de-DE" b="1" dirty="0"/>
              <a:t>ilot </a:t>
            </a:r>
            <a:r>
              <a:rPr lang="sr-Latn-RS" b="1" dirty="0"/>
              <a:t>r</a:t>
            </a:r>
            <a:r>
              <a:rPr lang="de-DE" b="1" dirty="0"/>
              <a:t>egion</a:t>
            </a:r>
            <a:r>
              <a:rPr lang="sr-Latn-RS" b="1" dirty="0"/>
              <a:t>i za UO</a:t>
            </a:r>
            <a:endParaRPr lang="de-DE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4591FC-A180-DF48-A4DC-1D50F6720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 hier eintragen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C8AF2-AFF9-CB45-95CC-ED99080ECE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35D661-352B-4EA8-80C7-CE132C4B5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9467" y="595086"/>
            <a:ext cx="5133561" cy="616874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E384ED9-7C9D-465B-9CA1-B88686E53AB9}"/>
              </a:ext>
            </a:extLst>
          </p:cNvPr>
          <p:cNvSpPr txBox="1">
            <a:spLocks/>
          </p:cNvSpPr>
          <p:nvPr/>
        </p:nvSpPr>
        <p:spPr bwMode="auto">
          <a:xfrm>
            <a:off x="7259" y="2666114"/>
            <a:ext cx="4419597" cy="10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r-Latn-RS" b="0" kern="0" dirty="0">
                <a:solidFill>
                  <a:srgbClr val="C00000"/>
                </a:solidFill>
              </a:rPr>
              <a:t>Kruševac</a:t>
            </a:r>
            <a:endParaRPr lang="de-DE" b="0" kern="0" dirty="0"/>
          </a:p>
          <a:p>
            <a:r>
              <a:rPr lang="sr-Latn-RS" sz="2000" b="0" kern="0" dirty="0"/>
              <a:t>Aleksandrovac, Brus, Varvarin, Ćićevac</a:t>
            </a:r>
          </a:p>
          <a:p>
            <a:endParaRPr lang="sr-Latn-RS" sz="2000" b="0" kern="0" dirty="0"/>
          </a:p>
          <a:p>
            <a:r>
              <a:rPr lang="sr-Latn-RS" b="0" kern="0" dirty="0">
                <a:solidFill>
                  <a:srgbClr val="C00000"/>
                </a:solidFill>
              </a:rPr>
              <a:t>Novi Sad</a:t>
            </a:r>
          </a:p>
          <a:p>
            <a:r>
              <a:rPr lang="sr-Latn-RS" sz="2000" b="0" kern="0" dirty="0"/>
              <a:t>Bački Petrovac, Bačka Palanka, Vrbas, Beočin, Temerin, Srbobran, Žabalj</a:t>
            </a:r>
          </a:p>
          <a:p>
            <a:endParaRPr lang="sr-Latn-RS" sz="2000" b="0" kern="0" dirty="0"/>
          </a:p>
          <a:p>
            <a:r>
              <a:rPr lang="sr-Latn-RS" b="0" kern="0" dirty="0">
                <a:solidFill>
                  <a:srgbClr val="C00000"/>
                </a:solidFill>
              </a:rPr>
              <a:t>Lapovo</a:t>
            </a:r>
          </a:p>
          <a:p>
            <a:r>
              <a:rPr lang="sr-Latn-RS" sz="2000" b="0" kern="0" dirty="0"/>
              <a:t>Batočina, Rača, Despotovac</a:t>
            </a:r>
            <a:endParaRPr lang="de-DE" sz="2000" b="0" kern="0" dirty="0"/>
          </a:p>
        </p:txBody>
      </p:sp>
    </p:spTree>
    <p:extLst>
      <p:ext uri="{BB962C8B-B14F-4D97-AF65-F5344CB8AC3E}">
        <p14:creationId xmlns:p14="http://schemas.microsoft.com/office/powerpoint/2010/main" val="32799574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293745" cy="617928"/>
          </a:xfrm>
        </p:spPr>
        <p:txBody>
          <a:bodyPr/>
          <a:lstStyle/>
          <a:p>
            <a:r>
              <a:rPr lang="sr-Latn-RS" b="1" dirty="0"/>
              <a:t>Kriterijumi za odabir regiona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075545"/>
            <a:ext cx="7776000" cy="412537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sr-Latn-RS" sz="2000" dirty="0"/>
              <a:t>Nivo razvoja prostornog planiranja i tehničke dokumentacije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Stanje u oblasti međuopštinske saradnje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Trenutne aktivnosti u regionima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Stanje postojeće infrastrukture za upravljanje otpadom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Donatorske aktivnosti</a:t>
            </a:r>
            <a:r>
              <a:rPr lang="en-GB" sz="2000" dirty="0"/>
              <a:t>/ </a:t>
            </a:r>
            <a:r>
              <a:rPr lang="sr-Latn-RS" sz="2000" dirty="0"/>
              <a:t>postojeći projekti u oblasti upravljanja otpadom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Prisustvo privatnih operatera</a:t>
            </a: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Preduslovi za postrojenje za komposiranje</a:t>
            </a:r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Prisustvo neformalnih sakupljača resursa</a:t>
            </a:r>
          </a:p>
          <a:p>
            <a:pPr marL="285750" indent="-285750">
              <a:buFont typeface="Arial"/>
              <a:buChar char="•"/>
            </a:pPr>
            <a:r>
              <a:rPr lang="sr-Latn-RS" sz="2000" dirty="0"/>
              <a:t>Potencijali za CE u tri definisana sektora</a:t>
            </a:r>
            <a:r>
              <a:rPr lang="en-GB" sz="2000" dirty="0"/>
              <a:t> </a:t>
            </a:r>
            <a:r>
              <a:rPr lang="sr-Latn-RS" sz="2000" dirty="0"/>
              <a:t>(Strategija CE)</a:t>
            </a:r>
          </a:p>
        </p:txBody>
      </p:sp>
    </p:spTree>
    <p:extLst>
      <p:ext uri="{BB962C8B-B14F-4D97-AF65-F5344CB8AC3E}">
        <p14:creationId xmlns:p14="http://schemas.microsoft.com/office/powerpoint/2010/main" val="19150207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999" y="1483200"/>
            <a:ext cx="8293745" cy="617928"/>
          </a:xfrm>
        </p:spPr>
        <p:txBody>
          <a:bodyPr/>
          <a:lstStyle/>
          <a:p>
            <a:r>
              <a:rPr lang="sr-Latn-RS" b="1" dirty="0"/>
              <a:t>Upravljanje otpadom u kontekstu klimatskih promena</a:t>
            </a:r>
            <a:r>
              <a:rPr lang="en-GB" b="1" dirty="0"/>
              <a:t> </a:t>
            </a:r>
            <a:r>
              <a:rPr lang="sr-Latn-RS" b="1" dirty="0"/>
              <a:t>(</a:t>
            </a:r>
            <a:r>
              <a:rPr lang="en-GB" b="1" dirty="0"/>
              <a:t>DKTI</a:t>
            </a:r>
            <a:r>
              <a:rPr lang="sr-Latn-RS" b="1" dirty="0"/>
              <a:t>)</a:t>
            </a:r>
            <a:endParaRPr lang="en-GB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19.04.2018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515550"/>
            <a:ext cx="7776000" cy="3816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endParaRPr lang="sr-Latn-RS" sz="2000" dirty="0"/>
          </a:p>
          <a:p>
            <a:endParaRPr lang="en-GB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6E4A40-4EB8-4CE8-9EF2-5C9993AF4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96518"/>
              </p:ext>
            </p:extLst>
          </p:nvPr>
        </p:nvGraphicFramePr>
        <p:xfrm>
          <a:off x="791691" y="2376904"/>
          <a:ext cx="7703126" cy="3460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541">
                  <a:extLst>
                    <a:ext uri="{9D8B030D-6E8A-4147-A177-3AD203B41FA5}">
                      <a16:colId xmlns:a16="http://schemas.microsoft.com/office/drawing/2014/main" val="1752922914"/>
                    </a:ext>
                  </a:extLst>
                </a:gridCol>
                <a:gridCol w="3962585">
                  <a:extLst>
                    <a:ext uri="{9D8B030D-6E8A-4147-A177-3AD203B41FA5}">
                      <a16:colId xmlns:a16="http://schemas.microsoft.com/office/drawing/2014/main" val="1399473729"/>
                    </a:ext>
                  </a:extLst>
                </a:gridCol>
              </a:tblGrid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PROJEKTNI TIM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2386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Klaus Schmidt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vođa projekta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772785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Marija Bogdanović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zamenica vođe projekta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904850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Phong Giang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savetnik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732510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Maša Šašić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menadžer projekta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1583401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Valentina Đureta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menadžer projekta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965539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Marina Mitić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</a:rPr>
                        <a:t>administrativni menadžer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701158"/>
                  </a:ext>
                </a:extLst>
              </a:tr>
              <a:tr h="432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Isabel </a:t>
                      </a:r>
                      <a:r>
                        <a:rPr lang="en-GB" sz="1800" dirty="0" err="1">
                          <a:effectLst/>
                        </a:rPr>
                        <a:t>Airas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effectLst/>
                        </a:rPr>
                        <a:t>i</a:t>
                      </a:r>
                      <a:r>
                        <a:rPr lang="sr-Latn-RS" sz="1800" dirty="0">
                          <a:effectLst/>
                        </a:rPr>
                        <a:t>ntegrisani ekspert u PKS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1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841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 dirty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7A057-C766-48FB-B1EC-CC1898F04EF1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19.04.2018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146307"/>
              </p:ext>
            </p:extLst>
          </p:nvPr>
        </p:nvGraphicFramePr>
        <p:xfrm>
          <a:off x="684213" y="1477818"/>
          <a:ext cx="7775575" cy="485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CE42DF-60E4-483F-AF06-B7488C636A89}"/>
              </a:ext>
            </a:extLst>
          </p:cNvPr>
          <p:cNvSpPr txBox="1"/>
          <p:nvPr/>
        </p:nvSpPr>
        <p:spPr>
          <a:xfrm>
            <a:off x="848412" y="6215534"/>
            <a:ext cx="4194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*Source:</a:t>
            </a:r>
            <a:r>
              <a:rPr lang="en-GB" sz="900" b="0" dirty="0"/>
              <a:t>Waste and Climate Change: Global trends and strategy framework </a:t>
            </a:r>
            <a:r>
              <a:rPr lang="en-US" sz="900" b="0" dirty="0"/>
              <a:t> </a:t>
            </a:r>
            <a:endParaRPr lang="en-GB" sz="900" b="0" dirty="0"/>
          </a:p>
        </p:txBody>
      </p:sp>
    </p:spTree>
    <p:extLst>
      <p:ext uri="{BB962C8B-B14F-4D97-AF65-F5344CB8AC3E}">
        <p14:creationId xmlns:p14="http://schemas.microsoft.com/office/powerpoint/2010/main" val="42519158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70" normalizeH="0" baseline="0" noProof="0" dirty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DKTI Climate Sensitive Waste 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7A057-C766-48FB-B1EC-CC1898F04EF1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19.04.2018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21E8954-E750-4448-A71E-4C7375C8F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077114"/>
              </p:ext>
            </p:extLst>
          </p:nvPr>
        </p:nvGraphicFramePr>
        <p:xfrm>
          <a:off x="684213" y="1477817"/>
          <a:ext cx="7775575" cy="534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CE42DF-60E4-483F-AF06-B7488C636A89}"/>
              </a:ext>
            </a:extLst>
          </p:cNvPr>
          <p:cNvSpPr txBox="1"/>
          <p:nvPr/>
        </p:nvSpPr>
        <p:spPr>
          <a:xfrm>
            <a:off x="842440" y="5528346"/>
            <a:ext cx="3250589" cy="37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*Source:</a:t>
            </a:r>
            <a:r>
              <a:rPr lang="en-GB" sz="900" b="0" dirty="0"/>
              <a:t>CIRCULAR ECONOMY AND SOLID WASTE MANAGEMENT, GIZ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4C5F7-E12B-4DDC-B8C5-A4449DBCD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956570"/>
            <a:ext cx="3887787" cy="41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15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545</TotalTime>
  <Words>1395</Words>
  <Application>Microsoft Office PowerPoint</Application>
  <PresentationFormat>On-screen Show (4:3)</PresentationFormat>
  <Paragraphs>264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Times New Roman</vt:lpstr>
      <vt:lpstr>Wingdings</vt:lpstr>
      <vt:lpstr>giz-powerpoint-20141103-v3</vt:lpstr>
      <vt:lpstr>Upravljanje otpadom u kontekstu klimatskih promena  (DKTI)   Koncept projekta   </vt:lpstr>
      <vt:lpstr>Upravljanje otpadom u kontekstu klimatskih promenta (DKTI)</vt:lpstr>
      <vt:lpstr>PowerPoint Presentation</vt:lpstr>
      <vt:lpstr>Upravljanje otpadom u kontekstu klimatskih promena (DKTI)</vt:lpstr>
      <vt:lpstr>Mapa projekta / pilot regioni za UO</vt:lpstr>
      <vt:lpstr>Kriterijumi za odabir regiona</vt:lpstr>
      <vt:lpstr>Upravljanje otpadom u kontekstu klimatskih promena (DKTI)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REZULTAT A: Unapređenje nacionalnih strateških okvirnih uslova za CE u upravljanju otpadom u kontekstu klimatskih promena.</vt:lpstr>
      <vt:lpstr>PowerPoint Presentation</vt:lpstr>
      <vt:lpstr>PowerPoint Presentation</vt:lpstr>
      <vt:lpstr>PowerPoint Presentation</vt:lpstr>
      <vt:lpstr>REZULTAT C: Uvođenje najboljih praksi u upravljanju otpadom orijentisanom ka cirkularnoj ekonomiji u cilju ublažavanja emisija gasova sa efektom staklene bašte na lokalnom/opštinskom nivou</vt:lpstr>
      <vt:lpstr>PowerPoint Presentation</vt:lpstr>
      <vt:lpstr>Upravljačka struktura</vt:lpstr>
      <vt:lpstr>HVALA!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Olivera Antic</cp:lastModifiedBy>
  <cp:revision>429</cp:revision>
  <cp:lastPrinted>2018-02-28T15:07:43Z</cp:lastPrinted>
  <dcterms:created xsi:type="dcterms:W3CDTF">2013-03-28T07:18:44Z</dcterms:created>
  <dcterms:modified xsi:type="dcterms:W3CDTF">2018-04-19T07:07:29Z</dcterms:modified>
</cp:coreProperties>
</file>