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7"/>
  </p:notesMasterIdLst>
  <p:handoutMasterIdLst>
    <p:handoutMasterId r:id="rId28"/>
  </p:handoutMasterIdLst>
  <p:sldIdLst>
    <p:sldId id="601" r:id="rId5"/>
    <p:sldId id="610" r:id="rId6"/>
    <p:sldId id="611" r:id="rId7"/>
    <p:sldId id="624" r:id="rId8"/>
    <p:sldId id="621" r:id="rId9"/>
    <p:sldId id="605" r:id="rId10"/>
    <p:sldId id="603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9" r:id="rId22"/>
    <p:sldId id="650" r:id="rId23"/>
    <p:sldId id="651" r:id="rId24"/>
    <p:sldId id="608" r:id="rId25"/>
    <p:sldId id="6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ballero" initials="JC" lastIdx="1" clrIdx="0">
    <p:extLst>
      <p:ext uri="{19B8F6BF-5375-455C-9EA6-DF929625EA0E}">
        <p15:presenceInfo xmlns:p15="http://schemas.microsoft.com/office/powerpoint/2012/main" userId="S::Juan.Caballero@eurocities.eu::62a79988-00cc-43b5-bc96-b6823df23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A74"/>
    <a:srgbClr val="F9C9B4"/>
    <a:srgbClr val="077140"/>
    <a:srgbClr val="6EB646"/>
    <a:srgbClr val="164492"/>
    <a:srgbClr val="9ACA3C"/>
    <a:srgbClr val="8CD50A"/>
    <a:srgbClr val="A1CD88"/>
    <a:srgbClr val="CDE5BF"/>
    <a:srgbClr val="F17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CE88C-4BA3-4924-9E89-F07CF15B16D2}" v="28" dt="2020-07-01T08:27:34.765"/>
    <p1510:client id="{F2A03053-9A08-474C-8987-5F6987C97BDE}" v="7" dt="2020-07-02T06:36:20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F0B24-C066-4984-813E-58007161D54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EC6D7-CEEA-4A8C-B2AB-FB881DF78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5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678D1-9BD8-4F02-9E89-3F66E246BA43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CFA2-324B-4370-B6DD-F38894791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3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https://www.umweltbundesamt.de/der-aktionsbox-fussverkehr-sofort-loslegen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CFA2-324B-4370-B6DD-F388947914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9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CFA2-324B-4370-B6DD-F388947914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8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CFA2-324B-4370-B6DD-F3889479146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8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https://www.umweltbundesamt.de/der-aktionsbox-fussverkehr-sofort-loslegen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CFA2-324B-4370-B6DD-F3889479146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2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92279B6-6F6A-4E26-ADB8-9B64D536A9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FD64F4-4AAE-4A56-A780-8DD76B4AA1C0}"/>
              </a:ext>
            </a:extLst>
          </p:cNvPr>
          <p:cNvSpPr/>
          <p:nvPr userDrawn="1"/>
        </p:nvSpPr>
        <p:spPr>
          <a:xfrm>
            <a:off x="0" y="5878513"/>
            <a:ext cx="1219200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9" name="Picture 3" descr="M:\Projects Mobility Forum\EMW\2015-2017\3 - Support to EMW Activities\Communication Toolkit\2016 Communication Toolkit\#04 FOOTER (and EU Emblem)\EU Emblem low res.jpg">
            <a:extLst>
              <a:ext uri="{FF2B5EF4-FFF2-40B4-BE49-F238E27FC236}">
                <a16:creationId xmlns:a16="http://schemas.microsoft.com/office/drawing/2014/main" id="{C6941F2C-235F-4BB2-B246-2E7BA4EC1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7186" y="6163369"/>
            <a:ext cx="646112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BBF5F4-B7E9-467F-AEC4-EDA19FE1930C}"/>
              </a:ext>
            </a:extLst>
          </p:cNvPr>
          <p:cNvSpPr txBox="1"/>
          <p:nvPr userDrawn="1"/>
        </p:nvSpPr>
        <p:spPr>
          <a:xfrm>
            <a:off x="174554" y="432247"/>
            <a:ext cx="2029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1641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16-22. SEPTEMBRA 2020.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8E6265-4E1D-44BE-93B4-0E15DE2477A3}"/>
              </a:ext>
            </a:extLst>
          </p:cNvPr>
          <p:cNvSpPr txBox="1"/>
          <p:nvPr userDrawn="1"/>
        </p:nvSpPr>
        <p:spPr>
          <a:xfrm>
            <a:off x="174554" y="6114022"/>
            <a:ext cx="124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9BB8783-4165-4F06-8226-E2B65D2DA57D}"/>
              </a:ext>
            </a:extLst>
          </p:cNvPr>
          <p:cNvSpPr txBox="1"/>
          <p:nvPr userDrawn="1"/>
        </p:nvSpPr>
        <p:spPr>
          <a:xfrm>
            <a:off x="174554" y="109081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164194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EVROPSKANEDELJA</a:t>
            </a:r>
            <a:r>
              <a:rPr lang="en-US" sz="2400" b="1" dirty="0">
                <a:solidFill>
                  <a:srgbClr val="164194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MOBILNOSTI</a:t>
            </a:r>
          </a:p>
        </p:txBody>
      </p:sp>
    </p:spTree>
    <p:extLst>
      <p:ext uri="{BB962C8B-B14F-4D97-AF65-F5344CB8AC3E}">
        <p14:creationId xmlns:p14="http://schemas.microsoft.com/office/powerpoint/2010/main" val="41330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1">
            <a:extLst>
              <a:ext uri="{FF2B5EF4-FFF2-40B4-BE49-F238E27FC236}">
                <a16:creationId xmlns:a16="http://schemas.microsoft.com/office/drawing/2014/main" id="{86433736-53B5-4322-A598-0A62B07AAE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FFCB43F2-3502-45E0-A901-BD16CB2E7597}"/>
              </a:ext>
            </a:extLst>
          </p:cNvPr>
          <p:cNvSpPr/>
          <p:nvPr/>
        </p:nvSpPr>
        <p:spPr>
          <a:xfrm>
            <a:off x="0" y="5878513"/>
            <a:ext cx="1219200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" name="Picture 3" descr="M:\Projects Mobility Forum\EMW\2015-2017\3 - Support to EMW Activities\Communication Toolkit\2016 Communication Toolkit\#04 FOOTER (and EU Emblem)\EU Emblem low res.jpg">
            <a:extLst>
              <a:ext uri="{FF2B5EF4-FFF2-40B4-BE49-F238E27FC236}">
                <a16:creationId xmlns:a16="http://schemas.microsoft.com/office/drawing/2014/main" id="{C56A21B2-6C65-4543-B0B1-31E9B305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7186" y="6163369"/>
            <a:ext cx="646112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texto, lego&#10;&#10;Descripción generada automáticamente">
            <a:extLst>
              <a:ext uri="{FF2B5EF4-FFF2-40B4-BE49-F238E27FC236}">
                <a16:creationId xmlns:a16="http://schemas.microsoft.com/office/drawing/2014/main" id="{D62784A0-A216-4279-BDA4-D39CD8F9D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3" y="594556"/>
            <a:ext cx="4350853" cy="4839298"/>
          </a:xfrm>
          <a:prstGeom prst="rect">
            <a:avLst/>
          </a:prstGeom>
        </p:spPr>
      </p:pic>
      <p:sp>
        <p:nvSpPr>
          <p:cNvPr id="46" name="TextBox 19">
            <a:extLst>
              <a:ext uri="{FF2B5EF4-FFF2-40B4-BE49-F238E27FC236}">
                <a16:creationId xmlns:a16="http://schemas.microsoft.com/office/drawing/2014/main" id="{3AC85DCC-DD09-443D-BDC2-F91D4E1F643F}"/>
              </a:ext>
            </a:extLst>
          </p:cNvPr>
          <p:cNvSpPr txBox="1"/>
          <p:nvPr/>
        </p:nvSpPr>
        <p:spPr>
          <a:xfrm>
            <a:off x="6071824" y="3688621"/>
            <a:ext cx="449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16-22. SEPTEMBRA 2020.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B8D48C4-79B9-4F44-A2B7-C7540E622A31}"/>
              </a:ext>
            </a:extLst>
          </p:cNvPr>
          <p:cNvSpPr txBox="1"/>
          <p:nvPr/>
        </p:nvSpPr>
        <p:spPr>
          <a:xfrm>
            <a:off x="6071824" y="1632419"/>
            <a:ext cx="3659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EVROPSKA</a:t>
            </a:r>
            <a:endParaRPr lang="en-US" sz="6000" dirty="0">
              <a:solidFill>
                <a:schemeClr val="bg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602A6-B037-436B-8788-6F34C5EE5E1D}"/>
              </a:ext>
            </a:extLst>
          </p:cNvPr>
          <p:cNvSpPr txBox="1"/>
          <p:nvPr/>
        </p:nvSpPr>
        <p:spPr>
          <a:xfrm>
            <a:off x="6096000" y="2268550"/>
            <a:ext cx="3129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NEDELJA</a:t>
            </a:r>
            <a:endParaRPr lang="en-US" sz="6000" dirty="0">
              <a:solidFill>
                <a:schemeClr val="bg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1FECE07B-275E-4993-B192-3D58C8C11E88}"/>
              </a:ext>
            </a:extLst>
          </p:cNvPr>
          <p:cNvSpPr txBox="1"/>
          <p:nvPr/>
        </p:nvSpPr>
        <p:spPr>
          <a:xfrm>
            <a:off x="6096000" y="2921168"/>
            <a:ext cx="4142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MOBILNOSTI</a:t>
            </a:r>
            <a:endParaRPr lang="en-US" sz="6000" b="1" dirty="0">
              <a:solidFill>
                <a:schemeClr val="bg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7EB7F078-CBB9-4A2C-BCF4-2B46DD9CE8AB}"/>
              </a:ext>
            </a:extLst>
          </p:cNvPr>
          <p:cNvSpPr txBox="1"/>
          <p:nvPr/>
        </p:nvSpPr>
        <p:spPr>
          <a:xfrm>
            <a:off x="174554" y="6114022"/>
            <a:ext cx="124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14330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Odali smo priznanje zaposlenima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koji su bili u prvim redovima borbe sa Covidom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koji su ranije bili nevidljivi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radnici u gradskom saobraćaju su među njima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Pošto je kapacitet gradskog prevoza bio ograničen, najvažnije je dati prednost onima kojima je prevoz najpotrebniji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3977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Postalo je očigledno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glavni izvor zagađujućih materija u gradovima dolazi od saobraćaja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Drugi izvori, kao građevinarstvo, takođe su važni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ali jedino saobraćaj je doveo do toga da se nivo zagađenja smanji do nezabeleženih nivoa.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418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Respiratorno zdravlje i aktivni stilovi života sada su važniji nego ikad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inicijalna istraživanja pokazuju da zagađenje i gojaznost povećavaju zdravstveni rizik prilikom zaraze virusom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COVID-19.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5811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Rad od kuće je moguć i značajno doprinosi smanjenju saobraćajne gužve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poslodavci i eksperti za mobilnost treba da rade zajedno, sa drugim stručnjacima. Grad je ekosistem.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1875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ni alati su ključni za efikasno korišćenje transportnih sistema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ali svi treba da imaju koristi od njih.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4282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Onlajn kupovina je bila jedno od rešenja, ali šta je sa dostavom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Podsetimo se potencijala kargo bicikli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3429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Svi žele da budu u dobroj kondiciji i da se bave sportom, vladala je velika potražnja za sportskom opremom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najbolja teretana može biti obična šetnja i biciklizam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5570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Pojedine grupe ljudi su ranjivije od drugih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hajde da napravimo gradove bez prepreka u saobraćajnim sistemima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jer je grad koji je pristupačan osobi u kolicima pristupačan i svima ostalima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6928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485776" y="790410"/>
            <a:ext cx="11454132" cy="369332"/>
          </a:xfrm>
          <a:prstGeom prst="rect">
            <a:avLst/>
          </a:prstGeom>
          <a:solidFill>
            <a:srgbClr val="8CD50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lekcija naučenih tokom karantina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2874168" y="1357313"/>
            <a:ext cx="6443663" cy="4400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AutoNum type="arabicParenR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Javni prostor je dragocen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Usporimo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30km/h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Prioritet za ljude kojima je javni prevoz najpotrebniji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Očigledno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glavni izvor zagađenja je dnevni saobraćaj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Zdravlje i aktivni stilovi života su sada važniji nego ikada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Rad od kuće je moguć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ni alati za efikasne transportne sisteme i za sve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Poten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cijal kargo bicikli za isporuku onlajn kupovine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Najbolja teretana je šetnja i biciklizam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Grad pristupačan osobi u kolicima je pristupačan za sve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814800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485776" y="790410"/>
            <a:ext cx="11454132" cy="369332"/>
          </a:xfrm>
          <a:prstGeom prst="rect">
            <a:avLst/>
          </a:prstGeom>
          <a:solidFill>
            <a:schemeClr val="bg1"/>
          </a:solidFill>
          <a:ln>
            <a:solidFill>
              <a:srgbClr val="8CD50A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b="1" dirty="0">
                <a:solidFill>
                  <a:srgbClr val="8CD5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Druge naučene lekcije</a:t>
            </a:r>
            <a:r>
              <a:rPr lang="en-GB" b="1" dirty="0">
                <a:solidFill>
                  <a:srgbClr val="8CD5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8CD5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559594" y="1428752"/>
            <a:ext cx="11072812" cy="3300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Perite ruke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držite distancu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nosite masku 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namestite osmeh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čak i ispod maske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biće primećen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Sa tako jednostavnim gestom povezaćete se sa drugim ljudima i na kraju ćemo izaći snažniji iz ove krize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Nošenje maske ima neke prednosti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možete da pevušite omiljenu pesmu dok hodate a da ne delujete šašavo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niko neće videti vaša usta, i … zaštitićete druge od prenošenja virusa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Udaljenost od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1.5m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između dve osobe je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distanc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’;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ne izmišljajmo nove glupe reči kao što je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distanc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Sloboda je mnogo više nego imati dozvolu da napustiš svoj stan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Vožnja automobila i trčanje bez cilja ne predstavljaju slobodu, ali su deo nje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4218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386C0D0E-4A11-49A2-A9C0-AD0F0143F247}"/>
              </a:ext>
            </a:extLst>
          </p:cNvPr>
          <p:cNvCxnSpPr/>
          <p:nvPr/>
        </p:nvCxnSpPr>
        <p:spPr>
          <a:xfrm flipV="1">
            <a:off x="5761132" y="2974034"/>
            <a:ext cx="1369428" cy="216433"/>
          </a:xfrm>
          <a:prstGeom prst="line">
            <a:avLst/>
          </a:prstGeom>
          <a:ln w="38100">
            <a:solidFill>
              <a:srgbClr val="9ACA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>
            <a:extLst>
              <a:ext uri="{FF2B5EF4-FFF2-40B4-BE49-F238E27FC236}">
                <a16:creationId xmlns:a16="http://schemas.microsoft.com/office/drawing/2014/main" id="{B097087E-F0BF-4374-B120-9148D844106F}"/>
              </a:ext>
            </a:extLst>
          </p:cNvPr>
          <p:cNvSpPr txBox="1"/>
          <p:nvPr/>
        </p:nvSpPr>
        <p:spPr>
          <a:xfrm>
            <a:off x="6674616" y="1137622"/>
            <a:ext cx="38760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Evropska kampanja za jačanje svesti 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održivoj urbanoj mobilnosti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Kulminira danom bez automobila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5AD6AA7-FEC1-44D3-A46C-1C0E3CB051BE}"/>
              </a:ext>
            </a:extLst>
          </p:cNvPr>
          <p:cNvSpPr txBox="1"/>
          <p:nvPr/>
        </p:nvSpPr>
        <p:spPr>
          <a:xfrm>
            <a:off x="7159350" y="2781730"/>
            <a:ext cx="338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16-22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eptemb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svake godine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sr-Latn-RS" sz="1050" dirty="0">
                <a:latin typeface="Arial" panose="020B0604020202020204" pitchFamily="34" charset="0"/>
                <a:cs typeface="Arial" panose="020B0604020202020204" pitchFamily="34" charset="0"/>
              </a:rPr>
              <a:t> tokom cele godine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110C952-E4EC-44C3-8479-BCD19B1DBC55}"/>
              </a:ext>
            </a:extLst>
          </p:cNvPr>
          <p:cNvSpPr txBox="1"/>
          <p:nvPr/>
        </p:nvSpPr>
        <p:spPr>
          <a:xfrm>
            <a:off x="5157864" y="4497769"/>
            <a:ext cx="220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Gradovi i opštine iz Evrope i šire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BDCD908-18C4-4DA4-AE0E-6E7C3B5C9F93}"/>
              </a:ext>
            </a:extLst>
          </p:cNvPr>
          <p:cNvSpPr txBox="1"/>
          <p:nvPr/>
        </p:nvSpPr>
        <p:spPr>
          <a:xfrm>
            <a:off x="2145628" y="2080448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Promena navika građana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mere lokalnih samouprava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EDC349B-496B-4D2B-958A-DA3FB943C46C}"/>
              </a:ext>
            </a:extLst>
          </p:cNvPr>
          <p:cNvSpPr txBox="1"/>
          <p:nvPr/>
        </p:nvSpPr>
        <p:spPr>
          <a:xfrm>
            <a:off x="844503" y="5020989"/>
            <a:ext cx="41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Inicijativa Evropske komisije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Generalnog 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ire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ktorata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za saobraćaj i mobilnost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80805B5F-CF40-4094-A7E6-B62E53C9F1B9}"/>
              </a:ext>
            </a:extLst>
          </p:cNvPr>
          <p:cNvCxnSpPr/>
          <p:nvPr/>
        </p:nvCxnSpPr>
        <p:spPr>
          <a:xfrm flipV="1">
            <a:off x="5761132" y="1298511"/>
            <a:ext cx="913484" cy="1891957"/>
          </a:xfrm>
          <a:prstGeom prst="line">
            <a:avLst/>
          </a:prstGeom>
          <a:ln w="38100">
            <a:solidFill>
              <a:srgbClr val="9ACA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DA995564-03C5-426A-82C6-7AD1FB21B454}"/>
              </a:ext>
            </a:extLst>
          </p:cNvPr>
          <p:cNvCxnSpPr/>
          <p:nvPr/>
        </p:nvCxnSpPr>
        <p:spPr>
          <a:xfrm flipH="1" flipV="1">
            <a:off x="5761133" y="3190468"/>
            <a:ext cx="607439" cy="1307301"/>
          </a:xfrm>
          <a:prstGeom prst="line">
            <a:avLst/>
          </a:prstGeom>
          <a:ln w="38100">
            <a:solidFill>
              <a:srgbClr val="9ACA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C8F6D661-8ED0-48E7-82EF-A60AD047CB84}"/>
              </a:ext>
            </a:extLst>
          </p:cNvPr>
          <p:cNvCxnSpPr/>
          <p:nvPr/>
        </p:nvCxnSpPr>
        <p:spPr>
          <a:xfrm flipH="1">
            <a:off x="3991212" y="3190467"/>
            <a:ext cx="1741130" cy="1765731"/>
          </a:xfrm>
          <a:prstGeom prst="line">
            <a:avLst/>
          </a:prstGeom>
          <a:ln w="38100">
            <a:solidFill>
              <a:srgbClr val="9ACA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C92A2500-5DCA-4189-B444-795B9655023E}"/>
              </a:ext>
            </a:extLst>
          </p:cNvPr>
          <p:cNvCxnSpPr/>
          <p:nvPr/>
        </p:nvCxnSpPr>
        <p:spPr>
          <a:xfrm flipH="1" flipV="1">
            <a:off x="4681125" y="2280948"/>
            <a:ext cx="1051218" cy="909520"/>
          </a:xfrm>
          <a:prstGeom prst="line">
            <a:avLst/>
          </a:prstGeom>
          <a:ln w="38100">
            <a:solidFill>
              <a:srgbClr val="9ACA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">
            <a:extLst>
              <a:ext uri="{FF2B5EF4-FFF2-40B4-BE49-F238E27FC236}">
                <a16:creationId xmlns:a16="http://schemas.microsoft.com/office/drawing/2014/main" id="{EE7D6D72-1729-4BA5-8579-FA9ECC1A623B}"/>
              </a:ext>
            </a:extLst>
          </p:cNvPr>
          <p:cNvGrpSpPr/>
          <p:nvPr/>
        </p:nvGrpSpPr>
        <p:grpSpPr>
          <a:xfrm>
            <a:off x="4708728" y="2145216"/>
            <a:ext cx="2142526" cy="2142526"/>
            <a:chOff x="4511780" y="2060810"/>
            <a:chExt cx="2142526" cy="2142526"/>
          </a:xfrm>
        </p:grpSpPr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1F5C1971-EA08-4D1C-8428-12DADE00F1E4}"/>
                </a:ext>
              </a:extLst>
            </p:cNvPr>
            <p:cNvSpPr/>
            <p:nvPr/>
          </p:nvSpPr>
          <p:spPr>
            <a:xfrm>
              <a:off x="4511780" y="2060810"/>
              <a:ext cx="2142526" cy="2142526"/>
            </a:xfrm>
            <a:prstGeom prst="ellipse">
              <a:avLst/>
            </a:prstGeom>
            <a:solidFill>
              <a:srgbClr val="9AC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9CF1F0FF-14DE-4D85-9EE3-5669D4F6C025}"/>
                </a:ext>
              </a:extLst>
            </p:cNvPr>
            <p:cNvSpPr txBox="1"/>
            <p:nvPr/>
          </p:nvSpPr>
          <p:spPr>
            <a:xfrm rot="1630166">
              <a:off x="5611428" y="2156214"/>
              <a:ext cx="57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ŠTA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9B1D00AF-E376-4B61-9D59-E483FA38ADDE}"/>
                </a:ext>
              </a:extLst>
            </p:cNvPr>
            <p:cNvSpPr txBox="1"/>
            <p:nvPr/>
          </p:nvSpPr>
          <p:spPr>
            <a:xfrm rot="4699579">
              <a:off x="6046918" y="2865005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KADA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84A68F48-DEA8-498D-8C07-8FEA44C17AAA}"/>
                </a:ext>
              </a:extLst>
            </p:cNvPr>
            <p:cNvSpPr txBox="1"/>
            <p:nvPr/>
          </p:nvSpPr>
          <p:spPr>
            <a:xfrm rot="20222910">
              <a:off x="5586163" y="3753681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GDE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455815AE-231A-4785-BB87-BEBB095FC881}"/>
                </a:ext>
              </a:extLst>
            </p:cNvPr>
            <p:cNvSpPr txBox="1"/>
            <p:nvPr/>
          </p:nvSpPr>
          <p:spPr>
            <a:xfrm rot="18701518">
              <a:off x="4539155" y="2387159"/>
              <a:ext cx="8750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ZAŠTO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9B1E8746-8A86-4EC8-8564-AA557B36B1B8}"/>
                </a:ext>
              </a:extLst>
            </p:cNvPr>
            <p:cNvSpPr txBox="1"/>
            <p:nvPr/>
          </p:nvSpPr>
          <p:spPr>
            <a:xfrm rot="2736274">
              <a:off x="4677216" y="3518234"/>
              <a:ext cx="492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1CFFC70F-5E78-4522-85CE-2B4386167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2624" y="4213036"/>
            <a:ext cx="1236193" cy="18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485776" y="790410"/>
            <a:ext cx="11454132" cy="369332"/>
          </a:xfrm>
          <a:prstGeom prst="rect">
            <a:avLst/>
          </a:prstGeom>
          <a:solidFill>
            <a:schemeClr val="bg1"/>
          </a:solidFill>
          <a:ln>
            <a:solidFill>
              <a:srgbClr val="16449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aktivnosti tokom EVROPSKENEDELJE</a:t>
            </a:r>
            <a:r>
              <a:rPr lang="sr-Latn-RS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MOBILNOSTI </a:t>
            </a:r>
            <a:r>
              <a:rPr lang="en-GB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2020?</a:t>
            </a:r>
            <a:endParaRPr lang="en-US" dirty="0">
              <a:solidFill>
                <a:srgbClr val="164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559594" y="1356160"/>
            <a:ext cx="11072812" cy="6857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Latn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skladu sa lokalnim kontekstom u septembru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 organizovati neke od aktivnosti predložene ispod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zaboravite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poštujete zdravstvena pravila i preporuke koje važe u vašoj zemlji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2B6E2D2-A3BE-401D-83A4-B19F7BFFFD34}"/>
              </a:ext>
            </a:extLst>
          </p:cNvPr>
          <p:cNvSpPr txBox="1"/>
          <p:nvPr/>
        </p:nvSpPr>
        <p:spPr>
          <a:xfrm>
            <a:off x="926467" y="2238376"/>
            <a:ext cx="10572750" cy="3490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Pešačke ture u kojima se objašnjavaju nova zdravstvena pravila, i na lokacijama gde je prostor drugačije organizovan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Organizujte konferencije između gradova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Info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štandovi za pokazivanje grafika i procena o tokovima saobraćaja za vreme najgorih sedmica epidemije 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OVID-19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Ankete za identifikaciju izazova i želja za korišćenje javnih prostora i načina kretanja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Ako organizujete muzički festival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budite kreativni da obezbedite distancu od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1.5m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za posetioce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Onlajn tombola za nagrade koje promovišu pešačenje i biciklizam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kampanja za jačanje atraktivnosti i bezbednosti javnog prevoza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Kreativna takmičenja – nagrada: godišnja /mesečna karta za gradski prevoz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Koristite društvene mreže da promovišete mobilnost bez </a:t>
            </a:r>
            <a:r>
              <a:rPr lang="sr-Latn-RS" sz="1600">
                <a:latin typeface="Arial" panose="020B0604020202020204" pitchFamily="34" charset="0"/>
                <a:cs typeface="Arial" panose="020B0604020202020204" pitchFamily="34" charset="0"/>
              </a:rPr>
              <a:t>zagađenja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inkluziju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Organizujte karbonski neutralan izazov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zujte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selfi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takmičenje na društvenim mrežama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Zašto ne biste oborili svetski rekord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Ima mnogo svetskih rekorda koje možete postaviti ili oboriti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557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cuarto&#10;&#10;Descripción generada automáticamente">
            <a:extLst>
              <a:ext uri="{FF2B5EF4-FFF2-40B4-BE49-F238E27FC236}">
                <a16:creationId xmlns:a16="http://schemas.microsoft.com/office/drawing/2014/main" id="{D46F01C2-7741-4EBD-9E9D-E0D7673F6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3" r="16171"/>
          <a:stretch/>
        </p:blipFill>
        <p:spPr>
          <a:xfrm>
            <a:off x="7849773" y="197706"/>
            <a:ext cx="4342228" cy="5682589"/>
          </a:xfrm>
          <a:prstGeom prst="rect">
            <a:avLst/>
          </a:prstGeom>
        </p:spPr>
      </p:pic>
      <p:sp>
        <p:nvSpPr>
          <p:cNvPr id="71" name="TextBox 19">
            <a:extLst>
              <a:ext uri="{FF2B5EF4-FFF2-40B4-BE49-F238E27FC236}">
                <a16:creationId xmlns:a16="http://schemas.microsoft.com/office/drawing/2014/main" id="{5FF754AF-DF66-4759-B31E-26625075C3BA}"/>
              </a:ext>
            </a:extLst>
          </p:cNvPr>
          <p:cNvSpPr txBox="1"/>
          <p:nvPr/>
        </p:nvSpPr>
        <p:spPr>
          <a:xfrm>
            <a:off x="144604" y="1201593"/>
            <a:ext cx="714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Godišnja tema</a:t>
            </a:r>
            <a:r>
              <a:rPr lang="en-US" sz="2400" dirty="0">
                <a:solidFill>
                  <a:srgbClr val="1641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effectLst/>
                <a:highlight>
                  <a:srgbClr val="16449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r-Latn-RS" sz="2400" b="1" dirty="0">
                <a:solidFill>
                  <a:schemeClr val="bg1"/>
                </a:solidFill>
                <a:effectLst/>
                <a:highlight>
                  <a:srgbClr val="16449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Mobilnost bez zagađenja za sve</a:t>
            </a:r>
            <a:r>
              <a:rPr lang="en-US" sz="2400" b="1" dirty="0">
                <a:solidFill>
                  <a:schemeClr val="bg1"/>
                </a:solidFill>
                <a:effectLst/>
                <a:highlight>
                  <a:srgbClr val="16449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4E424FD4-3FA0-4A41-99DE-CC227F91C080}"/>
              </a:ext>
            </a:extLst>
          </p:cNvPr>
          <p:cNvSpPr txBox="1"/>
          <p:nvPr/>
        </p:nvSpPr>
        <p:spPr>
          <a:xfrm>
            <a:off x="144604" y="2048350"/>
            <a:ext cx="7633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Ambiciozni ciljevi za CO</a:t>
            </a:r>
            <a:r>
              <a:rPr lang="sr-Latn-RS" sz="2400" baseline="-250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neutralan k</a:t>
            </a:r>
            <a:r>
              <a:rPr lang="en-GB" sz="2400" dirty="0" err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ontinent</a:t>
            </a:r>
            <a:r>
              <a:rPr lang="en-GB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2050</a:t>
            </a:r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highlight>
                  <a:srgbClr val="9ACA3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lang="sr-Latn-RS" sz="2400" b="1" dirty="0" err="1">
                <a:solidFill>
                  <a:schemeClr val="bg1"/>
                </a:solidFill>
                <a:highlight>
                  <a:srgbClr val="9ACA3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vropski</a:t>
            </a:r>
            <a:r>
              <a:rPr lang="en-GB" sz="2400" b="1" dirty="0">
                <a:solidFill>
                  <a:schemeClr val="bg1"/>
                </a:solidFill>
                <a:highlight>
                  <a:srgbClr val="9ACA3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solidFill>
                  <a:schemeClr val="bg1"/>
                </a:solidFill>
                <a:highlight>
                  <a:srgbClr val="9ACA3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400" b="1" dirty="0">
                <a:solidFill>
                  <a:schemeClr val="bg1"/>
                </a:solidFill>
                <a:highlight>
                  <a:srgbClr val="9ACA3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Green Deal</a:t>
            </a:r>
            <a:r>
              <a:rPr lang="sr-Latn-RS" sz="2400" b="1" dirty="0">
                <a:solidFill>
                  <a:schemeClr val="bg1"/>
                </a:solidFill>
                <a:highlight>
                  <a:srgbClr val="9ACA3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b="1" dirty="0">
                <a:solidFill>
                  <a:schemeClr val="bg1"/>
                </a:solidFill>
                <a:highlight>
                  <a:srgbClr val="9ACA3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8B9AE8F-7470-437F-85B1-9C4283DCD26F}"/>
              </a:ext>
            </a:extLst>
          </p:cNvPr>
          <p:cNvSpPr txBox="1"/>
          <p:nvPr/>
        </p:nvSpPr>
        <p:spPr>
          <a:xfrm>
            <a:off x="144604" y="4724771"/>
            <a:ext cx="800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400" dirty="0">
                <a:solidFill>
                  <a:srgbClr val="1641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Gradovi i opštine nisu u obavezi da koriste slogan</a:t>
            </a:r>
            <a:endParaRPr lang="en-US" sz="24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97D90EC0-68D3-4CA6-83AA-8590B5E49E0E}"/>
              </a:ext>
            </a:extLst>
          </p:cNvPr>
          <p:cNvSpPr txBox="1"/>
          <p:nvPr/>
        </p:nvSpPr>
        <p:spPr>
          <a:xfrm>
            <a:off x="144604" y="3356110"/>
            <a:ext cx="6607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 saobraćaju bez emisija</a:t>
            </a:r>
            <a:endParaRPr lang="en-GB" sz="24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promocija </a:t>
            </a:r>
            <a:r>
              <a:rPr lang="sr-Latn-RS" sz="2400" dirty="0" err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inkluzivnog</a:t>
            </a:r>
            <a:r>
              <a:rPr lang="sr-Latn-RS" sz="24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okvira koji uključuje sve</a:t>
            </a:r>
            <a:endParaRPr lang="en-GB" sz="24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7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1">
            <a:extLst>
              <a:ext uri="{FF2B5EF4-FFF2-40B4-BE49-F238E27FC236}">
                <a16:creationId xmlns:a16="http://schemas.microsoft.com/office/drawing/2014/main" id="{86433736-53B5-4322-A598-0A62B07AAE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FFCB43F2-3502-45E0-A901-BD16CB2E7597}"/>
              </a:ext>
            </a:extLst>
          </p:cNvPr>
          <p:cNvSpPr/>
          <p:nvPr/>
        </p:nvSpPr>
        <p:spPr>
          <a:xfrm>
            <a:off x="0" y="5878513"/>
            <a:ext cx="1219200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" name="Picture 3" descr="M:\Projects Mobility Forum\EMW\2015-2017\3 - Support to EMW Activities\Communication Toolkit\2016 Communication Toolkit\#04 FOOTER (and EU Emblem)\EU Emblem low res.jpg">
            <a:extLst>
              <a:ext uri="{FF2B5EF4-FFF2-40B4-BE49-F238E27FC236}">
                <a16:creationId xmlns:a16="http://schemas.microsoft.com/office/drawing/2014/main" id="{C56A21B2-6C65-4543-B0B1-31E9B305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7186" y="6163369"/>
            <a:ext cx="646112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27">
            <a:extLst>
              <a:ext uri="{FF2B5EF4-FFF2-40B4-BE49-F238E27FC236}">
                <a16:creationId xmlns:a16="http://schemas.microsoft.com/office/drawing/2014/main" id="{ECC1B45F-2244-462E-B3EF-894D0577273A}"/>
              </a:ext>
            </a:extLst>
          </p:cNvPr>
          <p:cNvSpPr txBox="1"/>
          <p:nvPr/>
        </p:nvSpPr>
        <p:spPr>
          <a:xfrm>
            <a:off x="174554" y="6114019"/>
            <a:ext cx="124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pic>
        <p:nvPicPr>
          <p:cNvPr id="5" name="Imagen 4" descr="Imagen que contiene texto, lego&#10;&#10;Descripción generada automáticamente">
            <a:extLst>
              <a:ext uri="{FF2B5EF4-FFF2-40B4-BE49-F238E27FC236}">
                <a16:creationId xmlns:a16="http://schemas.microsoft.com/office/drawing/2014/main" id="{D62784A0-A216-4279-BDA4-D39CD8F9D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3" y="594556"/>
            <a:ext cx="4350853" cy="4839298"/>
          </a:xfrm>
          <a:prstGeom prst="rect">
            <a:avLst/>
          </a:prstGeom>
        </p:spPr>
      </p:pic>
      <p:sp>
        <p:nvSpPr>
          <p:cNvPr id="46" name="TextBox 19">
            <a:extLst>
              <a:ext uri="{FF2B5EF4-FFF2-40B4-BE49-F238E27FC236}">
                <a16:creationId xmlns:a16="http://schemas.microsoft.com/office/drawing/2014/main" id="{3AC85DCC-DD09-443D-BDC2-F91D4E1F643F}"/>
              </a:ext>
            </a:extLst>
          </p:cNvPr>
          <p:cNvSpPr txBox="1"/>
          <p:nvPr/>
        </p:nvSpPr>
        <p:spPr>
          <a:xfrm>
            <a:off x="6071824" y="3688621"/>
            <a:ext cx="449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16-22. SEPTEMBRA 2020.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B8D48C4-79B9-4F44-A2B7-C7540E622A31}"/>
              </a:ext>
            </a:extLst>
          </p:cNvPr>
          <p:cNvSpPr txBox="1"/>
          <p:nvPr/>
        </p:nvSpPr>
        <p:spPr>
          <a:xfrm>
            <a:off x="6079913" y="1633739"/>
            <a:ext cx="3659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EVROPSKA</a:t>
            </a:r>
            <a:endParaRPr lang="en-US" sz="6000" dirty="0">
              <a:solidFill>
                <a:schemeClr val="bg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602A6-B037-436B-8788-6F34C5EE5E1D}"/>
              </a:ext>
            </a:extLst>
          </p:cNvPr>
          <p:cNvSpPr txBox="1"/>
          <p:nvPr/>
        </p:nvSpPr>
        <p:spPr>
          <a:xfrm>
            <a:off x="6051777" y="2267073"/>
            <a:ext cx="3026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NEDELJA</a:t>
            </a:r>
            <a:endParaRPr lang="en-US" sz="6000" dirty="0">
              <a:solidFill>
                <a:schemeClr val="bg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1FECE07B-275E-4993-B192-3D58C8C11E88}"/>
              </a:ext>
            </a:extLst>
          </p:cNvPr>
          <p:cNvSpPr txBox="1"/>
          <p:nvPr/>
        </p:nvSpPr>
        <p:spPr>
          <a:xfrm>
            <a:off x="6050806" y="2922130"/>
            <a:ext cx="4142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MOBILNOSTI</a:t>
            </a:r>
            <a:endParaRPr lang="en-US" sz="6000" b="1" dirty="0">
              <a:solidFill>
                <a:schemeClr val="bg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91634FD-82FB-4438-BD14-6176BDF3F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6" y="4218583"/>
            <a:ext cx="1914259" cy="1857957"/>
          </a:xfrm>
          <a:prstGeom prst="rect">
            <a:avLst/>
          </a:prstGeom>
        </p:spPr>
      </p:pic>
      <p:sp>
        <p:nvSpPr>
          <p:cNvPr id="3" name="Oval 35">
            <a:extLst>
              <a:ext uri="{FF2B5EF4-FFF2-40B4-BE49-F238E27FC236}">
                <a16:creationId xmlns:a16="http://schemas.microsoft.com/office/drawing/2014/main" id="{C6373902-29AB-4EF8-BCD2-4627BBFA1C61}"/>
              </a:ext>
            </a:extLst>
          </p:cNvPr>
          <p:cNvSpPr/>
          <p:nvPr/>
        </p:nvSpPr>
        <p:spPr>
          <a:xfrm>
            <a:off x="3770682" y="1670287"/>
            <a:ext cx="841747" cy="805293"/>
          </a:xfrm>
          <a:prstGeom prst="ellipse">
            <a:avLst/>
          </a:prstGeom>
          <a:solidFill>
            <a:schemeClr val="bg1"/>
          </a:solidFill>
          <a:ln>
            <a:solidFill>
              <a:srgbClr val="9AC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B2E230E2-384B-4EC9-ADA1-B96DCD31D25D}"/>
              </a:ext>
            </a:extLst>
          </p:cNvPr>
          <p:cNvCxnSpPr/>
          <p:nvPr/>
        </p:nvCxnSpPr>
        <p:spPr>
          <a:xfrm flipV="1">
            <a:off x="3268693" y="681959"/>
            <a:ext cx="12050" cy="4227628"/>
          </a:xfrm>
          <a:prstGeom prst="line">
            <a:avLst/>
          </a:prstGeom>
          <a:ln w="38100">
            <a:solidFill>
              <a:srgbClr val="9ACA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european commision logo">
            <a:extLst>
              <a:ext uri="{FF2B5EF4-FFF2-40B4-BE49-F238E27FC236}">
                <a16:creationId xmlns:a16="http://schemas.microsoft.com/office/drawing/2014/main" id="{E9CDA5EC-2A4F-4A9D-AC19-62B06AD8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07" y="1886872"/>
            <a:ext cx="560502" cy="3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45">
            <a:extLst>
              <a:ext uri="{FF2B5EF4-FFF2-40B4-BE49-F238E27FC236}">
                <a16:creationId xmlns:a16="http://schemas.microsoft.com/office/drawing/2014/main" id="{0D6C0311-A0D8-4BBB-9ECF-C770862A38AB}"/>
              </a:ext>
            </a:extLst>
          </p:cNvPr>
          <p:cNvCxnSpPr/>
          <p:nvPr/>
        </p:nvCxnSpPr>
        <p:spPr>
          <a:xfrm flipH="1">
            <a:off x="3267297" y="2799267"/>
            <a:ext cx="497713" cy="0"/>
          </a:xfrm>
          <a:prstGeom prst="line">
            <a:avLst/>
          </a:prstGeom>
          <a:ln w="38100">
            <a:solidFill>
              <a:srgbClr val="9ACA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9">
            <a:extLst>
              <a:ext uri="{FF2B5EF4-FFF2-40B4-BE49-F238E27FC236}">
                <a16:creationId xmlns:a16="http://schemas.microsoft.com/office/drawing/2014/main" id="{F967C54A-08B0-4766-93F9-D043E3433576}"/>
              </a:ext>
            </a:extLst>
          </p:cNvPr>
          <p:cNvCxnSpPr>
            <a:cxnSpLocks/>
          </p:cNvCxnSpPr>
          <p:nvPr/>
        </p:nvCxnSpPr>
        <p:spPr>
          <a:xfrm flipV="1">
            <a:off x="3765752" y="2833014"/>
            <a:ext cx="0" cy="1661660"/>
          </a:xfrm>
          <a:prstGeom prst="line">
            <a:avLst/>
          </a:prstGeom>
          <a:ln w="38100">
            <a:solidFill>
              <a:srgbClr val="9ACA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35">
            <a:extLst>
              <a:ext uri="{FF2B5EF4-FFF2-40B4-BE49-F238E27FC236}">
                <a16:creationId xmlns:a16="http://schemas.microsoft.com/office/drawing/2014/main" id="{BA8C3950-C7AF-47E6-AECA-D5DA7B338AE7}"/>
              </a:ext>
            </a:extLst>
          </p:cNvPr>
          <p:cNvSpPr/>
          <p:nvPr/>
        </p:nvSpPr>
        <p:spPr>
          <a:xfrm>
            <a:off x="5242756" y="1670287"/>
            <a:ext cx="841747" cy="805293"/>
          </a:xfrm>
          <a:prstGeom prst="ellipse">
            <a:avLst/>
          </a:prstGeom>
          <a:solidFill>
            <a:schemeClr val="bg1"/>
          </a:solidFill>
          <a:ln>
            <a:solidFill>
              <a:srgbClr val="9AC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35">
            <a:extLst>
              <a:ext uri="{FF2B5EF4-FFF2-40B4-BE49-F238E27FC236}">
                <a16:creationId xmlns:a16="http://schemas.microsoft.com/office/drawing/2014/main" id="{CB623F5A-EA20-4B5A-8D3F-3E3F4B6F77E5}"/>
              </a:ext>
            </a:extLst>
          </p:cNvPr>
          <p:cNvSpPr/>
          <p:nvPr/>
        </p:nvSpPr>
        <p:spPr>
          <a:xfrm>
            <a:off x="5887922" y="1679958"/>
            <a:ext cx="841747" cy="805293"/>
          </a:xfrm>
          <a:prstGeom prst="ellipse">
            <a:avLst/>
          </a:prstGeom>
          <a:solidFill>
            <a:schemeClr val="bg1"/>
          </a:solidFill>
          <a:ln>
            <a:solidFill>
              <a:srgbClr val="9AC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6A2D4C61-02C0-4412-AD65-E6E2E0E0361D}"/>
              </a:ext>
            </a:extLst>
          </p:cNvPr>
          <p:cNvSpPr/>
          <p:nvPr/>
        </p:nvSpPr>
        <p:spPr>
          <a:xfrm>
            <a:off x="6567585" y="1684337"/>
            <a:ext cx="841747" cy="805293"/>
          </a:xfrm>
          <a:prstGeom prst="ellipse">
            <a:avLst/>
          </a:prstGeom>
          <a:solidFill>
            <a:schemeClr val="bg1"/>
          </a:solidFill>
          <a:ln>
            <a:solidFill>
              <a:srgbClr val="9AC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M:\Projects Mobility Forum\EMW\2015-2017\12 - Coordination, Finances and Administration\Meetings Consortium\2016 10 12 EMW ICLEI logo.gif">
            <a:extLst>
              <a:ext uri="{FF2B5EF4-FFF2-40B4-BE49-F238E27FC236}">
                <a16:creationId xmlns:a16="http://schemas.microsoft.com/office/drawing/2014/main" id="{A62B5DB7-F10C-40CA-99C9-05009308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89" y="1945624"/>
            <a:ext cx="490064" cy="3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C_logosolo_final">
            <a:extLst>
              <a:ext uri="{FF2B5EF4-FFF2-40B4-BE49-F238E27FC236}">
                <a16:creationId xmlns:a16="http://schemas.microsoft.com/office/drawing/2014/main" id="{81F6F8D0-74EC-4E75-B48A-E0E4EF47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00" y="1809825"/>
            <a:ext cx="243912" cy="50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18DC72A7-434D-401A-B2EC-51FDAE4947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r="8331"/>
          <a:stretch/>
        </p:blipFill>
        <p:spPr>
          <a:xfrm>
            <a:off x="6696643" y="1920813"/>
            <a:ext cx="565151" cy="313657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31274A7B-740D-4E75-AAB9-40BA2569194A}"/>
              </a:ext>
            </a:extLst>
          </p:cNvPr>
          <p:cNvSpPr txBox="1"/>
          <p:nvPr/>
        </p:nvSpPr>
        <p:spPr>
          <a:xfrm>
            <a:off x="3842692" y="261391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CIONALNI NIVO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66AE7C5-B470-44C8-8958-A62268E72953}"/>
              </a:ext>
            </a:extLst>
          </p:cNvPr>
          <p:cNvGrpSpPr/>
          <p:nvPr/>
        </p:nvGrpSpPr>
        <p:grpSpPr>
          <a:xfrm>
            <a:off x="3280744" y="1121136"/>
            <a:ext cx="3724953" cy="545367"/>
            <a:chOff x="3280744" y="1121136"/>
            <a:chExt cx="3724953" cy="545367"/>
          </a:xfrm>
        </p:grpSpPr>
        <p:cxnSp>
          <p:nvCxnSpPr>
            <p:cNvPr id="16" name="Straight Connector 40">
              <a:extLst>
                <a:ext uri="{FF2B5EF4-FFF2-40B4-BE49-F238E27FC236}">
                  <a16:creationId xmlns:a16="http://schemas.microsoft.com/office/drawing/2014/main" id="{651245D1-A1B4-4309-B4E2-82218E955DE4}"/>
                </a:ext>
              </a:extLst>
            </p:cNvPr>
            <p:cNvCxnSpPr/>
            <p:nvPr/>
          </p:nvCxnSpPr>
          <p:spPr>
            <a:xfrm flipH="1">
              <a:off x="3280744" y="1265184"/>
              <a:ext cx="159011" cy="0"/>
            </a:xfrm>
            <a:prstGeom prst="line">
              <a:avLst/>
            </a:prstGeom>
            <a:ln w="38100">
              <a:solidFill>
                <a:srgbClr val="9ACA3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7D396DC1-C840-4A92-B9B5-3D441D4D99AD}"/>
                </a:ext>
              </a:extLst>
            </p:cNvPr>
            <p:cNvSpPr txBox="1"/>
            <p:nvPr/>
          </p:nvSpPr>
          <p:spPr>
            <a:xfrm>
              <a:off x="3480373" y="1121136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>
                  <a:latin typeface="Arial" panose="020B0604020202020204" pitchFamily="34" charset="0"/>
                  <a:cs typeface="Arial" panose="020B0604020202020204" pitchFamily="34" charset="0"/>
                </a:rPr>
                <a:t>EVROPSKI NIVO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A2B34997-2EF4-45B0-A80C-E3E1B0BD46E5}"/>
                </a:ext>
              </a:extLst>
            </p:cNvPr>
            <p:cNvSpPr txBox="1"/>
            <p:nvPr/>
          </p:nvSpPr>
          <p:spPr>
            <a:xfrm>
              <a:off x="3480373" y="1358726"/>
              <a:ext cx="3525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dirty="0">
                  <a:latin typeface="Arial" panose="020B0604020202020204" pitchFamily="34" charset="0"/>
                  <a:cs typeface="Arial" panose="020B0604020202020204" pitchFamily="34" charset="0"/>
                </a:rPr>
                <a:t>Evropska komisija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sr-Latn-RS" sz="1400" dirty="0">
                  <a:latin typeface="Arial" panose="020B0604020202020204" pitchFamily="34" charset="0"/>
                  <a:cs typeface="Arial" panose="020B0604020202020204" pitchFamily="34" charset="0"/>
                </a:rPr>
                <a:t>Evropski Sekretarijat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22">
            <a:extLst>
              <a:ext uri="{FF2B5EF4-FFF2-40B4-BE49-F238E27FC236}">
                <a16:creationId xmlns:a16="http://schemas.microsoft.com/office/drawing/2014/main" id="{6A089393-E324-46F6-82FB-01A2EB0D3519}"/>
              </a:ext>
            </a:extLst>
          </p:cNvPr>
          <p:cNvSpPr txBox="1"/>
          <p:nvPr/>
        </p:nvSpPr>
        <p:spPr>
          <a:xfrm>
            <a:off x="3842692" y="2887903"/>
            <a:ext cx="5926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iona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lni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koordinatori zaposleni u Ministarstvima saobraćaja i ekologije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2FC2BA8-3C81-4B1E-B254-8BE714788E6D}"/>
              </a:ext>
            </a:extLst>
          </p:cNvPr>
          <p:cNvGrpSpPr/>
          <p:nvPr/>
        </p:nvGrpSpPr>
        <p:grpSpPr>
          <a:xfrm>
            <a:off x="3267297" y="4707890"/>
            <a:ext cx="8844857" cy="807720"/>
            <a:chOff x="3267297" y="4707890"/>
            <a:chExt cx="8844857" cy="807720"/>
          </a:xfrm>
        </p:grpSpPr>
        <p:cxnSp>
          <p:nvCxnSpPr>
            <p:cNvPr id="21" name="Straight Connector 47">
              <a:extLst>
                <a:ext uri="{FF2B5EF4-FFF2-40B4-BE49-F238E27FC236}">
                  <a16:creationId xmlns:a16="http://schemas.microsoft.com/office/drawing/2014/main" id="{CDEF7778-9DBC-47D8-A791-F8865B775A39}"/>
                </a:ext>
              </a:extLst>
            </p:cNvPr>
            <p:cNvCxnSpPr/>
            <p:nvPr/>
          </p:nvCxnSpPr>
          <p:spPr>
            <a:xfrm flipH="1">
              <a:off x="3267297" y="4909587"/>
              <a:ext cx="954913" cy="0"/>
            </a:xfrm>
            <a:prstGeom prst="line">
              <a:avLst/>
            </a:prstGeom>
            <a:ln w="38100">
              <a:solidFill>
                <a:srgbClr val="9ACA3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9EC743B9-4F32-4AB2-97B3-DBA9CFB3D49C}"/>
                </a:ext>
              </a:extLst>
            </p:cNvPr>
            <p:cNvSpPr txBox="1"/>
            <p:nvPr/>
          </p:nvSpPr>
          <p:spPr>
            <a:xfrm>
              <a:off x="4283220" y="4707890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>
                  <a:latin typeface="Arial" panose="020B0604020202020204" pitchFamily="34" charset="0"/>
                  <a:cs typeface="Arial" panose="020B0604020202020204" pitchFamily="34" charset="0"/>
                </a:rPr>
                <a:t>LOKALNI NIVO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DAA51FB-B0FF-4D13-BA91-93FA2644DD0F}"/>
                </a:ext>
              </a:extLst>
            </p:cNvPr>
            <p:cNvSpPr txBox="1"/>
            <p:nvPr/>
          </p:nvSpPr>
          <p:spPr>
            <a:xfrm>
              <a:off x="4274752" y="4992390"/>
              <a:ext cx="7837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dirty="0">
                  <a:latin typeface="Arial" panose="020B0604020202020204" pitchFamily="34" charset="0"/>
                  <a:cs typeface="Arial" panose="020B0604020202020204" pitchFamily="34" charset="0"/>
                </a:rPr>
                <a:t>Gradovi i opštine predstavljaju svoje aktivnosti i mere tokom </a:t>
              </a:r>
              <a:r>
                <a:rPr lang="sr-Latn-RS" sz="1400" dirty="0">
                  <a:solidFill>
                    <a:srgbClr val="16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EVROPSKENEDELJE</a:t>
              </a:r>
              <a:r>
                <a:rPr lang="sr-Latn-RS" sz="1400" b="1" dirty="0">
                  <a:solidFill>
                    <a:srgbClr val="16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MOBILNOSTI</a:t>
              </a:r>
              <a:endParaRPr lang="en-US" sz="14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r-Latn-RS" sz="1400" dirty="0">
                  <a:latin typeface="Arial" panose="020B0604020202020204" pitchFamily="34" charset="0"/>
                  <a:cs typeface="Arial" panose="020B0604020202020204" pitchFamily="34" charset="0"/>
                </a:rPr>
                <a:t>Druge organizacije promovišu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srgbClr val="D3AC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</a:t>
              </a:r>
              <a:r>
                <a:rPr lang="en-US" sz="1400" dirty="0">
                  <a:solidFill>
                    <a:srgbClr val="D3AC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r-Latn-RS" sz="1400" dirty="0">
                  <a:latin typeface="Arial" panose="020B0604020202020204" pitchFamily="34" charset="0"/>
                  <a:cs typeface="Arial" panose="020B0604020202020204" pitchFamily="34" charset="0"/>
                </a:rPr>
                <a:t>tokom cele godine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sr-Latn-RS" sz="1400" dirty="0">
                  <a:latin typeface="Arial" panose="020B0604020202020204" pitchFamily="34" charset="0"/>
                  <a:cs typeface="Arial" panose="020B0604020202020204" pitchFamily="34" charset="0"/>
                </a:rPr>
                <a:t>ili tokom nedelje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4" name="Oval 35">
            <a:extLst>
              <a:ext uri="{FF2B5EF4-FFF2-40B4-BE49-F238E27FC236}">
                <a16:creationId xmlns:a16="http://schemas.microsoft.com/office/drawing/2014/main" id="{246B0D24-D7DD-4ACE-972A-AA7BBD28D8BF}"/>
              </a:ext>
            </a:extLst>
          </p:cNvPr>
          <p:cNvSpPr/>
          <p:nvPr/>
        </p:nvSpPr>
        <p:spPr>
          <a:xfrm>
            <a:off x="6816100" y="3302271"/>
            <a:ext cx="1264455" cy="1209694"/>
          </a:xfrm>
          <a:prstGeom prst="ellipse">
            <a:avLst/>
          </a:prstGeom>
          <a:solidFill>
            <a:schemeClr val="bg1"/>
          </a:solidFill>
          <a:ln>
            <a:solidFill>
              <a:srgbClr val="9AC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n 28" descr="Un grupo de personas en bicicleta en la calle&#10;&#10;Descripción generada automáticamente">
            <a:extLst>
              <a:ext uri="{FF2B5EF4-FFF2-40B4-BE49-F238E27FC236}">
                <a16:creationId xmlns:a16="http://schemas.microsoft.com/office/drawing/2014/main" id="{81260C36-8913-4926-9551-98B26230C5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3" b="11113"/>
          <a:stretch/>
        </p:blipFill>
        <p:spPr>
          <a:xfrm>
            <a:off x="3791635" y="3220616"/>
            <a:ext cx="2845970" cy="1321967"/>
          </a:xfrm>
          <a:prstGeom prst="rect">
            <a:avLst/>
          </a:prstGeom>
          <a:ln w="38100">
            <a:solidFill>
              <a:srgbClr val="9ACA3C"/>
            </a:solidFill>
          </a:ln>
        </p:spPr>
      </p:pic>
      <p:pic>
        <p:nvPicPr>
          <p:cNvPr id="25" name="Picture 2" descr="SKGO (@skgo_sctm) | Twitter">
            <a:extLst>
              <a:ext uri="{FF2B5EF4-FFF2-40B4-BE49-F238E27FC236}">
                <a16:creationId xmlns:a16="http://schemas.microsoft.com/office/drawing/2014/main" id="{2D2588B5-41C8-4632-A052-177920F0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97" y="3538732"/>
            <a:ext cx="747608" cy="7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35">
            <a:extLst>
              <a:ext uri="{FF2B5EF4-FFF2-40B4-BE49-F238E27FC236}">
                <a16:creationId xmlns:a16="http://schemas.microsoft.com/office/drawing/2014/main" id="{AB1D9C9C-1364-4ECC-A0BA-77B0380463D4}"/>
              </a:ext>
            </a:extLst>
          </p:cNvPr>
          <p:cNvSpPr/>
          <p:nvPr/>
        </p:nvSpPr>
        <p:spPr>
          <a:xfrm>
            <a:off x="7828005" y="3302271"/>
            <a:ext cx="1264455" cy="1209694"/>
          </a:xfrm>
          <a:prstGeom prst="ellipse">
            <a:avLst/>
          </a:prstGeom>
          <a:solidFill>
            <a:schemeClr val="bg1"/>
          </a:solidFill>
          <a:ln>
            <a:solidFill>
              <a:srgbClr val="9AC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Министарство грађевинарства, саобраћаја и инфраструктуре">
            <a:extLst>
              <a:ext uri="{FF2B5EF4-FFF2-40B4-BE49-F238E27FC236}">
                <a16:creationId xmlns:a16="http://schemas.microsoft.com/office/drawing/2014/main" id="{F210513D-CBCE-4D67-8A75-10E9C262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66" y="3452569"/>
            <a:ext cx="443331" cy="8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/>
      <p:bldP spid="19" grpId="0"/>
      <p:bldP spid="24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cuarto&#10;&#10;Descripción generada automáticamente">
            <a:extLst>
              <a:ext uri="{FF2B5EF4-FFF2-40B4-BE49-F238E27FC236}">
                <a16:creationId xmlns:a16="http://schemas.microsoft.com/office/drawing/2014/main" id="{D46F01C2-7741-4EBD-9E9D-E0D7673F6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/>
          <a:stretch/>
        </p:blipFill>
        <p:spPr>
          <a:xfrm>
            <a:off x="-3454" y="587705"/>
            <a:ext cx="3549851" cy="5682589"/>
          </a:xfrm>
          <a:prstGeom prst="rect">
            <a:avLst/>
          </a:prstGeom>
        </p:spPr>
      </p:pic>
      <p:sp>
        <p:nvSpPr>
          <p:cNvPr id="71" name="TextBox 19">
            <a:extLst>
              <a:ext uri="{FF2B5EF4-FFF2-40B4-BE49-F238E27FC236}">
                <a16:creationId xmlns:a16="http://schemas.microsoft.com/office/drawing/2014/main" id="{5FF754AF-DF66-4759-B31E-26625075C3BA}"/>
              </a:ext>
            </a:extLst>
          </p:cNvPr>
          <p:cNvSpPr txBox="1"/>
          <p:nvPr/>
        </p:nvSpPr>
        <p:spPr>
          <a:xfrm>
            <a:off x="3637144" y="1148832"/>
            <a:ext cx="791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1641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li će </a:t>
            </a:r>
            <a:r>
              <a:rPr lang="sr-Latn-RS" sz="2000" dirty="0">
                <a:solidFill>
                  <a:srgbClr val="164194"/>
                </a:solidFill>
                <a:latin typeface="Frutiger LT Std 55 Roman" panose="020B0602020204020204" pitchFamily="34" charset="0"/>
                <a:cs typeface="Arial" panose="020B0604020202020204" pitchFamily="34" charset="0"/>
              </a:rPr>
              <a:t>EVROPSKANEDELJA</a:t>
            </a:r>
            <a:r>
              <a:rPr lang="sr-Latn-RS" sz="2000" b="1" dirty="0">
                <a:solidFill>
                  <a:srgbClr val="164194"/>
                </a:solidFill>
                <a:latin typeface="Frutiger LT Std 55 Roman" panose="020B0602020204020204" pitchFamily="34" charset="0"/>
                <a:cs typeface="Arial" panose="020B0604020202020204" pitchFamily="34" charset="0"/>
              </a:rPr>
              <a:t>MOBILNOSTI</a:t>
            </a:r>
            <a:r>
              <a:rPr lang="sr-Latn-RS" sz="20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 biti održana?</a:t>
            </a:r>
            <a:endParaRPr lang="en-US" sz="2000" dirty="0">
              <a:solidFill>
                <a:srgbClr val="16419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19">
            <a:extLst>
              <a:ext uri="{FF2B5EF4-FFF2-40B4-BE49-F238E27FC236}">
                <a16:creationId xmlns:a16="http://schemas.microsoft.com/office/drawing/2014/main" id="{54EA30CC-18C6-48DA-B27D-BE85C1F51D82}"/>
              </a:ext>
            </a:extLst>
          </p:cNvPr>
          <p:cNvSpPr txBox="1"/>
          <p:nvPr/>
        </p:nvSpPr>
        <p:spPr>
          <a:xfrm>
            <a:off x="3671256" y="163768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en-US" sz="2800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9F8ED3FD-12EE-4E0A-ABF6-E038D5FE8A8E}"/>
              </a:ext>
            </a:extLst>
          </p:cNvPr>
          <p:cNvSpPr txBox="1"/>
          <p:nvPr/>
        </p:nvSpPr>
        <p:spPr>
          <a:xfrm>
            <a:off x="3645282" y="2591286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8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19">
            <a:extLst>
              <a:ext uri="{FF2B5EF4-FFF2-40B4-BE49-F238E27FC236}">
                <a16:creationId xmlns:a16="http://schemas.microsoft.com/office/drawing/2014/main" id="{5DB1A136-8761-4919-950F-5E4777CB0DBE}"/>
              </a:ext>
            </a:extLst>
          </p:cNvPr>
          <p:cNvSpPr txBox="1"/>
          <p:nvPr/>
        </p:nvSpPr>
        <p:spPr>
          <a:xfrm>
            <a:off x="3681028" y="4430937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28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8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9365BAD-5FBE-4E72-8E6D-A855146FA415}"/>
              </a:ext>
            </a:extLst>
          </p:cNvPr>
          <p:cNvGrpSpPr/>
          <p:nvPr/>
        </p:nvGrpSpPr>
        <p:grpSpPr>
          <a:xfrm>
            <a:off x="4723641" y="1468395"/>
            <a:ext cx="759993" cy="985105"/>
            <a:chOff x="5724435" y="1843522"/>
            <a:chExt cx="1153416" cy="1495061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17763D9-0C06-43F3-A468-4DFE13977447}"/>
                </a:ext>
              </a:extLst>
            </p:cNvPr>
            <p:cNvSpPr/>
            <p:nvPr/>
          </p:nvSpPr>
          <p:spPr>
            <a:xfrm>
              <a:off x="5908431" y="2160905"/>
              <a:ext cx="831697" cy="8316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8" descr="Check, circle, correct, mark, success, tick, yes icon">
              <a:extLst>
                <a:ext uri="{FF2B5EF4-FFF2-40B4-BE49-F238E27FC236}">
                  <a16:creationId xmlns:a16="http://schemas.microsoft.com/office/drawing/2014/main" id="{42AE1BEE-C4F8-45FB-B60D-C4F2BA31E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435" y="1843522"/>
              <a:ext cx="1153416" cy="1495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TextBox 19">
            <a:extLst>
              <a:ext uri="{FF2B5EF4-FFF2-40B4-BE49-F238E27FC236}">
                <a16:creationId xmlns:a16="http://schemas.microsoft.com/office/drawing/2014/main" id="{A87CE394-C4FF-4C96-937A-82FE34C1B13E}"/>
              </a:ext>
            </a:extLst>
          </p:cNvPr>
          <p:cNvSpPr txBox="1"/>
          <p:nvPr/>
        </p:nvSpPr>
        <p:spPr>
          <a:xfrm>
            <a:off x="3671256" y="3043330"/>
            <a:ext cx="579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i uvek</a:t>
            </a:r>
            <a:r>
              <a:rPr lang="en-U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</a:t>
            </a:r>
            <a:r>
              <a:rPr lang="sr-Latn-R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Latn-R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sr-Latn-R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septembra 2020.</a:t>
            </a:r>
            <a:endParaRPr lang="en-US" sz="2800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19">
            <a:extLst>
              <a:ext uri="{FF2B5EF4-FFF2-40B4-BE49-F238E27FC236}">
                <a16:creationId xmlns:a16="http://schemas.microsoft.com/office/drawing/2014/main" id="{298CEA3A-9087-470D-A648-76EFAE37FC85}"/>
              </a:ext>
            </a:extLst>
          </p:cNvPr>
          <p:cNvSpPr txBox="1"/>
          <p:nvPr/>
        </p:nvSpPr>
        <p:spPr>
          <a:xfrm>
            <a:off x="3696193" y="4853553"/>
            <a:ext cx="796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</a:t>
            </a:r>
            <a:r>
              <a:rPr lang="sr-Latn-RS" sz="24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ksibilnost u pravilima učešća je od ključne važnosti</a:t>
            </a:r>
            <a:endParaRPr lang="en-US" sz="2800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 descr="Calendar icon">
            <a:extLst>
              <a:ext uri="{FF2B5EF4-FFF2-40B4-BE49-F238E27FC236}">
                <a16:creationId xmlns:a16="http://schemas.microsoft.com/office/drawing/2014/main" id="{5DE57F2E-3EE3-4B52-8F1E-E4D08ADB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82" y="2809016"/>
            <a:ext cx="815926" cy="8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3">
            <a:extLst>
              <a:ext uri="{FF2B5EF4-FFF2-40B4-BE49-F238E27FC236}">
                <a16:creationId xmlns:a16="http://schemas.microsoft.com/office/drawing/2014/main" id="{4C27FA50-8890-4302-9C10-7EE5AB81960B}"/>
              </a:ext>
            </a:extLst>
          </p:cNvPr>
          <p:cNvSpPr/>
          <p:nvPr/>
        </p:nvSpPr>
        <p:spPr>
          <a:xfrm>
            <a:off x="0" y="5878513"/>
            <a:ext cx="1219200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" name="Picture 3" descr="M:\Projects Mobility Forum\EMW\2015-2017\3 - Support to EMW Activities\Communication Toolkit\2016 Communication Toolkit\#04 FOOTER (and EU Emblem)\EU Emblem low res.jpg">
            <a:extLst>
              <a:ext uri="{FF2B5EF4-FFF2-40B4-BE49-F238E27FC236}">
                <a16:creationId xmlns:a16="http://schemas.microsoft.com/office/drawing/2014/main" id="{4B7819E9-02AF-42BF-83C1-488FB129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7186" y="6163369"/>
            <a:ext cx="646112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73D83674-3108-4D13-BF73-D13EC01CF042}"/>
              </a:ext>
            </a:extLst>
          </p:cNvPr>
          <p:cNvSpPr txBox="1"/>
          <p:nvPr/>
        </p:nvSpPr>
        <p:spPr>
          <a:xfrm>
            <a:off x="174554" y="6114022"/>
            <a:ext cx="124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18754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77" grpId="0"/>
      <p:bldP spid="79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>
            <a:extLst>
              <a:ext uri="{FF2B5EF4-FFF2-40B4-BE49-F238E27FC236}">
                <a16:creationId xmlns:a16="http://schemas.microsoft.com/office/drawing/2014/main" id="{372ECB7F-4B79-488E-A5BA-5513B2DCBF2C}"/>
              </a:ext>
            </a:extLst>
          </p:cNvPr>
          <p:cNvSpPr txBox="1"/>
          <p:nvPr/>
        </p:nvSpPr>
        <p:spPr>
          <a:xfrm>
            <a:off x="983290" y="836640"/>
            <a:ext cx="10225419" cy="523218"/>
          </a:xfrm>
          <a:prstGeom prst="rect">
            <a:avLst/>
          </a:prstGeom>
          <a:solidFill>
            <a:srgbClr val="164194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Rokovi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roup 14">
            <a:extLst>
              <a:ext uri="{FF2B5EF4-FFF2-40B4-BE49-F238E27FC236}">
                <a16:creationId xmlns:a16="http://schemas.microsoft.com/office/drawing/2014/main" id="{B24F613C-F905-4B0B-BC9A-741010DC9F23}"/>
              </a:ext>
            </a:extLst>
          </p:cNvPr>
          <p:cNvGrpSpPr/>
          <p:nvPr/>
        </p:nvGrpSpPr>
        <p:grpSpPr>
          <a:xfrm>
            <a:off x="8112280" y="1759975"/>
            <a:ext cx="3554181" cy="3123722"/>
            <a:chOff x="264445" y="3381833"/>
            <a:chExt cx="3554181" cy="3123722"/>
          </a:xfrm>
        </p:grpSpPr>
        <p:sp>
          <p:nvSpPr>
            <p:cNvPr id="117" name="Rounded Rectangle 8">
              <a:extLst>
                <a:ext uri="{FF2B5EF4-FFF2-40B4-BE49-F238E27FC236}">
                  <a16:creationId xmlns:a16="http://schemas.microsoft.com/office/drawing/2014/main" id="{2817A9CD-A482-44A1-BEC4-98BD543C4FD3}"/>
                </a:ext>
              </a:extLst>
            </p:cNvPr>
            <p:cNvSpPr/>
            <p:nvPr/>
          </p:nvSpPr>
          <p:spPr>
            <a:xfrm>
              <a:off x="264445" y="3581049"/>
              <a:ext cx="3554181" cy="2924506"/>
            </a:xfrm>
            <a:prstGeom prst="roundRect">
              <a:avLst>
                <a:gd name="adj" fmla="val 981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8" name="Rounded Rectangle 9">
              <a:extLst>
                <a:ext uri="{FF2B5EF4-FFF2-40B4-BE49-F238E27FC236}">
                  <a16:creationId xmlns:a16="http://schemas.microsoft.com/office/drawing/2014/main" id="{616BAC4E-80DA-44B0-9135-30C82AC8D9FD}"/>
                </a:ext>
              </a:extLst>
            </p:cNvPr>
            <p:cNvSpPr/>
            <p:nvPr/>
          </p:nvSpPr>
          <p:spPr>
            <a:xfrm>
              <a:off x="735674" y="3394628"/>
              <a:ext cx="321888" cy="59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9" name="Rounded Rectangle 11">
              <a:extLst>
                <a:ext uri="{FF2B5EF4-FFF2-40B4-BE49-F238E27FC236}">
                  <a16:creationId xmlns:a16="http://schemas.microsoft.com/office/drawing/2014/main" id="{153CAC47-385A-4C4D-B7EB-B3F60E9D0182}"/>
                </a:ext>
              </a:extLst>
            </p:cNvPr>
            <p:cNvSpPr/>
            <p:nvPr/>
          </p:nvSpPr>
          <p:spPr>
            <a:xfrm>
              <a:off x="3207051" y="3381833"/>
              <a:ext cx="321888" cy="59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0" name="Rectangle 18">
              <a:extLst>
                <a:ext uri="{FF2B5EF4-FFF2-40B4-BE49-F238E27FC236}">
                  <a16:creationId xmlns:a16="http://schemas.microsoft.com/office/drawing/2014/main" id="{DB0E062F-61A4-4AA8-9C50-691105B3E9C3}"/>
                </a:ext>
              </a:extLst>
            </p:cNvPr>
            <p:cNvSpPr/>
            <p:nvPr/>
          </p:nvSpPr>
          <p:spPr>
            <a:xfrm>
              <a:off x="334066" y="4173298"/>
              <a:ext cx="3227807" cy="74707"/>
            </a:xfrm>
            <a:prstGeom prst="rect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1" name="TextBox 19">
              <a:extLst>
                <a:ext uri="{FF2B5EF4-FFF2-40B4-BE49-F238E27FC236}">
                  <a16:creationId xmlns:a16="http://schemas.microsoft.com/office/drawing/2014/main" id="{EF3CEAF0-E559-46FB-AED1-245E0C94430A}"/>
                </a:ext>
              </a:extLst>
            </p:cNvPr>
            <p:cNvSpPr txBox="1"/>
            <p:nvPr/>
          </p:nvSpPr>
          <p:spPr>
            <a:xfrm>
              <a:off x="1328917" y="3581049"/>
              <a:ext cx="1317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2020.</a:t>
              </a:r>
              <a:endParaRPr lang="en-GB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600" b="1">
                  <a:latin typeface="Arial Black" panose="020B0A04020102020204" pitchFamily="34" charset="0"/>
                  <a:cs typeface="Arial" panose="020B0604020202020204" pitchFamily="34" charset="0"/>
                </a:rPr>
                <a:t>OKTOBAR</a:t>
              </a:r>
              <a:endParaRPr lang="en-GB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Rectangle 47">
            <a:extLst>
              <a:ext uri="{FF2B5EF4-FFF2-40B4-BE49-F238E27FC236}">
                <a16:creationId xmlns:a16="http://schemas.microsoft.com/office/drawing/2014/main" id="{BE76A38F-E41C-4F36-B14B-10714DC92A83}"/>
              </a:ext>
            </a:extLst>
          </p:cNvPr>
          <p:cNvSpPr/>
          <p:nvPr/>
        </p:nvSpPr>
        <p:spPr>
          <a:xfrm>
            <a:off x="8434969" y="3850579"/>
            <a:ext cx="2048615" cy="398046"/>
          </a:xfrm>
          <a:prstGeom prst="rect">
            <a:avLst/>
          </a:prstGeom>
          <a:solidFill>
            <a:srgbClr val="66CC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2A549393-8427-43C2-889D-EA52BAD24A79}"/>
              </a:ext>
            </a:extLst>
          </p:cNvPr>
          <p:cNvSpPr/>
          <p:nvPr/>
        </p:nvSpPr>
        <p:spPr>
          <a:xfrm>
            <a:off x="4342069" y="1972704"/>
            <a:ext cx="3554181" cy="2924506"/>
          </a:xfrm>
          <a:prstGeom prst="roundRect">
            <a:avLst>
              <a:gd name="adj" fmla="val 981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24" name="Rounded Rectangle 9">
            <a:extLst>
              <a:ext uri="{FF2B5EF4-FFF2-40B4-BE49-F238E27FC236}">
                <a16:creationId xmlns:a16="http://schemas.microsoft.com/office/drawing/2014/main" id="{B55D0424-9FBD-43D8-BDD5-56EDAA813EBB}"/>
              </a:ext>
            </a:extLst>
          </p:cNvPr>
          <p:cNvSpPr/>
          <p:nvPr/>
        </p:nvSpPr>
        <p:spPr>
          <a:xfrm>
            <a:off x="4813298" y="1786283"/>
            <a:ext cx="321888" cy="5941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25" name="Rounded Rectangle 11">
            <a:extLst>
              <a:ext uri="{FF2B5EF4-FFF2-40B4-BE49-F238E27FC236}">
                <a16:creationId xmlns:a16="http://schemas.microsoft.com/office/drawing/2014/main" id="{B5E56EFD-2D92-4BE2-A191-751DA96B9B9F}"/>
              </a:ext>
            </a:extLst>
          </p:cNvPr>
          <p:cNvSpPr/>
          <p:nvPr/>
        </p:nvSpPr>
        <p:spPr>
          <a:xfrm>
            <a:off x="7284675" y="1773488"/>
            <a:ext cx="321888" cy="5941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26" name="Rectangle 18">
            <a:extLst>
              <a:ext uri="{FF2B5EF4-FFF2-40B4-BE49-F238E27FC236}">
                <a16:creationId xmlns:a16="http://schemas.microsoft.com/office/drawing/2014/main" id="{3D5AA8D0-63BC-4D67-9536-FAD931D60153}"/>
              </a:ext>
            </a:extLst>
          </p:cNvPr>
          <p:cNvSpPr/>
          <p:nvPr/>
        </p:nvSpPr>
        <p:spPr>
          <a:xfrm>
            <a:off x="4411690" y="2564953"/>
            <a:ext cx="3227807" cy="74707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27" name="TextBox 19">
            <a:extLst>
              <a:ext uri="{FF2B5EF4-FFF2-40B4-BE49-F238E27FC236}">
                <a16:creationId xmlns:a16="http://schemas.microsoft.com/office/drawing/2014/main" id="{DDBCC7D0-5CD6-438C-A0E8-013154E8294F}"/>
              </a:ext>
            </a:extLst>
          </p:cNvPr>
          <p:cNvSpPr txBox="1"/>
          <p:nvPr/>
        </p:nvSpPr>
        <p:spPr>
          <a:xfrm>
            <a:off x="5268394" y="1972704"/>
            <a:ext cx="1593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2020.</a:t>
            </a:r>
            <a:endParaRPr lang="en-GB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SEPTEMB</a:t>
            </a:r>
            <a:r>
              <a:rPr lang="sr-Latn-RS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AR</a:t>
            </a:r>
            <a:endParaRPr lang="en-GB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49">
            <a:extLst>
              <a:ext uri="{FF2B5EF4-FFF2-40B4-BE49-F238E27FC236}">
                <a16:creationId xmlns:a16="http://schemas.microsoft.com/office/drawing/2014/main" id="{A3249119-7EE1-41C1-B103-B9E8C95E0C66}"/>
              </a:ext>
            </a:extLst>
          </p:cNvPr>
          <p:cNvSpPr/>
          <p:nvPr/>
        </p:nvSpPr>
        <p:spPr>
          <a:xfrm>
            <a:off x="4665642" y="3864092"/>
            <a:ext cx="827901" cy="393031"/>
          </a:xfrm>
          <a:prstGeom prst="rect">
            <a:avLst/>
          </a:prstGeom>
          <a:solidFill>
            <a:srgbClr val="164492">
              <a:alpha val="4509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9" name="Rounded Rectangle 8">
            <a:extLst>
              <a:ext uri="{FF2B5EF4-FFF2-40B4-BE49-F238E27FC236}">
                <a16:creationId xmlns:a16="http://schemas.microsoft.com/office/drawing/2014/main" id="{3442A860-3236-4B4B-9BE9-17CC44C6A1A4}"/>
              </a:ext>
            </a:extLst>
          </p:cNvPr>
          <p:cNvSpPr/>
          <p:nvPr/>
        </p:nvSpPr>
        <p:spPr>
          <a:xfrm>
            <a:off x="484064" y="1959191"/>
            <a:ext cx="3554181" cy="2924506"/>
          </a:xfrm>
          <a:prstGeom prst="roundRect">
            <a:avLst>
              <a:gd name="adj" fmla="val 981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30" name="Rounded Rectangle 9">
            <a:extLst>
              <a:ext uri="{FF2B5EF4-FFF2-40B4-BE49-F238E27FC236}">
                <a16:creationId xmlns:a16="http://schemas.microsoft.com/office/drawing/2014/main" id="{8DB75FE8-44FC-40A1-B834-AF6CEDD09F30}"/>
              </a:ext>
            </a:extLst>
          </p:cNvPr>
          <p:cNvSpPr/>
          <p:nvPr/>
        </p:nvSpPr>
        <p:spPr>
          <a:xfrm>
            <a:off x="955293" y="1790886"/>
            <a:ext cx="321888" cy="576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31" name="Rounded Rectangle 11">
            <a:extLst>
              <a:ext uri="{FF2B5EF4-FFF2-40B4-BE49-F238E27FC236}">
                <a16:creationId xmlns:a16="http://schemas.microsoft.com/office/drawing/2014/main" id="{FE78DD7F-1483-4168-9CDB-36D86AE50D4C}"/>
              </a:ext>
            </a:extLst>
          </p:cNvPr>
          <p:cNvSpPr/>
          <p:nvPr/>
        </p:nvSpPr>
        <p:spPr>
          <a:xfrm>
            <a:off x="3426670" y="1778091"/>
            <a:ext cx="321888" cy="576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32" name="TextBox 7">
            <a:extLst>
              <a:ext uri="{FF2B5EF4-FFF2-40B4-BE49-F238E27FC236}">
                <a16:creationId xmlns:a16="http://schemas.microsoft.com/office/drawing/2014/main" id="{DAD9C914-E7A9-4EC5-9760-5D29491710DC}"/>
              </a:ext>
            </a:extLst>
          </p:cNvPr>
          <p:cNvSpPr txBox="1"/>
          <p:nvPr/>
        </p:nvSpPr>
        <p:spPr>
          <a:xfrm>
            <a:off x="1807774" y="195919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2020.</a:t>
            </a:r>
            <a:endParaRPr lang="en-GB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MAJ</a:t>
            </a:r>
            <a:endParaRPr lang="en-GB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46">
            <a:extLst>
              <a:ext uri="{FF2B5EF4-FFF2-40B4-BE49-F238E27FC236}">
                <a16:creationId xmlns:a16="http://schemas.microsoft.com/office/drawing/2014/main" id="{1F91A73E-876C-454C-A606-AAB5FE143D9B}"/>
              </a:ext>
            </a:extLst>
          </p:cNvPr>
          <p:cNvSpPr/>
          <p:nvPr/>
        </p:nvSpPr>
        <p:spPr>
          <a:xfrm>
            <a:off x="4669615" y="2678670"/>
            <a:ext cx="2895702" cy="390758"/>
          </a:xfrm>
          <a:prstGeom prst="rect">
            <a:avLst/>
          </a:prstGeom>
          <a:solidFill>
            <a:srgbClr val="FFFF00">
              <a:alpha val="4509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4" name="Rectangle 47">
            <a:extLst>
              <a:ext uri="{FF2B5EF4-FFF2-40B4-BE49-F238E27FC236}">
                <a16:creationId xmlns:a16="http://schemas.microsoft.com/office/drawing/2014/main" id="{39EC4FBE-5D5F-44A3-B1E8-68563B1B4E7B}"/>
              </a:ext>
            </a:extLst>
          </p:cNvPr>
          <p:cNvSpPr/>
          <p:nvPr/>
        </p:nvSpPr>
        <p:spPr>
          <a:xfrm>
            <a:off x="5489570" y="3457675"/>
            <a:ext cx="2075747" cy="406418"/>
          </a:xfrm>
          <a:prstGeom prst="rect">
            <a:avLst/>
          </a:prstGeom>
          <a:solidFill>
            <a:srgbClr val="164492">
              <a:alpha val="4509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5" name="Rectangle 48">
            <a:extLst>
              <a:ext uri="{FF2B5EF4-FFF2-40B4-BE49-F238E27FC236}">
                <a16:creationId xmlns:a16="http://schemas.microsoft.com/office/drawing/2014/main" id="{8A519036-5227-4CA5-9E75-97EA631591E9}"/>
              </a:ext>
            </a:extLst>
          </p:cNvPr>
          <p:cNvSpPr/>
          <p:nvPr/>
        </p:nvSpPr>
        <p:spPr>
          <a:xfrm>
            <a:off x="4669615" y="3066794"/>
            <a:ext cx="2895702" cy="394114"/>
          </a:xfrm>
          <a:prstGeom prst="rect">
            <a:avLst/>
          </a:prstGeom>
          <a:solidFill>
            <a:srgbClr val="FFFF00">
              <a:alpha val="4509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6" name="Rectangle 30">
            <a:extLst>
              <a:ext uri="{FF2B5EF4-FFF2-40B4-BE49-F238E27FC236}">
                <a16:creationId xmlns:a16="http://schemas.microsoft.com/office/drawing/2014/main" id="{96E5005F-486D-476F-AE8F-0918223F5905}"/>
              </a:ext>
            </a:extLst>
          </p:cNvPr>
          <p:cNvSpPr/>
          <p:nvPr/>
        </p:nvSpPr>
        <p:spPr>
          <a:xfrm>
            <a:off x="778960" y="4261164"/>
            <a:ext cx="2900960" cy="393806"/>
          </a:xfrm>
          <a:prstGeom prst="rect">
            <a:avLst/>
          </a:prstGeom>
          <a:solidFill>
            <a:srgbClr val="FFFF00">
              <a:alpha val="4509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7" name="Rectangle 31">
            <a:extLst>
              <a:ext uri="{FF2B5EF4-FFF2-40B4-BE49-F238E27FC236}">
                <a16:creationId xmlns:a16="http://schemas.microsoft.com/office/drawing/2014/main" id="{80FDB578-43F5-414D-818E-4C26BB118DBE}"/>
              </a:ext>
            </a:extLst>
          </p:cNvPr>
          <p:cNvSpPr/>
          <p:nvPr/>
        </p:nvSpPr>
        <p:spPr>
          <a:xfrm>
            <a:off x="778961" y="3869163"/>
            <a:ext cx="2900960" cy="392246"/>
          </a:xfrm>
          <a:prstGeom prst="rect">
            <a:avLst/>
          </a:prstGeom>
          <a:solidFill>
            <a:srgbClr val="FFFF00">
              <a:alpha val="4509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8" name="Rectangle 6">
            <a:extLst>
              <a:ext uri="{FF2B5EF4-FFF2-40B4-BE49-F238E27FC236}">
                <a16:creationId xmlns:a16="http://schemas.microsoft.com/office/drawing/2014/main" id="{474A08E1-EC10-4F58-9D42-21F4BE738FAD}"/>
              </a:ext>
            </a:extLst>
          </p:cNvPr>
          <p:cNvSpPr/>
          <p:nvPr/>
        </p:nvSpPr>
        <p:spPr>
          <a:xfrm>
            <a:off x="553685" y="2551440"/>
            <a:ext cx="3227807" cy="74707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39" name="TextBox 8">
            <a:extLst>
              <a:ext uri="{FF2B5EF4-FFF2-40B4-BE49-F238E27FC236}">
                <a16:creationId xmlns:a16="http://schemas.microsoft.com/office/drawing/2014/main" id="{7D6DA969-C814-4E48-B215-0CBC5CBAEFC2}"/>
              </a:ext>
            </a:extLst>
          </p:cNvPr>
          <p:cNvSpPr txBox="1"/>
          <p:nvPr/>
        </p:nvSpPr>
        <p:spPr>
          <a:xfrm>
            <a:off x="2085924" y="264639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1    2    3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9">
            <a:extLst>
              <a:ext uri="{FF2B5EF4-FFF2-40B4-BE49-F238E27FC236}">
                <a16:creationId xmlns:a16="http://schemas.microsoft.com/office/drawing/2014/main" id="{6A0CC6B3-9855-42C3-8D83-4F180167279B}"/>
              </a:ext>
            </a:extLst>
          </p:cNvPr>
          <p:cNvSpPr txBox="1"/>
          <p:nvPr/>
        </p:nvSpPr>
        <p:spPr>
          <a:xfrm>
            <a:off x="705738" y="3051061"/>
            <a:ext cx="3018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5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7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8 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141" name="Oval 32">
            <a:extLst>
              <a:ext uri="{FF2B5EF4-FFF2-40B4-BE49-F238E27FC236}">
                <a16:creationId xmlns:a16="http://schemas.microsoft.com/office/drawing/2014/main" id="{D28ACC0E-6C4D-4BE5-9EF0-262B49854416}"/>
              </a:ext>
            </a:extLst>
          </p:cNvPr>
          <p:cNvSpPr/>
          <p:nvPr/>
        </p:nvSpPr>
        <p:spPr>
          <a:xfrm>
            <a:off x="3863690" y="398374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… 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142" name="Rectangle 49">
            <a:extLst>
              <a:ext uri="{FF2B5EF4-FFF2-40B4-BE49-F238E27FC236}">
                <a16:creationId xmlns:a16="http://schemas.microsoft.com/office/drawing/2014/main" id="{0EC2E3A4-A4D1-42F1-AF34-2A6BF083D417}"/>
              </a:ext>
            </a:extLst>
          </p:cNvPr>
          <p:cNvSpPr/>
          <p:nvPr/>
        </p:nvSpPr>
        <p:spPr>
          <a:xfrm>
            <a:off x="5493543" y="3860830"/>
            <a:ext cx="2071773" cy="403185"/>
          </a:xfrm>
          <a:prstGeom prst="rect">
            <a:avLst/>
          </a:prstGeom>
          <a:solidFill>
            <a:srgbClr val="66CC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3" name="Rectangle 50">
            <a:extLst>
              <a:ext uri="{FF2B5EF4-FFF2-40B4-BE49-F238E27FC236}">
                <a16:creationId xmlns:a16="http://schemas.microsoft.com/office/drawing/2014/main" id="{8361284A-A6BB-471F-89F7-A2EA93A8E1AE}"/>
              </a:ext>
            </a:extLst>
          </p:cNvPr>
          <p:cNvSpPr/>
          <p:nvPr/>
        </p:nvSpPr>
        <p:spPr>
          <a:xfrm>
            <a:off x="4665642" y="4257123"/>
            <a:ext cx="1189852" cy="389028"/>
          </a:xfrm>
          <a:prstGeom prst="rect">
            <a:avLst/>
          </a:prstGeom>
          <a:solidFill>
            <a:srgbClr val="66CC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4" name="Rectangle 46">
            <a:extLst>
              <a:ext uri="{FF2B5EF4-FFF2-40B4-BE49-F238E27FC236}">
                <a16:creationId xmlns:a16="http://schemas.microsoft.com/office/drawing/2014/main" id="{001D68C5-0B50-48D7-BC77-F5920B7B34EF}"/>
              </a:ext>
            </a:extLst>
          </p:cNvPr>
          <p:cNvSpPr/>
          <p:nvPr/>
        </p:nvSpPr>
        <p:spPr>
          <a:xfrm>
            <a:off x="8439826" y="2669918"/>
            <a:ext cx="2895702" cy="400349"/>
          </a:xfrm>
          <a:prstGeom prst="rect">
            <a:avLst/>
          </a:prstGeom>
          <a:solidFill>
            <a:srgbClr val="66CC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5" name="Rectangle 47">
            <a:extLst>
              <a:ext uri="{FF2B5EF4-FFF2-40B4-BE49-F238E27FC236}">
                <a16:creationId xmlns:a16="http://schemas.microsoft.com/office/drawing/2014/main" id="{D94580E9-2979-4564-B682-49BA04FD46B2}"/>
              </a:ext>
            </a:extLst>
          </p:cNvPr>
          <p:cNvSpPr/>
          <p:nvPr/>
        </p:nvSpPr>
        <p:spPr>
          <a:xfrm>
            <a:off x="8438942" y="3450230"/>
            <a:ext cx="2895702" cy="400349"/>
          </a:xfrm>
          <a:prstGeom prst="rect">
            <a:avLst/>
          </a:prstGeom>
          <a:solidFill>
            <a:srgbClr val="66CC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6" name="Rectangle 48">
            <a:extLst>
              <a:ext uri="{FF2B5EF4-FFF2-40B4-BE49-F238E27FC236}">
                <a16:creationId xmlns:a16="http://schemas.microsoft.com/office/drawing/2014/main" id="{7DAF952D-F970-40BC-86AF-087FBA9D61CC}"/>
              </a:ext>
            </a:extLst>
          </p:cNvPr>
          <p:cNvSpPr/>
          <p:nvPr/>
        </p:nvSpPr>
        <p:spPr>
          <a:xfrm>
            <a:off x="8439826" y="3053281"/>
            <a:ext cx="2895702" cy="394114"/>
          </a:xfrm>
          <a:prstGeom prst="rect">
            <a:avLst/>
          </a:prstGeom>
          <a:solidFill>
            <a:srgbClr val="66CC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7" name="TextBox 10">
            <a:extLst>
              <a:ext uri="{FF2B5EF4-FFF2-40B4-BE49-F238E27FC236}">
                <a16:creationId xmlns:a16="http://schemas.microsoft.com/office/drawing/2014/main" id="{ACAE6F94-F939-4922-8E5F-D1E3F91408B5}"/>
              </a:ext>
            </a:extLst>
          </p:cNvPr>
          <p:cNvSpPr txBox="1"/>
          <p:nvPr/>
        </p:nvSpPr>
        <p:spPr>
          <a:xfrm>
            <a:off x="8331516" y="4240265"/>
            <a:ext cx="3025187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26  27  28  29  30  31     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Cerrar llave 147">
            <a:extLst>
              <a:ext uri="{FF2B5EF4-FFF2-40B4-BE49-F238E27FC236}">
                <a16:creationId xmlns:a16="http://schemas.microsoft.com/office/drawing/2014/main" id="{EDECE429-3E20-4112-84C0-7E6A1853C15E}"/>
              </a:ext>
            </a:extLst>
          </p:cNvPr>
          <p:cNvSpPr/>
          <p:nvPr/>
        </p:nvSpPr>
        <p:spPr>
          <a:xfrm rot="5400000">
            <a:off x="3182016" y="2315267"/>
            <a:ext cx="216030" cy="5611936"/>
          </a:xfrm>
          <a:prstGeom prst="rightBrace">
            <a:avLst>
              <a:gd name="adj1" fmla="val 48028"/>
              <a:gd name="adj2" fmla="val 50000"/>
            </a:avLst>
          </a:prstGeom>
          <a:ln w="38100">
            <a:solidFill>
              <a:srgbClr val="164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Cerrar llave 148">
            <a:extLst>
              <a:ext uri="{FF2B5EF4-FFF2-40B4-BE49-F238E27FC236}">
                <a16:creationId xmlns:a16="http://schemas.microsoft.com/office/drawing/2014/main" id="{DC204DAA-0A8B-4087-8770-E7FECAE9BB85}"/>
              </a:ext>
            </a:extLst>
          </p:cNvPr>
          <p:cNvSpPr/>
          <p:nvPr/>
        </p:nvSpPr>
        <p:spPr>
          <a:xfrm rot="5400000">
            <a:off x="8454117" y="2871132"/>
            <a:ext cx="242652" cy="4958887"/>
          </a:xfrm>
          <a:prstGeom prst="rightBrace">
            <a:avLst>
              <a:gd name="adj1" fmla="val 48028"/>
              <a:gd name="adj2" fmla="val 50000"/>
            </a:avLst>
          </a:prstGeom>
          <a:ln w="38100">
            <a:solidFill>
              <a:srgbClr val="164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C353D98B-FE2C-4136-9DF1-1EE545A6A74A}"/>
              </a:ext>
            </a:extLst>
          </p:cNvPr>
          <p:cNvSpPr/>
          <p:nvPr/>
        </p:nvSpPr>
        <p:spPr>
          <a:xfrm>
            <a:off x="1474525" y="534176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Registracija lokalnih kampanja</a:t>
            </a:r>
            <a:endParaRPr lang="es-ES" b="1" dirty="0"/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C47BD55E-3847-4C0B-91FF-2B69C3133DA0}"/>
              </a:ext>
            </a:extLst>
          </p:cNvPr>
          <p:cNvSpPr/>
          <p:nvPr/>
        </p:nvSpPr>
        <p:spPr>
          <a:xfrm>
            <a:off x="7119182" y="5493411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Prijavljivanje za nagrade</a:t>
            </a:r>
            <a:endParaRPr lang="es-ES" b="1" dirty="0"/>
          </a:p>
        </p:txBody>
      </p:sp>
      <p:sp>
        <p:nvSpPr>
          <p:cNvPr id="152" name="TextBox 9">
            <a:extLst>
              <a:ext uri="{FF2B5EF4-FFF2-40B4-BE49-F238E27FC236}">
                <a16:creationId xmlns:a16="http://schemas.microsoft.com/office/drawing/2014/main" id="{62C45802-90F4-496C-9B3A-A3578745F242}"/>
              </a:ext>
            </a:extLst>
          </p:cNvPr>
          <p:cNvSpPr txBox="1"/>
          <p:nvPr/>
        </p:nvSpPr>
        <p:spPr>
          <a:xfrm>
            <a:off x="710291" y="3444955"/>
            <a:ext cx="3014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12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15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</a:p>
        </p:txBody>
      </p:sp>
      <p:sp>
        <p:nvSpPr>
          <p:cNvPr id="153" name="Rectangle 46">
            <a:extLst>
              <a:ext uri="{FF2B5EF4-FFF2-40B4-BE49-F238E27FC236}">
                <a16:creationId xmlns:a16="http://schemas.microsoft.com/office/drawing/2014/main" id="{CA97C58A-1963-409A-8ED4-40B5C30DE56E}"/>
              </a:ext>
            </a:extLst>
          </p:cNvPr>
          <p:cNvSpPr/>
          <p:nvPr/>
        </p:nvSpPr>
        <p:spPr>
          <a:xfrm>
            <a:off x="4669615" y="3461089"/>
            <a:ext cx="819955" cy="400349"/>
          </a:xfrm>
          <a:prstGeom prst="rect">
            <a:avLst/>
          </a:prstGeom>
          <a:solidFill>
            <a:srgbClr val="FFFF00">
              <a:alpha val="45098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4" name="TextBox 10">
            <a:extLst>
              <a:ext uri="{FF2B5EF4-FFF2-40B4-BE49-F238E27FC236}">
                <a16:creationId xmlns:a16="http://schemas.microsoft.com/office/drawing/2014/main" id="{4B229F3B-331F-452E-8D26-DCCF0161974A}"/>
              </a:ext>
            </a:extLst>
          </p:cNvPr>
          <p:cNvSpPr txBox="1"/>
          <p:nvPr/>
        </p:nvSpPr>
        <p:spPr>
          <a:xfrm>
            <a:off x="702977" y="3868916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21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23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 24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0">
            <a:extLst>
              <a:ext uri="{FF2B5EF4-FFF2-40B4-BE49-F238E27FC236}">
                <a16:creationId xmlns:a16="http://schemas.microsoft.com/office/drawing/2014/main" id="{E7B78225-F250-4182-BDDF-F048B27F3314}"/>
              </a:ext>
            </a:extLst>
          </p:cNvPr>
          <p:cNvSpPr txBox="1"/>
          <p:nvPr/>
        </p:nvSpPr>
        <p:spPr>
          <a:xfrm>
            <a:off x="706950" y="4260916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28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30  31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9">
            <a:extLst>
              <a:ext uri="{FF2B5EF4-FFF2-40B4-BE49-F238E27FC236}">
                <a16:creationId xmlns:a16="http://schemas.microsoft.com/office/drawing/2014/main" id="{45B12F8E-C4CD-4D20-A3E1-60E62220C18C}"/>
              </a:ext>
            </a:extLst>
          </p:cNvPr>
          <p:cNvSpPr txBox="1"/>
          <p:nvPr/>
        </p:nvSpPr>
        <p:spPr>
          <a:xfrm>
            <a:off x="5136146" y="2663951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1    2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6</a:t>
            </a:r>
          </a:p>
        </p:txBody>
      </p:sp>
      <p:sp>
        <p:nvSpPr>
          <p:cNvPr id="157" name="TextBox 10">
            <a:extLst>
              <a:ext uri="{FF2B5EF4-FFF2-40B4-BE49-F238E27FC236}">
                <a16:creationId xmlns:a16="http://schemas.microsoft.com/office/drawing/2014/main" id="{422971E8-ED2F-4D5D-A122-5B75D88BF426}"/>
              </a:ext>
            </a:extLst>
          </p:cNvPr>
          <p:cNvSpPr txBox="1"/>
          <p:nvPr/>
        </p:nvSpPr>
        <p:spPr>
          <a:xfrm>
            <a:off x="4725964" y="3087912"/>
            <a:ext cx="2868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7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2  13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0">
            <a:extLst>
              <a:ext uri="{FF2B5EF4-FFF2-40B4-BE49-F238E27FC236}">
                <a16:creationId xmlns:a16="http://schemas.microsoft.com/office/drawing/2014/main" id="{D2AE3ADF-BFE8-49E7-A96A-69B675CB9150}"/>
              </a:ext>
            </a:extLst>
          </p:cNvPr>
          <p:cNvSpPr txBox="1"/>
          <p:nvPr/>
        </p:nvSpPr>
        <p:spPr>
          <a:xfrm>
            <a:off x="4582717" y="3464164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17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19  20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0">
            <a:extLst>
              <a:ext uri="{FF2B5EF4-FFF2-40B4-BE49-F238E27FC236}">
                <a16:creationId xmlns:a16="http://schemas.microsoft.com/office/drawing/2014/main" id="{764458E2-7BD4-47E6-AAB9-629DCC6042CA}"/>
              </a:ext>
            </a:extLst>
          </p:cNvPr>
          <p:cNvSpPr txBox="1"/>
          <p:nvPr/>
        </p:nvSpPr>
        <p:spPr>
          <a:xfrm>
            <a:off x="4565921" y="3897640"/>
            <a:ext cx="3028393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24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25  26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27</a:t>
            </a:r>
          </a:p>
        </p:txBody>
      </p:sp>
      <p:sp>
        <p:nvSpPr>
          <p:cNvPr id="160" name="TextBox 10">
            <a:extLst>
              <a:ext uri="{FF2B5EF4-FFF2-40B4-BE49-F238E27FC236}">
                <a16:creationId xmlns:a16="http://schemas.microsoft.com/office/drawing/2014/main" id="{9B3F2303-6ED4-4E38-B792-2A4CC3013F8A}"/>
              </a:ext>
            </a:extLst>
          </p:cNvPr>
          <p:cNvSpPr txBox="1"/>
          <p:nvPr/>
        </p:nvSpPr>
        <p:spPr>
          <a:xfrm>
            <a:off x="4582717" y="4280121"/>
            <a:ext cx="3015570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28  29  30  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</p:txBody>
      </p:sp>
      <p:sp>
        <p:nvSpPr>
          <p:cNvPr id="161" name="TextBox 10">
            <a:extLst>
              <a:ext uri="{FF2B5EF4-FFF2-40B4-BE49-F238E27FC236}">
                <a16:creationId xmlns:a16="http://schemas.microsoft.com/office/drawing/2014/main" id="{78CF8C2E-386F-4631-8559-6AF2F83549B1}"/>
              </a:ext>
            </a:extLst>
          </p:cNvPr>
          <p:cNvSpPr txBox="1"/>
          <p:nvPr/>
        </p:nvSpPr>
        <p:spPr>
          <a:xfrm>
            <a:off x="8324337" y="3457674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15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17  18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9">
            <a:extLst>
              <a:ext uri="{FF2B5EF4-FFF2-40B4-BE49-F238E27FC236}">
                <a16:creationId xmlns:a16="http://schemas.microsoft.com/office/drawing/2014/main" id="{4AFF1FA1-58A9-4704-882F-B2A546724726}"/>
              </a:ext>
            </a:extLst>
          </p:cNvPr>
          <p:cNvSpPr txBox="1"/>
          <p:nvPr/>
        </p:nvSpPr>
        <p:spPr>
          <a:xfrm>
            <a:off x="9744152" y="2624095"/>
            <a:ext cx="1601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3    4</a:t>
            </a:r>
          </a:p>
        </p:txBody>
      </p:sp>
      <p:sp>
        <p:nvSpPr>
          <p:cNvPr id="163" name="TextBox 10">
            <a:extLst>
              <a:ext uri="{FF2B5EF4-FFF2-40B4-BE49-F238E27FC236}">
                <a16:creationId xmlns:a16="http://schemas.microsoft.com/office/drawing/2014/main" id="{4CDC1638-C16B-43A8-AE53-E4133222E62F}"/>
              </a:ext>
            </a:extLst>
          </p:cNvPr>
          <p:cNvSpPr txBox="1"/>
          <p:nvPr/>
        </p:nvSpPr>
        <p:spPr>
          <a:xfrm>
            <a:off x="8487587" y="3048056"/>
            <a:ext cx="2865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5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8 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0  11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0">
            <a:extLst>
              <a:ext uri="{FF2B5EF4-FFF2-40B4-BE49-F238E27FC236}">
                <a16:creationId xmlns:a16="http://schemas.microsoft.com/office/drawing/2014/main" id="{4D4D2F63-4AEE-4554-B48D-EA0E99BD4DD8}"/>
              </a:ext>
            </a:extLst>
          </p:cNvPr>
          <p:cNvSpPr txBox="1"/>
          <p:nvPr/>
        </p:nvSpPr>
        <p:spPr>
          <a:xfrm>
            <a:off x="8324337" y="3857784"/>
            <a:ext cx="3028393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22 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23  24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25</a:t>
            </a:r>
          </a:p>
        </p:txBody>
      </p:sp>
    </p:spTree>
    <p:extLst>
      <p:ext uri="{BB962C8B-B14F-4D97-AF65-F5344CB8AC3E}">
        <p14:creationId xmlns:p14="http://schemas.microsoft.com/office/powerpoint/2010/main" val="10444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/>
      <p:bldP spid="128" grpId="0" animBg="1"/>
      <p:bldP spid="129" grpId="0" animBg="1"/>
      <p:bldP spid="130" grpId="0" animBg="1"/>
      <p:bldP spid="131" grpId="0" animBg="1"/>
      <p:bldP spid="132" grpId="0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/>
      <p:bldP spid="148" grpId="0" animBg="1"/>
      <p:bldP spid="149" grpId="0" animBg="1"/>
      <p:bldP spid="150" grpId="0"/>
      <p:bldP spid="151" grpId="0"/>
      <p:bldP spid="152" grpId="0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B1156D24-40C7-4952-AB11-6770F937A032}"/>
              </a:ext>
            </a:extLst>
          </p:cNvPr>
          <p:cNvSpPr txBox="1"/>
          <p:nvPr/>
        </p:nvSpPr>
        <p:spPr>
          <a:xfrm>
            <a:off x="3252937" y="790675"/>
            <a:ext cx="5686173" cy="830997"/>
          </a:xfrm>
          <a:prstGeom prst="rect">
            <a:avLst/>
          </a:prstGeom>
          <a:solidFill>
            <a:srgbClr val="16449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</a:t>
            </a:r>
            <a:r>
              <a:rPr lang="sr-Latn-R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ksibilnost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pravila učestvovanja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cilju adaptacije u lokalni kontekst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C8BE81C7-E84F-4B77-B261-77746D58CCCB}"/>
              </a:ext>
            </a:extLst>
          </p:cNvPr>
          <p:cNvSpPr txBox="1"/>
          <p:nvPr/>
        </p:nvSpPr>
        <p:spPr>
          <a:xfrm>
            <a:off x="1105694" y="4670474"/>
            <a:ext cx="9980617" cy="1077218"/>
          </a:xfrm>
          <a:prstGeom prst="rect">
            <a:avLst/>
          </a:prstGeom>
          <a:solidFill>
            <a:schemeClr val="bg1"/>
          </a:solidFill>
          <a:ln>
            <a:solidFill>
              <a:srgbClr val="16449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godine</a:t>
            </a:r>
            <a:r>
              <a:rPr lang="en-U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gradovi i opštine ne moraju da izaberu ni jedan od tri kriterijuma za učešće</a:t>
            </a:r>
            <a:endParaRPr lang="en-US" sz="1600" b="1" dirty="0">
              <a:solidFill>
                <a:srgbClr val="164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1600" dirty="0">
                <a:solidFill>
                  <a:srgbClr val="1644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Već samo da se registruju u cilju iskazivanja svog opredeljenja da promovišu održivu urbanu mobilnost</a:t>
            </a:r>
            <a:endParaRPr lang="en-US" sz="1600" dirty="0">
              <a:solidFill>
                <a:srgbClr val="164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odgovarajućem trenutku, oni će se opredeliti za aktivnosti </a:t>
            </a:r>
            <a:r>
              <a:rPr lang="en-US" sz="16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600" b="1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onlajn </a:t>
            </a:r>
            <a:r>
              <a:rPr lang="sr-Latn-RS" sz="16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fizičke</a:t>
            </a:r>
            <a:r>
              <a:rPr lang="en-US" sz="16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mogu da organizuju</a:t>
            </a:r>
            <a:endParaRPr lang="en-US" sz="1600" dirty="0">
              <a:solidFill>
                <a:srgbClr val="164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16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Primenjene trajne i privremene mere </a:t>
            </a:r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podržavaju održivu mobilnost u vreme </a:t>
            </a:r>
            <a:r>
              <a:rPr lang="sr-Latn-RS" sz="1600" dirty="0" err="1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pandemije</a:t>
            </a:r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prihvatljive</a:t>
            </a:r>
            <a:endParaRPr lang="en-US" sz="1600" dirty="0">
              <a:solidFill>
                <a:srgbClr val="164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20D793-8218-4A2D-AE96-742DD302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48387" r="10484" b="18479"/>
          <a:stretch/>
        </p:blipFill>
        <p:spPr>
          <a:xfrm>
            <a:off x="598833" y="1873045"/>
            <a:ext cx="10994332" cy="25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05A33C34-4080-4AD6-9538-44B2CC88C5DE}"/>
              </a:ext>
            </a:extLst>
          </p:cNvPr>
          <p:cNvSpPr txBox="1"/>
          <p:nvPr/>
        </p:nvSpPr>
        <p:spPr>
          <a:xfrm>
            <a:off x="3646459" y="790675"/>
            <a:ext cx="4899098" cy="461665"/>
          </a:xfrm>
          <a:prstGeom prst="rect">
            <a:avLst/>
          </a:prstGeom>
          <a:solidFill>
            <a:srgbClr val="16449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vizuelni primeri </a:t>
            </a:r>
            <a:r>
              <a:rPr lang="sr-Latn-R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fleksibilnosti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5EC1AB-C6DB-4543-ABB5-C4FBDA76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5" y="1424861"/>
            <a:ext cx="2615828" cy="37523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FC5869-24A2-4E2E-A8CF-294E92D9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86" y="1424861"/>
            <a:ext cx="2615828" cy="37523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E8796A-615B-4097-864E-3253EBA0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51" y="1412163"/>
            <a:ext cx="2641224" cy="3765014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5E36D1E5-C0E6-424C-9184-9A8154D33FED}"/>
              </a:ext>
            </a:extLst>
          </p:cNvPr>
          <p:cNvSpPr txBox="1"/>
          <p:nvPr/>
        </p:nvSpPr>
        <p:spPr>
          <a:xfrm>
            <a:off x="2113069" y="5348021"/>
            <a:ext cx="2040943" cy="338554"/>
          </a:xfrm>
          <a:prstGeom prst="rect">
            <a:avLst/>
          </a:prstGeom>
          <a:solidFill>
            <a:schemeClr val="bg1"/>
          </a:solidFill>
          <a:ln>
            <a:solidFill>
              <a:srgbClr val="16449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Latn-RS" sz="1600" dirty="0">
                <a:solidFill>
                  <a:srgbClr val="1644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Uobičajene maskote</a:t>
            </a:r>
            <a:endParaRPr lang="en-US" sz="1600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5DA5C23E-1D32-483D-A362-19C1C63A9E37}"/>
              </a:ext>
            </a:extLst>
          </p:cNvPr>
          <p:cNvSpPr txBox="1"/>
          <p:nvPr/>
        </p:nvSpPr>
        <p:spPr>
          <a:xfrm>
            <a:off x="5249016" y="5348021"/>
            <a:ext cx="1757212" cy="338554"/>
          </a:xfrm>
          <a:prstGeom prst="rect">
            <a:avLst/>
          </a:prstGeom>
          <a:solidFill>
            <a:schemeClr val="bg1"/>
          </a:solidFill>
          <a:ln>
            <a:solidFill>
              <a:srgbClr val="16449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 nose maske</a:t>
            </a:r>
            <a:endParaRPr lang="en-US" sz="1600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BEB50502-566A-4901-AF44-F293E20792ED}"/>
              </a:ext>
            </a:extLst>
          </p:cNvPr>
          <p:cNvSpPr txBox="1"/>
          <p:nvPr/>
        </p:nvSpPr>
        <p:spPr>
          <a:xfrm>
            <a:off x="8229679" y="5336716"/>
            <a:ext cx="1632178" cy="338554"/>
          </a:xfrm>
          <a:prstGeom prst="rect">
            <a:avLst/>
          </a:prstGeom>
          <a:solidFill>
            <a:schemeClr val="bg1"/>
          </a:solidFill>
          <a:ln>
            <a:solidFill>
              <a:srgbClr val="16449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Latn-RS" sz="1600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 nose maske</a:t>
            </a:r>
            <a:endParaRPr lang="en-US" sz="1600" dirty="0">
              <a:solidFill>
                <a:srgbClr val="16449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811305" y="790410"/>
            <a:ext cx="6128602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Javni prostor je dragocen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sada kada je udaljenost od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1.5m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postala pravilo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važnije je nego ikad da gradovi budu napravljeni za ljude koji u njima žive, a ne za automobile, (parkirane, ili koji zauzimaju 4 saobraćajne trake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Promene politika moguće je sprovesti u kratkom roku i relativno brzo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AE7BFA2F-0548-4C3E-A11B-B3D48BD028EA}"/>
              </a:ext>
            </a:extLst>
          </p:cNvPr>
          <p:cNvSpPr txBox="1"/>
          <p:nvPr/>
        </p:nvSpPr>
        <p:spPr>
          <a:xfrm>
            <a:off x="5700700" y="790410"/>
            <a:ext cx="6239207" cy="1077218"/>
          </a:xfrm>
          <a:prstGeom prst="rect">
            <a:avLst/>
          </a:prstGeom>
          <a:solidFill>
            <a:srgbClr val="8CD50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Naučene lekcije iz karantina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sr-Latn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Uskoro spremne za publikovanje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4E33806-0DB4-4ED7-AAA6-59FB6A372FFA}"/>
              </a:ext>
            </a:extLst>
          </p:cNvPr>
          <p:cNvSpPr txBox="1"/>
          <p:nvPr/>
        </p:nvSpPr>
        <p:spPr>
          <a:xfrm>
            <a:off x="485775" y="2653623"/>
            <a:ext cx="11454132" cy="1789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Naš svet se kretao prebrzo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ali nema potrebe za žurbom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hajde da usporimo. Počnimo sa ograničenjem brzine od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30km/h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urbanim područjima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9134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93881F75506A41A76E9E3227A08B29" ma:contentTypeVersion="13" ma:contentTypeDescription="Kreiraj novi dokument." ma:contentTypeScope="" ma:versionID="9a7d235c67b130cc625b8ddf46f2a861">
  <xsd:schema xmlns:xsd="http://www.w3.org/2001/XMLSchema" xmlns:xs="http://www.w3.org/2001/XMLSchema" xmlns:p="http://schemas.microsoft.com/office/2006/metadata/properties" xmlns:ns3="a0e5038e-d2ec-44e9-b7fe-ca7c14556aa7" xmlns:ns4="bf1a605b-4cf4-42a7-98ae-2f5da6e020e0" targetNamespace="http://schemas.microsoft.com/office/2006/metadata/properties" ma:root="true" ma:fieldsID="119c1778208488b46d763ff7c3b7a2a4" ns3:_="" ns4:_="">
    <xsd:import namespace="a0e5038e-d2ec-44e9-b7fe-ca7c14556aa7"/>
    <xsd:import namespace="bf1a605b-4cf4-42a7-98ae-2f5da6e020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5038e-d2ec-44e9-b7fe-ca7c14556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a605b-4cf4-42a7-98ae-2f5da6e020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jeno sa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jeno sa detaljima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eš oznaka pogotka za delj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91884-945A-487C-8F7B-3B3F842C9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ECC1ED-E02D-4C31-8F99-004271E6175F}">
  <ds:schemaRefs>
    <ds:schemaRef ds:uri="http://schemas.openxmlformats.org/package/2006/metadata/core-properties"/>
    <ds:schemaRef ds:uri="a0e5038e-d2ec-44e9-b7fe-ca7c14556aa7"/>
    <ds:schemaRef ds:uri="http://schemas.microsoft.com/office/2006/metadata/properties"/>
    <ds:schemaRef ds:uri="http://purl.org/dc/dcmitype/"/>
    <ds:schemaRef ds:uri="http://www.w3.org/XML/1998/namespace"/>
    <ds:schemaRef ds:uri="bf1a605b-4cf4-42a7-98ae-2f5da6e020e0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31CE9B-B95C-4ECE-97E5-E71D2E331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5038e-d2ec-44e9-b7fe-ca7c14556aa7"/>
    <ds:schemaRef ds:uri="bf1a605b-4cf4-42a7-98ae-2f5da6e02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1273</Words>
  <Application>Microsoft Office PowerPoint</Application>
  <PresentationFormat>Widescreen</PresentationFormat>
  <Paragraphs>145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Frutiger LT Std 55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Caballero</dc:creator>
  <cp:lastModifiedBy>Klara Danilovic</cp:lastModifiedBy>
  <cp:revision>10</cp:revision>
  <cp:lastPrinted>2016-04-19T17:43:29Z</cp:lastPrinted>
  <dcterms:created xsi:type="dcterms:W3CDTF">2015-06-19T12:39:17Z</dcterms:created>
  <dcterms:modified xsi:type="dcterms:W3CDTF">2020-07-02T06:42:59Z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0x0101003D93881F75506A41A76E9E3227A08B29</vt:lpwstr>
  </property>
  <property fmtid="{D5CDD505-2E9C-101B-9397-08002B2CF9AE}" pid="3" name="AuthorIds_UIVersion_12288">
    <vt:lpwstr>17</vt:lpwstr>
  </property>
</Properties>
</file>