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" y="2137"/>
            <a:ext cx="9143675" cy="685372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4038600"/>
            <a:ext cx="6400800" cy="1752600"/>
          </a:xfrm>
        </p:spPr>
        <p:txBody>
          <a:bodyPr/>
          <a:lstStyle/>
          <a:p>
            <a:pPr>
              <a:defRPr/>
            </a:pPr>
            <a:r>
              <a:rPr lang="sr-Latn-CS" b="1" i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Izmene</a:t>
            </a:r>
            <a:r>
              <a:rPr lang="sr-Latn-CS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ugovora o donaciji</a:t>
            </a:r>
            <a:endParaRPr lang="sr-Latn-CS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691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DDE9F-571B-4E54-9E2F-91E141C12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4AF21-179A-45F7-A1A8-FC22AFFA5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2ECE6E-3E21-41B0-BC58-892F9CF042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" y="0"/>
            <a:ext cx="9137905" cy="6858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BA21E639-0696-4D99-838B-B785077A4399}"/>
              </a:ext>
            </a:extLst>
          </p:cNvPr>
          <p:cNvSpPr txBox="1">
            <a:spLocks/>
          </p:cNvSpPr>
          <p:nvPr/>
        </p:nvSpPr>
        <p:spPr>
          <a:xfrm>
            <a:off x="2584673" y="-26233"/>
            <a:ext cx="6112120" cy="10168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sr-Latn-CS" sz="2800" b="1" i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Izmene</a:t>
            </a:r>
            <a:r>
              <a:rPr lang="sr-Latn-CS" sz="28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ugovora o donaciji</a:t>
            </a:r>
            <a:endParaRPr lang="sr-Latn-CS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DFA09AC-8E93-4FC9-B1C5-8BCA659F758F}"/>
              </a:ext>
            </a:extLst>
          </p:cNvPr>
          <p:cNvSpPr txBox="1">
            <a:spLocks/>
          </p:cNvSpPr>
          <p:nvPr/>
        </p:nvSpPr>
        <p:spPr>
          <a:xfrm>
            <a:off x="467192" y="1252660"/>
            <a:ext cx="8295807" cy="4843339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457200" indent="-457200" eaLnBrk="0" hangingPunct="0">
              <a:spcBef>
                <a:spcPts val="800"/>
              </a:spcBef>
              <a:buFont typeface="Wingdings" panose="05000000000000000000" pitchFamily="2" charset="2"/>
              <a:buChar char="ü"/>
              <a:defRPr/>
            </a:pP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Značajne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izmene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projektnih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aktivnosti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koje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utiču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osnovnu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svrhu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projekta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sve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predložene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izmene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ne 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dovode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u 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pitanje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odluku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o 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dodeli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donacije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nisu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u 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suprotnosti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jednakim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tretmanom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podnosilaca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predloga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projekata</a:t>
            </a:r>
            <a:endParaRPr lang="sr-Latn-RS" sz="2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0" hangingPunct="0">
              <a:spcBef>
                <a:spcPts val="800"/>
              </a:spcBef>
              <a:buFont typeface="Wingdings" panose="05000000000000000000" pitchFamily="2" charset="2"/>
              <a:buChar char="ü"/>
              <a:defRPr/>
            </a:pPr>
            <a:r>
              <a:rPr kumimoji="1" lang="sr-Latn-CS" sz="2800" kern="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Uključivanje dodatnih ili </a:t>
            </a:r>
            <a:r>
              <a:rPr kumimoji="1" lang="sr-Latn-CS" sz="2800" kern="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zamena</a:t>
            </a:r>
            <a:r>
              <a:rPr kumimoji="1" lang="sr-Latn-CS" sz="2800" kern="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postojećih učesnika u projektu</a:t>
            </a:r>
          </a:p>
          <a:p>
            <a:pPr eaLnBrk="0" hangingPunct="0">
              <a:spcBef>
                <a:spcPts val="800"/>
              </a:spcBef>
              <a:defRPr/>
            </a:pPr>
            <a:endParaRPr kumimoji="1" lang="sr-Latn-CS" sz="1000" i="1" kern="0" dirty="0">
              <a:solidFill>
                <a:schemeClr val="tx2">
                  <a:lumMod val="75000"/>
                </a:schemeClr>
              </a:solidFill>
              <a:latin typeface="Arial" charset="0"/>
              <a:ea typeface="+mn-ea"/>
              <a:cs typeface="Arial" charset="0"/>
            </a:endParaRPr>
          </a:p>
          <a:p>
            <a:pPr marL="342900" indent="-342900" algn="ctr" eaLnBrk="0" hangingPunct="0">
              <a:spcBef>
                <a:spcPts val="800"/>
              </a:spcBef>
              <a:buFont typeface="Arial" charset="0"/>
              <a:buNone/>
              <a:defRPr/>
            </a:pPr>
            <a:r>
              <a:rPr kumimoji="1" lang="sr-Latn-CS" sz="2800" i="1" kern="0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+mn-ea"/>
                <a:cs typeface="Arial" charset="0"/>
              </a:rPr>
              <a:t>Neophodna saglasnost i Tela za </a:t>
            </a:r>
            <a:r>
              <a:rPr kumimoji="1" lang="sr-Latn-CS" sz="2800" i="1" kern="0" dirty="0" err="1">
                <a:solidFill>
                  <a:schemeClr val="tx2">
                    <a:lumMod val="75000"/>
                  </a:schemeClr>
                </a:solidFill>
                <a:latin typeface="Arial" charset="0"/>
                <a:ea typeface="+mn-ea"/>
                <a:cs typeface="Arial" charset="0"/>
              </a:rPr>
              <a:t>ugovarnje</a:t>
            </a:r>
            <a:r>
              <a:rPr kumimoji="1" lang="sr-Latn-CS" sz="2800" i="1" kern="0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+mn-ea"/>
                <a:cs typeface="Arial" charset="0"/>
              </a:rPr>
              <a:t> i donatora – potpisuje </a:t>
            </a:r>
          </a:p>
          <a:p>
            <a:pPr marL="342900" indent="-342900" algn="ctr" eaLnBrk="0" hangingPunct="0">
              <a:spcBef>
                <a:spcPts val="800"/>
              </a:spcBef>
              <a:buFont typeface="Arial" charset="0"/>
              <a:buNone/>
              <a:defRPr/>
            </a:pPr>
            <a:r>
              <a:rPr kumimoji="1" lang="sr-Latn-CS" sz="2800" i="1" kern="0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+mn-ea"/>
                <a:cs typeface="Arial" charset="0"/>
              </a:rPr>
              <a:t>se aneks ugovora </a:t>
            </a:r>
          </a:p>
          <a:p>
            <a:pPr marL="342900" indent="-342900" eaLnBrk="0" hangingPunct="0">
              <a:spcBef>
                <a:spcPts val="800"/>
              </a:spcBef>
              <a:buFont typeface="Times New Roman" panose="02020603050405020304" pitchFamily="18" charset="0"/>
              <a:buChar char="•"/>
              <a:defRPr/>
            </a:pPr>
            <a:endParaRPr lang="en-US" sz="3200" kern="0" dirty="0">
              <a:solidFill>
                <a:schemeClr val="tx2">
                  <a:lumMod val="75000"/>
                </a:schemeClr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33070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DDE9F-571B-4E54-9E2F-91E141C12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4AF21-179A-45F7-A1A8-FC22AFFA5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2ECE6E-3E21-41B0-BC58-892F9CF042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" y="0"/>
            <a:ext cx="9137905" cy="6858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BA21E639-0696-4D99-838B-B785077A4399}"/>
              </a:ext>
            </a:extLst>
          </p:cNvPr>
          <p:cNvSpPr txBox="1">
            <a:spLocks/>
          </p:cNvSpPr>
          <p:nvPr/>
        </p:nvSpPr>
        <p:spPr>
          <a:xfrm>
            <a:off x="2584673" y="-26233"/>
            <a:ext cx="6112120" cy="10168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sr-Latn-CS" sz="2800" b="1" i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Izmene</a:t>
            </a:r>
            <a:r>
              <a:rPr lang="sr-Latn-CS" sz="28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ugovora o donaciji</a:t>
            </a:r>
            <a:endParaRPr lang="sr-Latn-CS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DFA09AC-8E93-4FC9-B1C5-8BCA659F758F}"/>
              </a:ext>
            </a:extLst>
          </p:cNvPr>
          <p:cNvSpPr txBox="1">
            <a:spLocks/>
          </p:cNvSpPr>
          <p:nvPr/>
        </p:nvSpPr>
        <p:spPr>
          <a:xfrm>
            <a:off x="467192" y="1252660"/>
            <a:ext cx="8295807" cy="484333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eaLnBrk="0" hangingPunct="0">
              <a:spcBef>
                <a:spcPts val="800"/>
              </a:spcBef>
              <a:buFont typeface="Times New Roman" panose="02020603050405020304" pitchFamily="18" charset="0"/>
              <a:buChar char="•"/>
              <a:defRPr/>
            </a:pPr>
            <a:endParaRPr lang="en-US" sz="3200" kern="0" dirty="0">
              <a:solidFill>
                <a:schemeClr val="tx2">
                  <a:lumMod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8E81168-4A57-44E6-8BFC-05B770148182}"/>
              </a:ext>
            </a:extLst>
          </p:cNvPr>
          <p:cNvSpPr/>
          <p:nvPr/>
        </p:nvSpPr>
        <p:spPr>
          <a:xfrm>
            <a:off x="513416" y="1032199"/>
            <a:ext cx="816339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Kategorije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indirektnih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troškova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rezerve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za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nepredviđenesituacije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doprinose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u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iznosi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pojednostavljenih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opcija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troškova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definisanih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u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Ugovoru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o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donaciji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se ne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mogu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menjati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 fontAlgn="base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Imajući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u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vidu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administrativne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procedure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potrebne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za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odobrenje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vašeg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Zahteva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za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zvanični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adendum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Ugovora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o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donaciji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neophodno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celokupnu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proceduru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pripreme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podnošenja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dokumenata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za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pripremu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predloga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adenduma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završite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najkasnije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30 dana pre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trenutka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kada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fontAlgn="base"/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je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potrebno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da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izmena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(e)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stupi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(e)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snagu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  </a:t>
            </a:r>
          </a:p>
          <a:p>
            <a:pPr fontAlgn="base"/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Adendum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stupa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snagu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dan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kasnijeg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potpisa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508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DDE9F-571B-4E54-9E2F-91E141C12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4AF21-179A-45F7-A1A8-FC22AFFA5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2ECE6E-3E21-41B0-BC58-892F9CF042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" y="0"/>
            <a:ext cx="9137905" cy="6858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BA21E639-0696-4D99-838B-B785077A4399}"/>
              </a:ext>
            </a:extLst>
          </p:cNvPr>
          <p:cNvSpPr txBox="1">
            <a:spLocks/>
          </p:cNvSpPr>
          <p:nvPr/>
        </p:nvSpPr>
        <p:spPr>
          <a:xfrm>
            <a:off x="2584673" y="-26233"/>
            <a:ext cx="6112120" cy="10168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sr-Latn-CS" sz="2800" b="1" i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Izmene</a:t>
            </a:r>
            <a:r>
              <a:rPr lang="sr-Latn-CS" sz="28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ugovora o donaciji</a:t>
            </a:r>
            <a:endParaRPr lang="sr-Latn-CS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DFA09AC-8E93-4FC9-B1C5-8BCA659F758F}"/>
              </a:ext>
            </a:extLst>
          </p:cNvPr>
          <p:cNvSpPr txBox="1">
            <a:spLocks/>
          </p:cNvSpPr>
          <p:nvPr/>
        </p:nvSpPr>
        <p:spPr>
          <a:xfrm>
            <a:off x="467192" y="1252660"/>
            <a:ext cx="8295807" cy="484333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eaLnBrk="0" hangingPunct="0">
              <a:spcBef>
                <a:spcPts val="800"/>
              </a:spcBef>
              <a:buFont typeface="Times New Roman" panose="02020603050405020304" pitchFamily="18" charset="0"/>
              <a:buChar char="•"/>
              <a:defRPr/>
            </a:pPr>
            <a:endParaRPr lang="en-US" sz="3200" kern="0" dirty="0">
              <a:solidFill>
                <a:schemeClr val="tx2">
                  <a:lumMod val="75000"/>
                </a:schemeClr>
              </a:solidFill>
              <a:latin typeface="+mn-lt"/>
              <a:ea typeface="+mn-ea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27CD5F4-9CE9-4C9D-AF80-1279B5C268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763982"/>
              </p:ext>
            </p:extLst>
          </p:nvPr>
        </p:nvGraphicFramePr>
        <p:xfrm>
          <a:off x="381001" y="1120772"/>
          <a:ext cx="8143875" cy="5174102"/>
        </p:xfrm>
        <a:graphic>
          <a:graphicData uri="http://schemas.openxmlformats.org/drawingml/2006/table">
            <a:tbl>
              <a:tblPr/>
              <a:tblGrid>
                <a:gridCol w="909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7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6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6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KORAK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MS Gothic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AKTIVNOST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MS Gothic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VREMENSKI ROK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MS Gothic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6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MS Gothic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Koordinator priprema i šalje nacrt </a:t>
                      </a:r>
                      <a:r>
                        <a:rPr kumimoji="0" lang="sr-Latn-CS" sz="14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zahteva</a:t>
                      </a:r>
                      <a:r>
                        <a:rPr kumimoji="0" lang="sr-Latn-C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za </a:t>
                      </a:r>
                      <a:r>
                        <a:rPr kumimoji="0" lang="en-US" sz="14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izmenu</a:t>
                      </a:r>
                      <a:r>
                        <a:rPr kumimoji="0" lang="sr-Latn-C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ugovora kroz </a:t>
                      </a:r>
                      <a:r>
                        <a:rPr kumimoji="0" lang="sr-Latn-CS" sz="14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adendum</a:t>
                      </a:r>
                      <a:r>
                        <a:rPr kumimoji="0" lang="sr-Latn-C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timu Programa Exchange </a:t>
                      </a: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5</a:t>
                      </a:r>
                      <a:r>
                        <a:rPr kumimoji="0" lang="sr-Latn-R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pri SKGO</a:t>
                      </a:r>
                      <a:endParaRPr kumimoji="0" lang="sr-Latn-C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MS Gothic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60 dana pre nego što izmena treba da nastupi</a:t>
                      </a:r>
                      <a:endParaRPr kumimoji="0" lang="sr-Latn-CS" sz="14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MS Gothic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MS Gothic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Tim programa Exchange 5 pri SKGO pregleda nacrt </a:t>
                      </a:r>
                      <a:r>
                        <a:rPr kumimoji="0" lang="sr-Latn-CS" sz="14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zahteva</a:t>
                      </a:r>
                      <a:r>
                        <a:rPr kumimoji="0" lang="sr-Latn-C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i šalje povratnu informaciju Koordinatoru projekta</a:t>
                      </a:r>
                      <a:endParaRPr kumimoji="0" lang="sr-Latn-C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MS Gothic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50 dana </a:t>
                      </a:r>
                      <a:r>
                        <a:rPr kumimoji="0" lang="sr-Latn-CS" sz="14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pre</a:t>
                      </a:r>
                      <a:r>
                        <a:rPr kumimoji="0" lang="sr-Latn-C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nego što </a:t>
                      </a:r>
                      <a:r>
                        <a:rPr kumimoji="0" lang="sr-Latn-CS" sz="14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izmena</a:t>
                      </a:r>
                      <a:r>
                        <a:rPr kumimoji="0" lang="sr-Latn-C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treba da nastupi</a:t>
                      </a:r>
                      <a:endParaRPr kumimoji="0" lang="sr-Latn-C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MS Gothic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0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MS Gothic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Koordinator priprema i šalje konačan zahtev za </a:t>
                      </a:r>
                      <a:r>
                        <a:rPr kumimoji="0" lang="sr-Latn-CS" sz="14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izmenu</a:t>
                      </a:r>
                      <a:r>
                        <a:rPr kumimoji="0" lang="sr-Latn-C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sr-Latn-R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Telu za ugovaranje i MDULS-u u 3 originala</a:t>
                      </a:r>
                      <a:endParaRPr kumimoji="0" lang="sr-Latn-C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MS Gothic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45 dana </a:t>
                      </a:r>
                      <a:r>
                        <a:rPr kumimoji="0" lang="sr-Latn-CS" sz="14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pre</a:t>
                      </a:r>
                      <a:r>
                        <a:rPr kumimoji="0" lang="sr-Latn-C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nego što </a:t>
                      </a:r>
                      <a:r>
                        <a:rPr kumimoji="0" lang="sr-Latn-CS" sz="14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izmena</a:t>
                      </a:r>
                      <a:r>
                        <a:rPr kumimoji="0" lang="sr-Latn-C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treba da nastupi</a:t>
                      </a:r>
                      <a:endParaRPr kumimoji="0" lang="sr-Latn-C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MS Gothic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83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MS Gothic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R"/>
                        <a:tabLst/>
                      </a:pPr>
                      <a:r>
                        <a:rPr kumimoji="0" lang="sr-Latn-R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Telo za ugovaranje odobrava i šalje konačan zahtev za izmenu ugovora kroz </a:t>
                      </a:r>
                      <a:r>
                        <a:rPr kumimoji="0" lang="sr-Latn-R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adendum</a:t>
                      </a:r>
                      <a:r>
                        <a:rPr kumimoji="0" lang="sr-Latn-R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Delegaciji EU na odobrenje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R"/>
                        <a:tabLst/>
                      </a:pPr>
                      <a:endParaRPr kumimoji="0" lang="sr-Latn-R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charset="0"/>
                        <a:ea typeface="MS Gothic" pitchFamily="49" charset="-128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R"/>
                        <a:tabLst/>
                      </a:pPr>
                      <a:r>
                        <a:rPr kumimoji="0" lang="sr-Latn-R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Telo za ugovaranje </a:t>
                      </a:r>
                      <a:r>
                        <a:rPr kumimoji="0" lang="sr-Latn-C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šalje na dopunu ili odbacuje zahtev za </a:t>
                      </a:r>
                      <a:r>
                        <a:rPr kumimoji="0" lang="sr-Latn-CS" sz="14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izmenu</a:t>
                      </a:r>
                      <a:r>
                        <a:rPr kumimoji="0" lang="sr-Latn-C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ugovora kroz </a:t>
                      </a:r>
                      <a:r>
                        <a:rPr kumimoji="0" lang="sr-Latn-CS" sz="14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adendum</a:t>
                      </a:r>
                      <a:endParaRPr kumimoji="0" lang="sr-Latn-C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charset="0"/>
                        <a:ea typeface="MS Gothic" pitchFamily="49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MS Gothic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30 dana </a:t>
                      </a:r>
                      <a:r>
                        <a:rPr kumimoji="0" lang="sr-Latn-CS" sz="14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pre</a:t>
                      </a:r>
                      <a:r>
                        <a:rPr kumimoji="0" lang="sr-Latn-C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nego što </a:t>
                      </a:r>
                      <a:r>
                        <a:rPr kumimoji="0" lang="sr-Latn-CS" sz="14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izmena</a:t>
                      </a:r>
                      <a:r>
                        <a:rPr kumimoji="0" lang="sr-Latn-C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treba da nastupi</a:t>
                      </a:r>
                      <a:endParaRPr kumimoji="0" lang="sr-Latn-C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MS Gothic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3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charset="0"/>
                        <a:ea typeface="MS Gothic" pitchFamily="49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MS Gothic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charset="0"/>
                        <a:ea typeface="MS Gothic" pitchFamily="49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Delegacija EU odobrava, šalje na dopunu ili odbacuje zahtev za </a:t>
                      </a:r>
                      <a:r>
                        <a:rPr kumimoji="0" lang="sr-Latn-CS" sz="14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izmenu</a:t>
                      </a:r>
                      <a:r>
                        <a:rPr kumimoji="0" lang="sr-Latn-C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ugovora kroz </a:t>
                      </a:r>
                      <a:r>
                        <a:rPr kumimoji="0" lang="sr-Latn-CS" sz="14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adendum</a:t>
                      </a:r>
                      <a:endParaRPr kumimoji="0" lang="sr-Latn-C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MS Gothic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23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charset="0"/>
                        <a:ea typeface="MS Gothic" pitchFamily="49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MS Gothic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charset="0"/>
                        <a:ea typeface="MS Gothic" pitchFamily="49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Ukoliko odobri zahtev </a:t>
                      </a:r>
                      <a:r>
                        <a:rPr kumimoji="0" lang="sr-Latn-R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Telo za ugovaranje </a:t>
                      </a:r>
                      <a:r>
                        <a:rPr kumimoji="0" lang="sr-Latn-C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priprema </a:t>
                      </a:r>
                      <a:r>
                        <a:rPr kumimoji="0" lang="sr-Latn-CS" sz="14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adendum</a:t>
                      </a:r>
                      <a:r>
                        <a:rPr kumimoji="0" lang="sr-Latn-C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u tri </a:t>
                      </a:r>
                      <a:r>
                        <a:rPr kumimoji="0" lang="sr-Latn-CS" sz="14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primerka</a:t>
                      </a:r>
                      <a:r>
                        <a:rPr kumimoji="0" lang="sr-Latn-C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i šalje ga na potpis Koordinatoru</a:t>
                      </a:r>
                      <a:endParaRPr kumimoji="0" lang="sr-Latn-C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MS Gothic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7366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0"/>
            <a:ext cx="9140252" cy="6855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673" y="-26233"/>
            <a:ext cx="6112120" cy="101683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sr-Latn-CS" sz="2800" b="1" i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Izmene</a:t>
            </a:r>
            <a:r>
              <a:rPr lang="sr-Latn-CS" sz="28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ugovora o donaciji</a:t>
            </a:r>
            <a:endParaRPr lang="sr-Latn-CS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E390F-85AA-43F1-AEBF-F32964C21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pPr marL="0" lvl="0" indent="0" algn="ctr" defTabSz="457200" fontAlgn="base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sr-Latn-CS" altLang="en-US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MS Gothic" panose="020B0609070205080204" pitchFamily="49" charset="-128"/>
              </a:rPr>
              <a:t>Hvala na pažnji!</a:t>
            </a:r>
          </a:p>
          <a:p>
            <a:pPr marL="0" lvl="0" indent="0" algn="ctr" defTabSz="457200" fontAlgn="base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endParaRPr lang="sr-Latn-CS" altLang="en-US" sz="14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MS Gothic" panose="020B0609070205080204" pitchFamily="49" charset="-128"/>
            </a:endParaRPr>
          </a:p>
          <a:p>
            <a:pPr marL="0" lvl="0" indent="0" algn="ctr" defTabSz="457200" fontAlgn="base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endParaRPr lang="sr-Latn-CS" altLang="en-US" sz="14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MS Gothic" panose="020B0609070205080204" pitchFamily="49" charset="-128"/>
            </a:endParaRPr>
          </a:p>
          <a:p>
            <a:pPr marL="0" lvl="0" indent="0" algn="ctr" defTabSz="457200" fontAlgn="base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sr-Latn-CS" altLang="en-US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MS Gothic" panose="020B0609070205080204" pitchFamily="49" charset="-128"/>
              </a:rPr>
              <a:t>Pitanja i odgovori </a:t>
            </a:r>
          </a:p>
          <a:p>
            <a:pPr marL="0" lvl="0" indent="0" algn="ctr" defTabSz="457200" fontAlgn="base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endParaRPr lang="en-US" altLang="en-US" sz="2600" b="1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MS Gothic" panose="020B0609070205080204" pitchFamily="49" charset="-128"/>
            </a:endParaRP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872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673" y="-26233"/>
            <a:ext cx="6112120" cy="101683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sr-Latn-CS" sz="2800" b="1" i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Izmene</a:t>
            </a:r>
            <a:r>
              <a:rPr lang="sr-Latn-CS" sz="28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ugovora o donaciji</a:t>
            </a:r>
            <a:endParaRPr lang="sr-Latn-CS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F577240-C3CD-4178-BE07-2D9A2B45359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 fontAlgn="base"/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Izmena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imati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cilj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rezultat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takve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izmene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Ugovora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donaciji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koje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dovele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pitanje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odluku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dodeli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donacije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bude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suprotnosti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jednakim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tretmanom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podnosilaca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predloga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projekata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  <a:p>
            <a:pPr marL="0" indent="0" algn="just" fontAlgn="base">
              <a:buNone/>
            </a:pPr>
            <a:endParaRPr lang="en-US" sz="10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Promene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ugovora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će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biti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odobrene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samo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slučajevima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kada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pokaže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je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zahtevana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promena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neophodna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nastavak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realizacije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projekta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   </a:t>
            </a:r>
            <a:r>
              <a:rPr kumimoji="1" lang="sr-Latn-C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 defTabSz="914400" fontAlgn="auto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defRPr/>
            </a:pPr>
            <a:endParaRPr lang="en-US" sz="2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643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673" y="-26233"/>
            <a:ext cx="6112120" cy="101683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sr-Latn-CS" sz="2800" b="1" i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Izmene</a:t>
            </a:r>
            <a:r>
              <a:rPr lang="sr-Latn-CS" sz="28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ugovora o donaciji</a:t>
            </a:r>
            <a:endParaRPr lang="sr-Latn-CS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F577240-C3CD-4178-BE07-2D9A2B45359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 defTabSz="914400" fontAlgn="auto"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defRPr/>
            </a:pPr>
            <a:r>
              <a:rPr kumimoji="1" lang="sr-Latn-CS" sz="2800" b="1" dirty="0" err="1">
                <a:solidFill>
                  <a:schemeClr val="tx2">
                    <a:lumMod val="75000"/>
                  </a:schemeClr>
                </a:solidFill>
                <a:latin typeface="Arial" charset="0"/>
                <a:ea typeface="+mn-ea"/>
                <a:cs typeface="Arial" charset="0"/>
              </a:rPr>
              <a:t>Izmene</a:t>
            </a:r>
            <a:r>
              <a:rPr kumimoji="1" lang="sr-Latn-CS" sz="2800" b="1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+mn-ea"/>
                <a:cs typeface="Arial" charset="0"/>
              </a:rPr>
              <a:t> su moguće:</a:t>
            </a:r>
          </a:p>
          <a:p>
            <a:pPr algn="just" defTabSz="914400" fontAlgn="auto"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defRPr/>
            </a:pPr>
            <a:r>
              <a:rPr kumimoji="1" lang="sr-Latn-CS" sz="2800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+mn-ea"/>
                <a:cs typeface="Arial" charset="0"/>
              </a:rPr>
              <a:t>Samo tokom trajanja ugovora </a:t>
            </a:r>
          </a:p>
          <a:p>
            <a:pPr algn="just" defTabSz="914400" fontAlgn="auto"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defRPr/>
            </a:pPr>
            <a:r>
              <a:rPr kumimoji="1" lang="sr-Latn-CS" sz="2800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+mn-ea"/>
                <a:cs typeface="Arial" charset="0"/>
              </a:rPr>
              <a:t>Ne mogu biti primenjene retroaktivno</a:t>
            </a:r>
          </a:p>
          <a:p>
            <a:pPr algn="just" defTabSz="914400" fontAlgn="auto"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defRPr/>
            </a:pPr>
            <a:r>
              <a:rPr kumimoji="1" lang="sr-Latn-CS" sz="2800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+mn-ea"/>
                <a:cs typeface="Arial" charset="0"/>
              </a:rPr>
              <a:t>Nije moguće uvećati ugovoreni iznos donacije</a:t>
            </a:r>
            <a:endParaRPr kumimoji="1" lang="en-US" sz="2800" dirty="0">
              <a:solidFill>
                <a:schemeClr val="tx2">
                  <a:lumMod val="75000"/>
                </a:schemeClr>
              </a:solidFill>
              <a:latin typeface="Arial" charset="0"/>
              <a:ea typeface="+mn-ea"/>
              <a:cs typeface="Arial" charset="0"/>
            </a:endParaRPr>
          </a:p>
          <a:p>
            <a:pPr algn="just" defTabSz="914400" fontAlgn="auto"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defRPr/>
            </a:pPr>
            <a:endParaRPr kumimoji="1" lang="en-US" sz="2800" dirty="0">
              <a:solidFill>
                <a:schemeClr val="tx2">
                  <a:lumMod val="75000"/>
                </a:schemeClr>
              </a:solidFill>
              <a:latin typeface="Arial" charset="0"/>
              <a:ea typeface="+mn-ea"/>
              <a:cs typeface="Arial" charset="0"/>
            </a:endParaRPr>
          </a:p>
          <a:p>
            <a:pPr algn="ctr" defTabSz="914400" fontAlgn="auto"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defRPr/>
            </a:pPr>
            <a:r>
              <a:rPr kumimoji="1" lang="sr-Latn-CS" sz="2800" i="1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+mn-ea"/>
                <a:cs typeface="Arial" charset="0"/>
              </a:rPr>
              <a:t>Zahtevi za dopune moraju biti dostavljeni u odgovarajućoj formi </a:t>
            </a:r>
          </a:p>
          <a:p>
            <a:pPr algn="just" defTabSz="914400" fontAlgn="auto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defRPr/>
            </a:pPr>
            <a:endParaRPr lang="en-US" sz="3200" dirty="0">
              <a:solidFill>
                <a:schemeClr val="tx2">
                  <a:lumMod val="75000"/>
                </a:schemeClr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60941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DDE9F-571B-4E54-9E2F-91E141C12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4AF21-179A-45F7-A1A8-FC22AFFA5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2ECE6E-3E21-41B0-BC58-892F9CF042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" y="0"/>
            <a:ext cx="9137905" cy="6858000"/>
          </a:xfrm>
          <a:prstGeom prst="rect">
            <a:avLst/>
          </a:prstGeom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A8F03136-B209-4139-8864-59077B5EB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655" y="1573567"/>
            <a:ext cx="7786688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kumimoji="1" lang="sr-Latn-CS" altLang="en-US" sz="36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U skladu sa Opštim uslovima Ugovora o donaciji, moguća su dva načina </a:t>
            </a:r>
            <a:r>
              <a:rPr kumimoji="1" lang="sr-Latn-CS" altLang="en-US" sz="3600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izmene</a:t>
            </a:r>
            <a:r>
              <a:rPr kumimoji="1" lang="sr-Latn-CS" altLang="en-US" sz="36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:</a:t>
            </a:r>
          </a:p>
          <a:p>
            <a:pPr algn="just"/>
            <a:endParaRPr kumimoji="1" lang="sr-Latn-CS" altLang="en-US" sz="3600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just">
              <a:buFontTx/>
              <a:buAutoNum type="arabicPeriod"/>
            </a:pPr>
            <a:r>
              <a:rPr kumimoji="1" lang="sr-Latn-CS" altLang="en-US" sz="36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 </a:t>
            </a:r>
            <a:r>
              <a:rPr kumimoji="1" lang="sr-Latn-CS" altLang="en-US" sz="3600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Izmene</a:t>
            </a:r>
            <a:r>
              <a:rPr kumimoji="1" lang="sr-Latn-CS" altLang="en-US" sz="36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kroz </a:t>
            </a:r>
            <a:r>
              <a:rPr kumimoji="1" lang="sr-Latn-CS" altLang="en-US" sz="3600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obaveštenje</a:t>
            </a:r>
            <a:endParaRPr kumimoji="1" lang="sr-Latn-CS" altLang="en-US" sz="3600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just"/>
            <a:endParaRPr kumimoji="1" lang="sr-Latn-CS" altLang="en-US" sz="3600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just"/>
            <a:r>
              <a:rPr kumimoji="1" lang="sr-Latn-CS" altLang="en-US" sz="36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2.  </a:t>
            </a:r>
            <a:r>
              <a:rPr kumimoji="1" lang="sr-Latn-CS" altLang="en-US" sz="3600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Adendum</a:t>
            </a:r>
            <a:r>
              <a:rPr kumimoji="1" lang="sr-Latn-CS" altLang="en-US" sz="36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ugovora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A21E639-0696-4D99-838B-B785077A4399}"/>
              </a:ext>
            </a:extLst>
          </p:cNvPr>
          <p:cNvSpPr txBox="1">
            <a:spLocks/>
          </p:cNvSpPr>
          <p:nvPr/>
        </p:nvSpPr>
        <p:spPr>
          <a:xfrm>
            <a:off x="2584673" y="-26233"/>
            <a:ext cx="6112120" cy="10168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sr-Latn-CS" sz="2800" b="1" i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Izmene</a:t>
            </a:r>
            <a:r>
              <a:rPr lang="sr-Latn-CS" sz="28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ugovora o donaciji</a:t>
            </a:r>
            <a:endParaRPr lang="sr-Latn-CS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456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DDE9F-571B-4E54-9E2F-91E141C12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4AF21-179A-45F7-A1A8-FC22AFFA5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2ECE6E-3E21-41B0-BC58-892F9CF042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" y="0"/>
            <a:ext cx="9137905" cy="6858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BA21E639-0696-4D99-838B-B785077A4399}"/>
              </a:ext>
            </a:extLst>
          </p:cNvPr>
          <p:cNvSpPr txBox="1">
            <a:spLocks/>
          </p:cNvSpPr>
          <p:nvPr/>
        </p:nvSpPr>
        <p:spPr>
          <a:xfrm>
            <a:off x="2584673" y="-26233"/>
            <a:ext cx="6112120" cy="10168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sr-Latn-CS" sz="2800" b="1" i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Izmene</a:t>
            </a:r>
            <a:r>
              <a:rPr lang="sr-Latn-CS" sz="28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ugovora o donaciji</a:t>
            </a:r>
            <a:endParaRPr lang="sr-Latn-CS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23CDCD2-A320-4E16-A125-486FE606B5F4}"/>
              </a:ext>
            </a:extLst>
          </p:cNvPr>
          <p:cNvSpPr txBox="1">
            <a:spLocks/>
          </p:cNvSpPr>
          <p:nvPr/>
        </p:nvSpPr>
        <p:spPr>
          <a:xfrm>
            <a:off x="533400" y="1173162"/>
            <a:ext cx="8229600" cy="4770438"/>
          </a:xfrm>
          <a:prstGeom prst="rect">
            <a:avLst/>
          </a:prstGeom>
        </p:spPr>
        <p:txBody>
          <a:bodyPr/>
          <a:lstStyle/>
          <a:p>
            <a:pPr marL="342900" indent="-342900" algn="ctr" eaLnBrk="0" hangingPunct="0">
              <a:spcBef>
                <a:spcPts val="800"/>
              </a:spcBef>
              <a:buFont typeface="Arial" charset="0"/>
              <a:buNone/>
              <a:defRPr/>
            </a:pPr>
            <a:r>
              <a:rPr kumimoji="1" lang="sr-Latn-CS" sz="3200" b="1" kern="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</a:rPr>
              <a:t>1. </a:t>
            </a:r>
            <a:r>
              <a:rPr kumimoji="1" lang="sr-Latn-CS" sz="3200" b="1" kern="0" dirty="0" err="1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</a:rPr>
              <a:t>Izmena</a:t>
            </a:r>
            <a:r>
              <a:rPr kumimoji="1" lang="sr-Latn-CS" sz="2800" b="1" kern="0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+mn-ea"/>
                <a:cs typeface="Arial" charset="0"/>
              </a:rPr>
              <a:t> kroz </a:t>
            </a:r>
            <a:r>
              <a:rPr kumimoji="1" lang="sr-Latn-CS" sz="2800" b="1" kern="0" dirty="0" err="1">
                <a:solidFill>
                  <a:schemeClr val="tx2">
                    <a:lumMod val="75000"/>
                  </a:schemeClr>
                </a:solidFill>
                <a:latin typeface="Arial" charset="0"/>
                <a:ea typeface="+mn-ea"/>
                <a:cs typeface="Arial" charset="0"/>
              </a:rPr>
              <a:t>obaveštenje</a:t>
            </a:r>
            <a:endParaRPr kumimoji="1" lang="sr-Latn-CS" sz="2800" kern="0" dirty="0">
              <a:solidFill>
                <a:schemeClr val="tx2">
                  <a:lumMod val="75000"/>
                </a:schemeClr>
              </a:solidFill>
              <a:latin typeface="Arial" charset="0"/>
              <a:ea typeface="+mn-ea"/>
              <a:cs typeface="Arial" charset="0"/>
            </a:endParaRPr>
          </a:p>
          <a:p>
            <a:pPr marL="342900" indent="-342900" algn="just" eaLnBrk="0" hangingPunct="0">
              <a:spcBef>
                <a:spcPts val="800"/>
              </a:spcBef>
              <a:defRPr/>
            </a:pPr>
            <a:r>
              <a:rPr kumimoji="1" lang="sr-Latn-CS" sz="2800" kern="0" dirty="0" err="1">
                <a:solidFill>
                  <a:schemeClr val="tx2">
                    <a:lumMod val="75000"/>
                  </a:schemeClr>
                </a:solidFill>
                <a:latin typeface="Arial" charset="0"/>
                <a:ea typeface="+mn-ea"/>
                <a:cs typeface="Arial" charset="0"/>
              </a:rPr>
              <a:t>Primenjuje</a:t>
            </a:r>
            <a:r>
              <a:rPr kumimoji="1" lang="sr-Latn-CS" sz="2800" kern="0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+mn-ea"/>
                <a:cs typeface="Arial" charset="0"/>
              </a:rPr>
              <a:t> se u sledećim slučajevima:</a:t>
            </a:r>
          </a:p>
          <a:p>
            <a:pPr marL="342900" indent="-342900" algn="just" eaLnBrk="0" hangingPunct="0">
              <a:spcBef>
                <a:spcPts val="800"/>
              </a:spcBef>
              <a:buFont typeface="Wingdings" pitchFamily="2" charset="2"/>
              <a:buChar char="ü"/>
              <a:defRPr/>
            </a:pP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Izmene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budžeta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koje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utiču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osnovnu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svrhu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gde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finansijski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uticaj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ograničen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prenos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sredstava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stavke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stavku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okviru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glavne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budžetske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kategorije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uključujući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brisanje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unošenje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stavke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prenos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sredstava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između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glavnih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budžetskih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kategorija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koje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obuhvataju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varijaciju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od 25%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manje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odnosu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iznos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prvobitno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unesen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kako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izmenjen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adendumom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u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vezi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svakom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glavnom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kategorijom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opravdanih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troškova</a:t>
            </a:r>
            <a:endParaRPr lang="sr-Latn-RS" sz="2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spcBef>
                <a:spcPts val="800"/>
              </a:spcBef>
              <a:defRPr/>
            </a:pPr>
            <a:endParaRPr lang="en-US" sz="3200" kern="0" dirty="0">
              <a:solidFill>
                <a:schemeClr val="tx2">
                  <a:lumMod val="75000"/>
                </a:schemeClr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57926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DDE9F-571B-4E54-9E2F-91E141C12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4AF21-179A-45F7-A1A8-FC22AFFA5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2ECE6E-3E21-41B0-BC58-892F9CF042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" y="0"/>
            <a:ext cx="9137905" cy="6858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BA21E639-0696-4D99-838B-B785077A4399}"/>
              </a:ext>
            </a:extLst>
          </p:cNvPr>
          <p:cNvSpPr txBox="1">
            <a:spLocks/>
          </p:cNvSpPr>
          <p:nvPr/>
        </p:nvSpPr>
        <p:spPr>
          <a:xfrm>
            <a:off x="2584673" y="-26233"/>
            <a:ext cx="6112120" cy="10168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sr-Latn-CS" sz="2800" b="1" i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Izmene</a:t>
            </a:r>
            <a:r>
              <a:rPr lang="sr-Latn-CS" sz="28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ugovora o donaciji</a:t>
            </a:r>
            <a:endParaRPr lang="sr-Latn-CS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23CDCD2-A320-4E16-A125-486FE606B5F4}"/>
              </a:ext>
            </a:extLst>
          </p:cNvPr>
          <p:cNvSpPr txBox="1">
            <a:spLocks/>
          </p:cNvSpPr>
          <p:nvPr/>
        </p:nvSpPr>
        <p:spPr>
          <a:xfrm>
            <a:off x="533400" y="1692276"/>
            <a:ext cx="8229600" cy="4251324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ts val="800"/>
              </a:spcBef>
              <a:buFont typeface="Wingdings" pitchFamily="2" charset="2"/>
              <a:buChar char="ü"/>
              <a:defRPr/>
            </a:pPr>
            <a:r>
              <a:rPr kumimoji="1" lang="en-US" sz="2800" kern="0" dirty="0" err="1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Manje</a:t>
            </a:r>
            <a:r>
              <a:rPr kumimoji="1" lang="en-US" sz="2800" kern="0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 </a:t>
            </a:r>
            <a:r>
              <a:rPr kumimoji="1" lang="en-US" sz="2800" kern="0" dirty="0" err="1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izmene</a:t>
            </a:r>
            <a:r>
              <a:rPr kumimoji="1" lang="en-US" sz="2800" kern="0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 </a:t>
            </a:r>
            <a:r>
              <a:rPr kumimoji="1" lang="sr-Latn-RS" sz="2800" kern="0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projektnih </a:t>
            </a:r>
            <a:r>
              <a:rPr kumimoji="1" lang="en-US" sz="2800" kern="0" dirty="0" err="1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aktivnosti</a:t>
            </a:r>
            <a:r>
              <a:rPr kumimoji="1" lang="en-US" sz="2800" kern="0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 </a:t>
            </a:r>
            <a:r>
              <a:rPr kumimoji="1" lang="sr-Latn-RS" sz="2800" kern="0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kumimoji="1" lang="en-US" sz="2800" kern="0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bez </a:t>
            </a:r>
            <a:r>
              <a:rPr kumimoji="1" lang="en-US" sz="2800" kern="0" dirty="0" err="1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implikacija</a:t>
            </a:r>
            <a:r>
              <a:rPr kumimoji="1" lang="en-US" sz="2800" kern="0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 </a:t>
            </a:r>
            <a:r>
              <a:rPr kumimoji="1" lang="en-US" sz="2800" kern="0" dirty="0" err="1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na</a:t>
            </a:r>
            <a:r>
              <a:rPr kumimoji="1" lang="en-US" sz="2800" kern="0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 </a:t>
            </a:r>
            <a:r>
              <a:rPr kumimoji="1" lang="en-US" sz="2800" kern="0" dirty="0" err="1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budžet</a:t>
            </a:r>
            <a:endParaRPr kumimoji="1" lang="sr-Latn-CS" sz="2800" kern="0" dirty="0">
              <a:solidFill>
                <a:schemeClr val="tx2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marL="342900" indent="-342900" algn="just" eaLnBrk="0" hangingPunct="0">
              <a:spcBef>
                <a:spcPts val="800"/>
              </a:spcBef>
              <a:buFont typeface="Wingdings" pitchFamily="2" charset="2"/>
              <a:buChar char="ü"/>
              <a:defRPr/>
            </a:pPr>
            <a:r>
              <a:rPr kumimoji="1" lang="sr-Latn-CS" sz="2800" kern="0" dirty="0" err="1">
                <a:solidFill>
                  <a:schemeClr val="tx2">
                    <a:lumMod val="75000"/>
                  </a:schemeClr>
                </a:solidFill>
                <a:latin typeface="Arial" charset="0"/>
                <a:ea typeface="+mn-ea"/>
                <a:cs typeface="Arial" charset="0"/>
              </a:rPr>
              <a:t>Promena</a:t>
            </a:r>
            <a:r>
              <a:rPr kumimoji="1" lang="sr-Latn-CS" sz="2800" kern="0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+mn-ea"/>
                <a:cs typeface="Arial" charset="0"/>
              </a:rPr>
              <a:t> adrese potpisnika ugovora</a:t>
            </a:r>
          </a:p>
          <a:p>
            <a:pPr marL="342900" indent="-342900" algn="just" eaLnBrk="0" hangingPunct="0">
              <a:spcBef>
                <a:spcPts val="800"/>
              </a:spcBef>
              <a:buFont typeface="Wingdings" pitchFamily="2" charset="2"/>
              <a:buChar char="ü"/>
              <a:defRPr/>
            </a:pPr>
            <a:r>
              <a:rPr kumimoji="1" lang="sr-Latn-CS" sz="2800" kern="0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+mn-ea"/>
                <a:cs typeface="Arial" charset="0"/>
              </a:rPr>
              <a:t>Promena bankovnog računa </a:t>
            </a:r>
            <a:endParaRPr kumimoji="1" lang="sr-Latn-CS" sz="2800" kern="0" dirty="0">
              <a:solidFill>
                <a:schemeClr val="tx2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marL="342900" indent="-342900" algn="just" eaLnBrk="0" hangingPunct="0">
              <a:spcBef>
                <a:spcPts val="800"/>
              </a:spcBef>
              <a:buFont typeface="Wingdings" pitchFamily="2" charset="2"/>
              <a:buChar char="ü"/>
              <a:defRPr/>
            </a:pPr>
            <a:r>
              <a:rPr kumimoji="1" lang="en-US" sz="2800" kern="0" dirty="0" err="1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Promena</a:t>
            </a:r>
            <a:r>
              <a:rPr kumimoji="1" lang="en-US" sz="2800" kern="0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 </a:t>
            </a:r>
            <a:r>
              <a:rPr kumimoji="1" lang="en-US" sz="2800" kern="0" dirty="0" err="1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revizora</a:t>
            </a:r>
            <a:r>
              <a:rPr kumimoji="1" lang="en-US" sz="2800" kern="0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 </a:t>
            </a:r>
            <a:endParaRPr kumimoji="1" lang="sr-Latn-RS" sz="2800" kern="0" dirty="0">
              <a:solidFill>
                <a:schemeClr val="tx2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marL="342900" indent="-342900" algn="just" eaLnBrk="0" hangingPunct="0">
              <a:spcBef>
                <a:spcPts val="800"/>
              </a:spcBef>
              <a:buFont typeface="Wingdings" pitchFamily="2" charset="2"/>
              <a:buChar char="ü"/>
              <a:defRPr/>
            </a:pPr>
            <a:r>
              <a:rPr kumimoji="1" lang="en-US" sz="2800" kern="0" dirty="0" err="1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Promena</a:t>
            </a:r>
            <a:r>
              <a:rPr kumimoji="1" lang="en-US" sz="2800" kern="0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 </a:t>
            </a:r>
            <a:r>
              <a:rPr kumimoji="1" lang="en-US" sz="2800" kern="0" dirty="0" err="1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ključnih</a:t>
            </a:r>
            <a:r>
              <a:rPr kumimoji="1" lang="en-US" sz="2800" kern="0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 </a:t>
            </a:r>
            <a:r>
              <a:rPr kumimoji="1" lang="en-US" sz="2800" kern="0" dirty="0" err="1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eksperata</a:t>
            </a:r>
            <a:r>
              <a:rPr kumimoji="1" lang="en-US" sz="2800" kern="0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 (</a:t>
            </a:r>
            <a:r>
              <a:rPr kumimoji="1" lang="en-US" sz="2800" kern="0" dirty="0" err="1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koordinatora</a:t>
            </a:r>
            <a:r>
              <a:rPr kumimoji="1" lang="en-US" sz="2800" kern="0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, </a:t>
            </a:r>
            <a:r>
              <a:rPr kumimoji="1" lang="en-US" sz="2800" kern="0" dirty="0" err="1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trenera</a:t>
            </a:r>
            <a:r>
              <a:rPr kumimoji="1" lang="en-US" sz="2800" kern="0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, </a:t>
            </a:r>
            <a:r>
              <a:rPr kumimoji="1" lang="en-US" sz="2800" kern="0" dirty="0" err="1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itd</a:t>
            </a:r>
            <a:r>
              <a:rPr kumimoji="1" lang="en-US" sz="2800" kern="0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).</a:t>
            </a:r>
            <a:endParaRPr kumimoji="1" lang="sr-Latn-CS" sz="2800" kern="0" dirty="0">
              <a:solidFill>
                <a:schemeClr val="tx2">
                  <a:lumMod val="75000"/>
                </a:schemeClr>
              </a:solidFill>
              <a:latin typeface="Arial" charset="0"/>
              <a:ea typeface="+mn-ea"/>
              <a:cs typeface="Arial" charset="0"/>
            </a:endParaRPr>
          </a:p>
          <a:p>
            <a:pPr marL="342900" indent="-342900" eaLnBrk="0" hangingPunct="0">
              <a:spcBef>
                <a:spcPts val="800"/>
              </a:spcBef>
              <a:buFont typeface="Times New Roman" panose="02020603050405020304" pitchFamily="18" charset="0"/>
              <a:buChar char="•"/>
              <a:defRPr/>
            </a:pPr>
            <a:endParaRPr lang="en-US" sz="3200" kern="0" dirty="0">
              <a:solidFill>
                <a:schemeClr val="tx2">
                  <a:lumMod val="75000"/>
                </a:schemeClr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613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DDE9F-571B-4E54-9E2F-91E141C12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4AF21-179A-45F7-A1A8-FC22AFFA5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2ECE6E-3E21-41B0-BC58-892F9CF042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" y="0"/>
            <a:ext cx="9137905" cy="6858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BA21E639-0696-4D99-838B-B785077A4399}"/>
              </a:ext>
            </a:extLst>
          </p:cNvPr>
          <p:cNvSpPr txBox="1">
            <a:spLocks/>
          </p:cNvSpPr>
          <p:nvPr/>
        </p:nvSpPr>
        <p:spPr>
          <a:xfrm>
            <a:off x="2584673" y="-26233"/>
            <a:ext cx="6112120" cy="10168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sr-Latn-CS" sz="2800" b="1" i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Izmene</a:t>
            </a:r>
            <a:r>
              <a:rPr lang="sr-Latn-CS" sz="28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ugovora o donaciji</a:t>
            </a:r>
            <a:endParaRPr lang="sr-Latn-CS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23CDCD2-A320-4E16-A125-486FE606B5F4}"/>
              </a:ext>
            </a:extLst>
          </p:cNvPr>
          <p:cNvSpPr txBox="1">
            <a:spLocks/>
          </p:cNvSpPr>
          <p:nvPr/>
        </p:nvSpPr>
        <p:spPr>
          <a:xfrm>
            <a:off x="304800" y="1016833"/>
            <a:ext cx="8534400" cy="4926767"/>
          </a:xfrm>
          <a:prstGeom prst="rect">
            <a:avLst/>
          </a:prstGeom>
        </p:spPr>
        <p:txBody>
          <a:bodyPr/>
          <a:lstStyle/>
          <a:p>
            <a:pPr marL="342900" indent="-342900" algn="just" fontAlgn="base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U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skladu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sa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članom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9.4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Opštih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uslova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Koordinator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može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da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izmeni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Ugovor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budžet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ili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Opis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projekta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)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o tome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obavesti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Telo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za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ugovaranje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pisanim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putem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 to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najkasnije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u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narednom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izveštaju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Međutim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, da bi se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sprečile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potencijalne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nepravilnosti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neopravdani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troškovi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,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Telo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za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ugovaranje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će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izdati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privremeno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odobrenje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predloženih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izmena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u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budžetu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projekta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ili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Opisu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projekta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. </a:t>
            </a:r>
          </a:p>
          <a:p>
            <a:pPr algn="just" fontAlgn="base"/>
            <a:endParaRPr lang="en-US" sz="8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just" fontAlgn="base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Obaveštenje</a:t>
            </a:r>
            <a:r>
              <a:rPr lang="sr-Latn-RS" sz="2400" dirty="0">
                <a:solidFill>
                  <a:schemeClr val="tx2">
                    <a:lumMod val="75000"/>
                  </a:schemeClr>
                </a:solidFill>
              </a:rPr>
              <a:t> se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ne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može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koristiti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 za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izmene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kategorija</a:t>
            </a:r>
            <a:r>
              <a:rPr lang="sr-Latn-RS" sz="2400" dirty="0">
                <a:solidFill>
                  <a:schemeClr val="tx2">
                    <a:lumMod val="75000"/>
                  </a:schemeClr>
                </a:solidFill>
              </a:rPr>
              <a:t> i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ndirektnih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troškova,rezerve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 za </a:t>
            </a:r>
            <a:r>
              <a:rPr lang="sr-Latn-RS" sz="2400" dirty="0">
                <a:solidFill>
                  <a:schemeClr val="tx2">
                    <a:lumMod val="75000"/>
                  </a:schemeClr>
                </a:solidFill>
              </a:rPr>
              <a:t>n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epredviđene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situacije,doprinosau</a:t>
            </a:r>
            <a:r>
              <a:rPr lang="sr-Latn-RS" sz="2400" dirty="0">
                <a:solidFill>
                  <a:schemeClr val="tx2">
                    <a:lumMod val="75000"/>
                  </a:schemeClr>
                </a:solidFill>
              </a:rPr>
              <a:t>n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aturi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ili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iznosa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cena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pojednostavljenih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opcija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troškova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definisanihu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Ugovoru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 o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donaciji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  <a:p>
            <a:pPr algn="just" fontAlgn="base"/>
            <a:endParaRPr lang="en-US" sz="8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just" fontAlgn="base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U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slučaju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promene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adrese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,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bankovnog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računa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ili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revizora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,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obaveštenje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 se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podnosi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Telu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 za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ugovaranje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što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 je pre 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moguće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342900" indent="-342900" algn="just" eaLnBrk="0" hangingPunct="0">
              <a:spcBef>
                <a:spcPts val="800"/>
              </a:spcBef>
              <a:buFont typeface="Times New Roman" panose="02020603050405020304" pitchFamily="18" charset="0"/>
              <a:buChar char="•"/>
              <a:defRPr/>
            </a:pPr>
            <a:endParaRPr lang="en-US" sz="2400" kern="0" dirty="0">
              <a:solidFill>
                <a:schemeClr val="tx2">
                  <a:lumMod val="75000"/>
                </a:schemeClr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63145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DDE9F-571B-4E54-9E2F-91E141C12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4AF21-179A-45F7-A1A8-FC22AFFA5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2ECE6E-3E21-41B0-BC58-892F9CF042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" y="0"/>
            <a:ext cx="9137905" cy="6858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BA21E639-0696-4D99-838B-B785077A4399}"/>
              </a:ext>
            </a:extLst>
          </p:cNvPr>
          <p:cNvSpPr txBox="1">
            <a:spLocks/>
          </p:cNvSpPr>
          <p:nvPr/>
        </p:nvSpPr>
        <p:spPr>
          <a:xfrm>
            <a:off x="2584673" y="-26233"/>
            <a:ext cx="6112120" cy="10168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sr-Latn-CS" sz="2800" b="1" i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Izmene</a:t>
            </a:r>
            <a:r>
              <a:rPr lang="sr-Latn-CS" sz="28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ugovora o donaciji</a:t>
            </a:r>
            <a:endParaRPr lang="sr-Latn-CS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51F8E7A-F2E6-42DF-AEBA-B014425CD4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650343"/>
              </p:ext>
            </p:extLst>
          </p:nvPr>
        </p:nvGraphicFramePr>
        <p:xfrm>
          <a:off x="457200" y="1380648"/>
          <a:ext cx="8072438" cy="4477680"/>
        </p:xfrm>
        <a:graphic>
          <a:graphicData uri="http://schemas.openxmlformats.org/drawingml/2006/table">
            <a:tbl>
              <a:tblPr/>
              <a:tblGrid>
                <a:gridCol w="884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6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19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5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KORAK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MS Gothic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AKTIVNOST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MS Gothic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VREMENSKI ROK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MS Gothic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4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MS Gothic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Koordinator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priprema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šalje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nacrt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obaveštenja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za </a:t>
                      </a:r>
                      <a:r>
                        <a:rPr kumimoji="0" lang="sr-Latn-R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izmenu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ugovora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timu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programa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Exchange </a:t>
                      </a:r>
                      <a:r>
                        <a:rPr kumimoji="0" lang="sr-Latn-R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5 pri SKGO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MS Gothic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25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dana pre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nego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što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izmena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treba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da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nastupi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MS Gothic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57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MS Gothic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Tim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programa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Exchange </a:t>
                      </a:r>
                      <a:r>
                        <a:rPr kumimoji="0" lang="sr-Latn-R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sr-Latn-R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pri SKGO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pregleda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nacrt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zahteva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šalje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povratnu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sr-Latn-R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nformaciju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koordinatoru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projekta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MS Gothic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2</a:t>
                      </a:r>
                      <a:r>
                        <a:rPr kumimoji="0" lang="sr-Latn-R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dana pre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nego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što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izmena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treba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da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nastupi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MS Gothic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57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MS Gothic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Koordinator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priprema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šalje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konačnu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verziju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obaveštenja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za </a:t>
                      </a:r>
                      <a:r>
                        <a:rPr kumimoji="0" lang="sr-Latn-R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izmenu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ugovora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sr-Latn-R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Telu za ugovaranje i MDULS-u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MS Gothic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15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dana pre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nego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što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izmena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treba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da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nastupi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MS Gothic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4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charset="0"/>
                        <a:ea typeface="MS Gothic" pitchFamily="49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4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MS Gothic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charset="0"/>
                        <a:ea typeface="MS Gothic" pitchFamily="49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Telo za ugovaranje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odobrava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šalje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na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dopunu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ili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ne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prihvata</a:t>
                      </a:r>
                      <a:r>
                        <a:rPr kumimoji="0" lang="sr-Latn-R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obaveštenje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o </a:t>
                      </a:r>
                      <a:r>
                        <a:rPr kumimoji="0" lang="sr-Latn-R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izmeni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ugovora</a:t>
                      </a:r>
                      <a:r>
                        <a:rPr kumimoji="0" lang="sr-Latn-R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MS Gothic" pitchFamily="49" charset="-128"/>
                          <a:cs typeface="Times New Roman" pitchFamily="18" charset="0"/>
                        </a:rPr>
                        <a:t> i o tome obaveštava Koordinatora projekta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MS Gothic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4154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DDE9F-571B-4E54-9E2F-91E141C12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4AF21-179A-45F7-A1A8-FC22AFFA5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2ECE6E-3E21-41B0-BC58-892F9CF042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" y="0"/>
            <a:ext cx="9137905" cy="6858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BA21E639-0696-4D99-838B-B785077A4399}"/>
              </a:ext>
            </a:extLst>
          </p:cNvPr>
          <p:cNvSpPr txBox="1">
            <a:spLocks/>
          </p:cNvSpPr>
          <p:nvPr/>
        </p:nvSpPr>
        <p:spPr>
          <a:xfrm>
            <a:off x="2584673" y="-26233"/>
            <a:ext cx="6112120" cy="10168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sr-Latn-CS" sz="2800" b="1" i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Izmene</a:t>
            </a:r>
            <a:r>
              <a:rPr lang="sr-Latn-CS" sz="28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ugovora o donaciji</a:t>
            </a:r>
            <a:endParaRPr lang="sr-Latn-CS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DFA09AC-8E93-4FC9-B1C5-8BCA659F758F}"/>
              </a:ext>
            </a:extLst>
          </p:cNvPr>
          <p:cNvSpPr txBox="1">
            <a:spLocks/>
          </p:cNvSpPr>
          <p:nvPr/>
        </p:nvSpPr>
        <p:spPr>
          <a:xfrm>
            <a:off x="467193" y="1252660"/>
            <a:ext cx="8229600" cy="484333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ctr" eaLnBrk="0" hangingPunct="0">
              <a:spcBef>
                <a:spcPts val="800"/>
              </a:spcBef>
              <a:buFont typeface="Arial" charset="0"/>
              <a:buNone/>
              <a:defRPr/>
            </a:pPr>
            <a:r>
              <a:rPr kumimoji="1" lang="sr-Latn-CS" sz="3200" b="1" kern="0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+mn-ea"/>
                <a:cs typeface="Arial" charset="0"/>
              </a:rPr>
              <a:t>2. </a:t>
            </a:r>
            <a:r>
              <a:rPr kumimoji="1" lang="sr-Latn-CS" sz="3200" b="1" kern="0" dirty="0" err="1">
                <a:solidFill>
                  <a:schemeClr val="tx2">
                    <a:lumMod val="75000"/>
                  </a:schemeClr>
                </a:solidFill>
                <a:latin typeface="Arial" charset="0"/>
                <a:ea typeface="+mn-ea"/>
                <a:cs typeface="Arial" charset="0"/>
              </a:rPr>
              <a:t>Adendum</a:t>
            </a:r>
            <a:r>
              <a:rPr kumimoji="1" lang="sr-Latn-CS" sz="3200" b="1" kern="0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+mn-ea"/>
                <a:cs typeface="Arial" charset="0"/>
              </a:rPr>
              <a:t> ugovora</a:t>
            </a:r>
          </a:p>
          <a:p>
            <a:pPr marL="342900" indent="-342900" algn="ctr" eaLnBrk="0" hangingPunct="0">
              <a:spcBef>
                <a:spcPts val="800"/>
              </a:spcBef>
              <a:buFont typeface="Arial" charset="0"/>
              <a:buNone/>
              <a:defRPr/>
            </a:pPr>
            <a:endParaRPr kumimoji="1" lang="sr-Latn-CS" sz="2800" kern="0" dirty="0">
              <a:solidFill>
                <a:schemeClr val="tx2">
                  <a:lumMod val="75000"/>
                </a:schemeClr>
              </a:solidFill>
              <a:latin typeface="Arial" charset="0"/>
              <a:ea typeface="+mn-ea"/>
              <a:cs typeface="Arial" charset="0"/>
            </a:endParaRPr>
          </a:p>
          <a:p>
            <a:pPr marL="342900" indent="-342900" eaLnBrk="0" hangingPunct="0">
              <a:spcBef>
                <a:spcPts val="800"/>
              </a:spcBef>
              <a:buFont typeface="Wingdings" pitchFamily="2" charset="2"/>
              <a:buChar char="§"/>
              <a:defRPr/>
            </a:pPr>
            <a:r>
              <a:rPr kumimoji="1" lang="sr-Latn-CS" sz="2800" kern="0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+mn-ea"/>
                <a:cs typeface="Arial" charset="0"/>
              </a:rPr>
              <a:t>Primenjuje se u sledećim slučajevima:</a:t>
            </a:r>
          </a:p>
          <a:p>
            <a:pPr marL="342900" indent="-342900" eaLnBrk="0" hangingPunct="0">
              <a:spcBef>
                <a:spcPts val="800"/>
              </a:spcBef>
              <a:buFont typeface="Wingdings" pitchFamily="2" charset="2"/>
              <a:buChar char="ü"/>
              <a:defRPr/>
            </a:pPr>
            <a:r>
              <a:rPr kumimoji="1" lang="sr-Latn-CS" sz="2800" kern="0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+mn-ea"/>
                <a:cs typeface="Arial" charset="0"/>
              </a:rPr>
              <a:t>Izmene budžeta veće of 25% između budžetskih kategorija</a:t>
            </a:r>
          </a:p>
          <a:p>
            <a:pPr marL="342900" indent="-342900" eaLnBrk="0" hangingPunct="0">
              <a:spcBef>
                <a:spcPts val="800"/>
              </a:spcBef>
              <a:buFont typeface="Wingdings" pitchFamily="2" charset="2"/>
              <a:buChar char="ü"/>
              <a:defRPr/>
            </a:pPr>
            <a:r>
              <a:rPr kumimoji="1" lang="sr-Latn-CS" sz="2800" kern="0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+mn-ea"/>
                <a:cs typeface="Arial" charset="0"/>
              </a:rPr>
              <a:t>Produžetak trajanja ili raskid ugovora o donaciji</a:t>
            </a:r>
          </a:p>
          <a:p>
            <a:pPr marL="342900" indent="-342900" eaLnBrk="0" hangingPunct="0">
              <a:spcBef>
                <a:spcPts val="800"/>
              </a:spcBef>
              <a:buFont typeface="Wingdings" pitchFamily="2" charset="2"/>
              <a:buChar char="ü"/>
              <a:defRPr/>
            </a:pPr>
            <a:r>
              <a:rPr kumimoji="1" lang="sr-Latn-CS" sz="2800" kern="0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+mn-ea"/>
                <a:cs typeface="Arial" charset="0"/>
              </a:rPr>
              <a:t>Promene naziva i pravnog statusa korisnika donacije</a:t>
            </a:r>
          </a:p>
          <a:p>
            <a:pPr eaLnBrk="0" hangingPunct="0">
              <a:spcBef>
                <a:spcPts val="800"/>
              </a:spcBef>
              <a:defRPr/>
            </a:pPr>
            <a:endParaRPr lang="en-US" sz="3200" kern="0" dirty="0">
              <a:solidFill>
                <a:schemeClr val="tx2">
                  <a:lumMod val="75000"/>
                </a:schemeClr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87659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518</Words>
  <Application>Microsoft Office PowerPoint</Application>
  <PresentationFormat>On-screen Show (4:3)</PresentationFormat>
  <Paragraphs>102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Office Theme</vt:lpstr>
      <vt:lpstr>PowerPoint Presentation</vt:lpstr>
      <vt:lpstr>Izmene ugovora o donaciji</vt:lpstr>
      <vt:lpstr>Izmene ugovora o donaciji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Izmene ugovora o donaciji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Zeljko Krnetic</dc:creator>
  <cp:lastModifiedBy>Milena Radomirovic</cp:lastModifiedBy>
  <cp:revision>24</cp:revision>
  <dcterms:created xsi:type="dcterms:W3CDTF">2006-08-16T00:00:00Z</dcterms:created>
  <dcterms:modified xsi:type="dcterms:W3CDTF">2019-01-25T10:55:15Z</dcterms:modified>
</cp:coreProperties>
</file>