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4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" y="2137"/>
            <a:ext cx="9143675" cy="685372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40386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sr-Latn-CS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Izveštavanje</a:t>
            </a:r>
            <a:endParaRPr lang="sr-Latn-C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691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Izveštavanje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4799" y="990600"/>
            <a:ext cx="8391993" cy="541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sr-Latn-CS" sz="3000" u="sng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Finalni izveštaj o realizaciji projekta:</a:t>
            </a:r>
            <a:endParaRPr lang="en-US" sz="3000" u="sng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marL="0" indent="0" algn="just" fontAlgn="base">
              <a:buNone/>
            </a:pPr>
            <a:endParaRPr lang="sr-Latn-CS" sz="1000" u="sng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marL="0" indent="0" algn="just" fontAlgn="base">
              <a:buNone/>
            </a:pPr>
            <a:endParaRPr kumimoji="1" lang="sr-Latn-CS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Predstavlja osnov za finalnu uplatu</a:t>
            </a:r>
            <a:endParaRPr kumimoji="1" lang="en-U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kumimoji="1" lang="sr-Latn-CS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pl-PL" sz="2800" i="1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Priprema se se u konsultaciji sa ostalim učesnicima na projektu</a:t>
            </a:r>
            <a:endParaRPr lang="en-US" sz="2800" i="1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marL="0" indent="0" algn="just" fontAlgn="base">
              <a:buNone/>
            </a:pPr>
            <a:endParaRPr lang="pl-PL" sz="1000" i="1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algn="just" fontAlgn="base"/>
            <a:r>
              <a:rPr kumimoji="1" lang="pl-PL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Priprema ga i potpisuje kontakt osoba Koordinatora, a verifikuje / potpisuje gradonačelnik / predsednik opštine </a:t>
            </a:r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194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Izveštavanje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0" y="1600200"/>
            <a:ext cx="76962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Prva verzija – 60 dana po završetku perioda </a:t>
            </a:r>
            <a:r>
              <a:rPr kumimoji="1" lang="en-U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implementacije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en-U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kumimoji="1" lang="sr-Latn-CS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Finalna verzija – 90 dana po završetku perioda </a:t>
            </a:r>
            <a:r>
              <a:rPr kumimoji="1" lang="en-U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implementacije</a:t>
            </a:r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kumimoji="1" lang="en-US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en-U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kumimoji="1" lang="pl-PL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plata </a:t>
            </a:r>
            <a:r>
              <a:rPr kumimoji="1" lang="en-U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kumimoji="1" lang="en-U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</a:t>
            </a:r>
            <a:r>
              <a:rPr kumimoji="1" lang="sr-Latn-R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</a:t>
            </a:r>
            <a:r>
              <a:rPr kumimoji="1" lang="sr-Latn-R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pl-PL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roku od 90 dana od dana prijema Zahteva za uplatu</a:t>
            </a:r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14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Izveštavanje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E390F-85AA-43F1-AEBF-F32964C21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0" lvl="0" indent="0" algn="ctr" defTabSz="45720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sr-Latn-CS" alt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Hvala na pažnji!</a:t>
            </a:r>
          </a:p>
          <a:p>
            <a:pPr marL="0" lvl="0" indent="0" algn="ctr" defTabSz="457200" fontAlgn="base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sr-Latn-CS" altLang="en-US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pPr marL="0" lvl="0" indent="0" algn="ctr" defTabSz="457200" fontAlgn="base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sr-Latn-CS" altLang="en-US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pPr marL="0" lvl="0" indent="0" algn="ctr" defTabSz="45720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sr-Latn-CS" alt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Pitanja i odgovori </a:t>
            </a:r>
          </a:p>
          <a:p>
            <a:pPr marL="0" lvl="0" indent="0" algn="ctr" defTabSz="457200" fontAlgn="base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en-US" altLang="en-US" sz="26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7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Izveštavanje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5800" y="1600200"/>
            <a:ext cx="7467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algn="just" fontAlgn="base">
              <a:buNone/>
            </a:pPr>
            <a:r>
              <a:rPr lang="sr-Latn-CS" sz="30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Tri tipa administrativnih </a:t>
            </a:r>
            <a:r>
              <a:rPr lang="sr-Latn-CS" sz="3000" dirty="0" err="1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izveštaja</a:t>
            </a:r>
            <a:r>
              <a:rPr lang="sr-Latn-CS" sz="30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:</a:t>
            </a:r>
          </a:p>
          <a:p>
            <a:pPr marL="0" indent="0" algn="just" fontAlgn="base">
              <a:buNone/>
            </a:pPr>
            <a:endParaRPr lang="sr-Latn-CS" sz="3000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algn="just" fontAlgn="base"/>
            <a:r>
              <a:rPr lang="sr-Latn-CS" sz="30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Kvartalni izveštaj</a:t>
            </a:r>
          </a:p>
          <a:p>
            <a:pPr marL="0" indent="0" algn="just" fontAlgn="base">
              <a:buNone/>
            </a:pPr>
            <a:endParaRPr lang="sr-Latn-CS" sz="3000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algn="just" fontAlgn="base"/>
            <a:r>
              <a:rPr lang="sr-Latn-CS" sz="30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Periodični izveštaj o realizaciji projekta – </a:t>
            </a:r>
            <a:r>
              <a:rPr lang="sr-Latn-CS" sz="3000" dirty="0" err="1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Interim</a:t>
            </a:r>
            <a:r>
              <a:rPr lang="sr-Latn-CS" sz="30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 </a:t>
            </a:r>
            <a:r>
              <a:rPr lang="sr-Latn-CS" sz="3000" dirty="0" err="1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Report</a:t>
            </a:r>
            <a:endParaRPr lang="sr-Latn-CS" sz="3000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algn="just" fontAlgn="base"/>
            <a:endParaRPr lang="sr-Latn-CS" sz="3000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algn="just" fontAlgn="base"/>
            <a:r>
              <a:rPr lang="sr-Latn-CS" sz="30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Finalni izveštaj o projektu</a:t>
            </a:r>
          </a:p>
          <a:p>
            <a:pPr marL="0" indent="0" algn="just" fontAlgn="base">
              <a:buNone/>
            </a:pP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S Gothic" charset="-128"/>
            </a:endParaRPr>
          </a:p>
          <a:p>
            <a:pPr marL="0" indent="0" algn="just" fontAlgn="base">
              <a:buNone/>
            </a:pP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4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Izveštavanje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33400" y="1143000"/>
            <a:ext cx="7924800" cy="4983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sr-Latn-CS" sz="3000" u="sng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Kvartalni izveštaj:</a:t>
            </a:r>
          </a:p>
          <a:p>
            <a:pPr marL="0" indent="0" algn="just" fontAlgn="base">
              <a:buNone/>
            </a:pPr>
            <a:endParaRPr lang="sr-Latn-CS" sz="1000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algn="just" fontAlgn="base"/>
            <a:r>
              <a:rPr lang="sr-Latn-CS" sz="3000" i="1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Narativni </a:t>
            </a:r>
            <a:r>
              <a:rPr lang="sr-Latn-CS" sz="3000" i="1" dirty="0" err="1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deo</a:t>
            </a:r>
            <a:endParaRPr lang="sr-Latn-CS" sz="3000" i="1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algn="just" fontAlgn="base"/>
            <a:r>
              <a:rPr lang="sr-Latn-CS" sz="3000" i="1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Finansijski </a:t>
            </a:r>
            <a:r>
              <a:rPr lang="sr-Latn-CS" sz="3000" i="1" dirty="0" err="1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deo</a:t>
            </a:r>
            <a:endParaRPr lang="sr-Latn-CS" sz="3000" i="1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algn="just" fontAlgn="base"/>
            <a:r>
              <a:rPr lang="sr-Latn-CS" sz="2800" i="1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Nije povezan sa plaćanjima i ne podleže odobrenju</a:t>
            </a:r>
          </a:p>
          <a:p>
            <a:pPr algn="just" fontAlgn="base"/>
            <a:r>
              <a:rPr lang="pl-PL" sz="2800" i="1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Dostavlja se najkasnije 5-og u mesecu za prethodni period</a:t>
            </a:r>
          </a:p>
          <a:p>
            <a:pPr algn="just" fontAlgn="base"/>
            <a:r>
              <a:rPr lang="pl-PL" sz="2800" i="1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Priprema se se u konsultaciji sa ostalim učesnicima na projektu</a:t>
            </a:r>
          </a:p>
          <a:p>
            <a:pPr marL="0" indent="0" algn="just" fontAlgn="base">
              <a:buNone/>
            </a:pPr>
            <a:endParaRPr lang="sr-Latn-CS" sz="2800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marL="0" indent="0" algn="just" fontAlgn="base">
              <a:buNone/>
            </a:pPr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58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Izveštavanje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1000" y="1524000"/>
            <a:ext cx="81534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sr-Latn-CS" sz="3000" u="sng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Periodični izveštaj o realizaciji projekta sadržaj:</a:t>
            </a:r>
            <a:endParaRPr lang="en-US" sz="3000" u="sng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marL="0" indent="0" algn="just" fontAlgn="base">
              <a:buNone/>
            </a:pPr>
            <a:endParaRPr lang="sr-Latn-CS" sz="1000" u="sng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algn="just" fontAlgn="base"/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Narativni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deo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Aneks VI ugovora o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grantu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en-U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kumimoji="1" lang="sr-Latn-CS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Finansijski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deo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Aneks VI ugovora o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grantu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en-U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kumimoji="1" lang="sr-Latn-CS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Zahtev za dodatnu avansku uplatu  -  Aneks V Ugovora o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grantu</a:t>
            </a:r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773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Izveštavanje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1000" y="1524000"/>
            <a:ext cx="81534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endParaRPr kumimoji="1" lang="en-US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Projekcija budžeta za naredni period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izveštavanja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Aneks VI Ugovora o donaciji- tabela za Projekciju budžeta i nastavak</a:t>
            </a:r>
            <a:endParaRPr kumimoji="1" lang="en-U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kumimoji="1" lang="sr-Latn-CS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Ažurirani plan komunikacija</a:t>
            </a:r>
            <a:endParaRPr kumimoji="1" lang="en-U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kumimoji="1" lang="sr-Latn-CS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Propratna dokumentacija -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pregled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prihoda i troškova (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kopije svih faktura za dati period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izveštavanja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kopije izvoda iz banke</a:t>
            </a:r>
          </a:p>
          <a:p>
            <a:pPr algn="just" fontAlgn="base"/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93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Izveštavanje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4799" y="990600"/>
            <a:ext cx="8391993" cy="541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sr-Latn-CS" sz="3000" u="sng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Periodični izveštaj o realizaciji projekta:</a:t>
            </a:r>
            <a:endParaRPr lang="en-US" sz="3000" u="sng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marL="0" indent="0" algn="just" fontAlgn="base">
              <a:buNone/>
            </a:pPr>
            <a:endParaRPr lang="sr-Latn-CS" sz="1000" u="sng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algn="just" fontAlgn="base"/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Predviđeni period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izveštavanja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je12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meseci</a:t>
            </a:r>
            <a:endParaRPr kumimoji="1" lang="en-U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kumimoji="1" lang="sr-Latn-CS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Predstavlja osnov za drugu avansnu uplatu</a:t>
            </a:r>
            <a:endParaRPr kumimoji="1" lang="en-U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kumimoji="1" lang="sr-Latn-CS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pl-PL" sz="2800" i="1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Priprema se se u konsultaciji sa ostalim učesnicima na projektu</a:t>
            </a:r>
            <a:endParaRPr lang="en-US" sz="2800" i="1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marL="0" indent="0" algn="just" fontAlgn="base">
              <a:buNone/>
            </a:pPr>
            <a:endParaRPr lang="pl-PL" sz="1000" i="1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algn="just" fontAlgn="base"/>
            <a:r>
              <a:rPr kumimoji="1" lang="pl-PL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Priprema ga i potpisuje kontakt osoba Koordinatora, a verifikuje / potpisuje gradonačelnik / predsednik opštine </a:t>
            </a:r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610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Izveštavanje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0" y="1600200"/>
            <a:ext cx="76962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Prva verzija – 4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nedelje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 završetku perioda </a:t>
            </a:r>
            <a:r>
              <a:rPr kumimoji="1" lang="en-U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implementacije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en-U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kumimoji="1" lang="sr-Latn-CS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Finalna verzija – 60 dana po završetku perioda </a:t>
            </a:r>
            <a:r>
              <a:rPr kumimoji="1" lang="en-U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implementacije</a:t>
            </a:r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kumimoji="1" lang="en-US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en-U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kumimoji="1" lang="pl-PL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plata </a:t>
            </a:r>
            <a:r>
              <a:rPr kumimoji="1" lang="en-U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kumimoji="1" lang="en-U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</a:t>
            </a:r>
            <a:r>
              <a:rPr kumimoji="1" lang="sr-Latn-R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</a:t>
            </a:r>
            <a:r>
              <a:rPr kumimoji="1" lang="sr-Latn-R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pl-PL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roku od 90 dana od dana prijema Zahteva za uplatu</a:t>
            </a:r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924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Izveštavanje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0" y="1600200"/>
            <a:ext cx="76962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57FD58-4E76-4E87-8EA5-EF111AAFCE13}"/>
              </a:ext>
            </a:extLst>
          </p:cNvPr>
          <p:cNvSpPr/>
          <p:nvPr/>
        </p:nvSpPr>
        <p:spPr>
          <a:xfrm>
            <a:off x="750903" y="1219200"/>
            <a:ext cx="7543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sr-Latn-CS" sz="2800" u="sng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Gothic" charset="-128"/>
              </a:rPr>
              <a:t>Finalni izveštaj o realizaciji projekta sadržaj:</a:t>
            </a:r>
            <a:endParaRPr lang="en-US" sz="2800" u="sng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algn="just" fontAlgn="base"/>
            <a:endParaRPr lang="sr-Latn-CS" sz="2800" u="sng" dirty="0">
              <a:solidFill>
                <a:schemeClr val="tx2">
                  <a:lumMod val="75000"/>
                </a:schemeClr>
              </a:solidFill>
              <a:latin typeface="Arial" charset="0"/>
              <a:ea typeface="MS Gothic" charset="-128"/>
            </a:endParaRP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Narativni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deo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Aneks VI ugovora o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grantu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en-U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Finansijski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deo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Aneks VI ugovora o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grantu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 fontAlgn="base"/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kumimoji="1" lang="en-U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Izveštaj</a:t>
            </a:r>
            <a:r>
              <a:rPr kumimoji="1" lang="en-U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kumimoji="1" lang="en-U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verifikaciji</a:t>
            </a:r>
            <a:r>
              <a:rPr kumimoji="1" lang="en-U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troškova</a:t>
            </a:r>
            <a:r>
              <a:rPr kumimoji="1" lang="en-U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kumimoji="1" lang="en-U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Aneks</a:t>
            </a:r>
            <a:r>
              <a:rPr kumimoji="1" lang="en-U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VII </a:t>
            </a:r>
            <a:r>
              <a:rPr kumimoji="1" lang="en-U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Ugovora</a:t>
            </a:r>
            <a:r>
              <a:rPr kumimoji="1" lang="en-U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kumimoji="1" lang="sr-Latn-R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grantu</a:t>
            </a:r>
            <a:endParaRPr kumimoji="1" lang="en-U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38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Izveštavanje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0" y="1600200"/>
            <a:ext cx="76962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57FD58-4E76-4E87-8EA5-EF111AAFCE13}"/>
              </a:ext>
            </a:extLst>
          </p:cNvPr>
          <p:cNvSpPr/>
          <p:nvPr/>
        </p:nvSpPr>
        <p:spPr>
          <a:xfrm>
            <a:off x="533400" y="1219200"/>
            <a:ext cx="7761303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Zahtev za finalnu uplatu  -  Aneks V Ugovora o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grantu</a:t>
            </a:r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kumimoji="1" lang="sr-Latn-CS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Obrazac za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prenos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vlasništva – Aneks IX Ugovora o donaciji</a:t>
            </a:r>
          </a:p>
          <a:p>
            <a:pPr algn="just" fontAlgn="base"/>
            <a:endParaRPr kumimoji="1" lang="sr-Latn-CS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Propratna dokumentacija -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pregled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prihoda i troškova (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kopije svih faktura za dati period </a:t>
            </a:r>
            <a:r>
              <a:rPr kumimoji="1" lang="sr-Latn-CS" sz="28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izveštavanja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kopije izvoda iz banke</a:t>
            </a:r>
          </a:p>
          <a:p>
            <a:pPr algn="just" fontAlgn="base"/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endParaRPr kumimoji="1" lang="sr-Latn-C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28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387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Izveštavanje</vt:lpstr>
      <vt:lpstr>Izveštavanje</vt:lpstr>
      <vt:lpstr>Izveštavanje</vt:lpstr>
      <vt:lpstr>Izveštavanje</vt:lpstr>
      <vt:lpstr>Izveštavanje</vt:lpstr>
      <vt:lpstr>Izveštavanje</vt:lpstr>
      <vt:lpstr>Izveštavanje</vt:lpstr>
      <vt:lpstr>Izveštavanje</vt:lpstr>
      <vt:lpstr>Izveštavanje</vt:lpstr>
      <vt:lpstr>Izveštavanje</vt:lpstr>
      <vt:lpstr>Izveštavanje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Zeljko Krnetic</dc:creator>
  <cp:lastModifiedBy>Milena Radomirovic</cp:lastModifiedBy>
  <cp:revision>43</cp:revision>
  <dcterms:created xsi:type="dcterms:W3CDTF">2006-08-16T00:00:00Z</dcterms:created>
  <dcterms:modified xsi:type="dcterms:W3CDTF">2019-01-28T13:38:03Z</dcterms:modified>
</cp:coreProperties>
</file>