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57" r:id="rId3"/>
    <p:sldId id="262" r:id="rId4"/>
    <p:sldId id="265" r:id="rId5"/>
    <p:sldId id="279" r:id="rId6"/>
    <p:sldId id="280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8" r:id="rId16"/>
    <p:sldId id="281" r:id="rId17"/>
    <p:sldId id="283" r:id="rId18"/>
    <p:sldId id="282" r:id="rId19"/>
    <p:sldId id="284" r:id="rId20"/>
    <p:sldId id="285" r:id="rId21"/>
    <p:sldId id="286" r:id="rId22"/>
    <p:sldId id="287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4320"/>
    <a:srgbClr val="CCA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8C15E-D6EF-427A-9BDF-D710CCE4584B}" type="doc">
      <dgm:prSet loTypeId="urn:microsoft.com/office/officeart/2005/8/layout/hProcess9" loCatId="process" qsTypeId="urn:microsoft.com/office/officeart/2005/8/quickstyle/3d2" qsCatId="3D" csTypeId="urn:microsoft.com/office/officeart/2005/8/colors/accent1_4" csCatId="accent1" phldr="1"/>
      <dgm:spPr/>
    </dgm:pt>
    <dgm:pt modelId="{3BF0AA6A-CE51-4761-AD89-5E32B0C8B585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sr-Cyrl-CS" sz="1400" b="1" dirty="0" smtClean="0">
              <a:latin typeface="Cambria" pitchFamily="18" charset="0"/>
            </a:rPr>
            <a:t>Подстицање запошљавања у мање развијеним регионима и развој регионалне и локалне политике запошљавања</a:t>
          </a:r>
          <a:endParaRPr lang="en-GB" sz="1400" b="1" dirty="0">
            <a:latin typeface="Cambria" pitchFamily="18" charset="0"/>
          </a:endParaRPr>
        </a:p>
      </dgm:t>
    </dgm:pt>
    <dgm:pt modelId="{24B468E6-52EB-4CFE-AAE4-6FED49ADAFD1}" type="parTrans" cxnId="{B68A2257-92D7-4CDD-802B-E7C319CD4FF7}">
      <dgm:prSet/>
      <dgm:spPr/>
      <dgm:t>
        <a:bodyPr/>
        <a:lstStyle/>
        <a:p>
          <a:endParaRPr lang="en-GB"/>
        </a:p>
      </dgm:t>
    </dgm:pt>
    <dgm:pt modelId="{A1263212-C7DE-4769-B888-E49C97B93806}" type="sibTrans" cxnId="{B68A2257-92D7-4CDD-802B-E7C319CD4FF7}">
      <dgm:prSet/>
      <dgm:spPr/>
      <dgm:t>
        <a:bodyPr/>
        <a:lstStyle/>
        <a:p>
          <a:endParaRPr lang="en-GB"/>
        </a:p>
      </dgm:t>
    </dgm:pt>
    <dgm:pt modelId="{A09A46D6-1853-46CE-80B6-40302FE572F3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sr-Cyrl-CS" sz="1400" b="1" dirty="0" smtClean="0">
              <a:latin typeface="Cambria" pitchFamily="18" charset="0"/>
            </a:rPr>
            <a:t>Унапређење људског капитала и веће социјално укључивање</a:t>
          </a:r>
          <a:endParaRPr lang="en-GB" sz="1400" b="1" dirty="0">
            <a:latin typeface="Cambria" pitchFamily="18" charset="0"/>
          </a:endParaRPr>
        </a:p>
      </dgm:t>
    </dgm:pt>
    <dgm:pt modelId="{A17B8FFC-4F67-4741-8BAA-FB0457576B36}" type="parTrans" cxnId="{8A143D9C-5A8E-47D9-819D-3454B1BE36DE}">
      <dgm:prSet/>
      <dgm:spPr/>
      <dgm:t>
        <a:bodyPr/>
        <a:lstStyle/>
        <a:p>
          <a:endParaRPr lang="en-GB"/>
        </a:p>
      </dgm:t>
    </dgm:pt>
    <dgm:pt modelId="{8D94B6A4-89F5-4081-8668-808A18DB3858}" type="sibTrans" cxnId="{8A143D9C-5A8E-47D9-819D-3454B1BE36DE}">
      <dgm:prSet/>
      <dgm:spPr/>
      <dgm:t>
        <a:bodyPr/>
        <a:lstStyle/>
        <a:p>
          <a:endParaRPr lang="en-GB"/>
        </a:p>
      </dgm:t>
    </dgm:pt>
    <dgm:pt modelId="{54A0259D-AD5C-4DBD-9CF2-C8B8F83FD364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sr-Cyrl-CS" sz="1400" b="1" dirty="0" smtClean="0">
              <a:latin typeface="Cambria" pitchFamily="18" charset="0"/>
            </a:rPr>
            <a:t>Унапређење институција тржишта рада</a:t>
          </a:r>
          <a:endParaRPr lang="en-GB" sz="1400" b="1" dirty="0">
            <a:latin typeface="Cambria" pitchFamily="18" charset="0"/>
          </a:endParaRPr>
        </a:p>
      </dgm:t>
    </dgm:pt>
    <dgm:pt modelId="{F17807E2-7E01-4916-9039-3121275D4BFD}" type="parTrans" cxnId="{E37DA843-0511-40A9-A979-F4D6E6FC473E}">
      <dgm:prSet/>
      <dgm:spPr/>
      <dgm:t>
        <a:bodyPr/>
        <a:lstStyle/>
        <a:p>
          <a:endParaRPr lang="en-GB"/>
        </a:p>
      </dgm:t>
    </dgm:pt>
    <dgm:pt modelId="{94B3683F-37E4-43A7-A936-DDF027E3AF5A}" type="sibTrans" cxnId="{E37DA843-0511-40A9-A979-F4D6E6FC473E}">
      <dgm:prSet/>
      <dgm:spPr/>
      <dgm:t>
        <a:bodyPr/>
        <a:lstStyle/>
        <a:p>
          <a:endParaRPr lang="en-GB"/>
        </a:p>
      </dgm:t>
    </dgm:pt>
    <dgm:pt modelId="{6F570D6A-21BB-41C7-BE2E-8CAECC5B699C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sr-Cyrl-CS" sz="1400" b="1" dirty="0" smtClean="0">
              <a:latin typeface="Cambria" pitchFamily="18" charset="0"/>
            </a:rPr>
            <a:t>Редуковање дуалности на тржишту рада</a:t>
          </a:r>
          <a:endParaRPr lang="en-GB" sz="1400" b="1" dirty="0">
            <a:latin typeface="Cambria" pitchFamily="18" charset="0"/>
          </a:endParaRPr>
        </a:p>
      </dgm:t>
    </dgm:pt>
    <dgm:pt modelId="{F08293E6-0846-4196-BB13-D365F600C9D8}" type="parTrans" cxnId="{BF33E525-C369-4E39-9F56-46F2201151F9}">
      <dgm:prSet/>
      <dgm:spPr/>
      <dgm:t>
        <a:bodyPr/>
        <a:lstStyle/>
        <a:p>
          <a:endParaRPr lang="en-GB"/>
        </a:p>
      </dgm:t>
    </dgm:pt>
    <dgm:pt modelId="{58AC2A3F-32E3-40BC-B492-6DDEFBC4B6F9}" type="sibTrans" cxnId="{BF33E525-C369-4E39-9F56-46F2201151F9}">
      <dgm:prSet/>
      <dgm:spPr/>
      <dgm:t>
        <a:bodyPr/>
        <a:lstStyle/>
        <a:p>
          <a:endParaRPr lang="en-GB"/>
        </a:p>
      </dgm:t>
    </dgm:pt>
    <dgm:pt modelId="{266DCF93-2E5C-46CA-A385-96093C3DC77E}" type="pres">
      <dgm:prSet presAssocID="{1548C15E-D6EF-427A-9BDF-D710CCE4584B}" presName="CompostProcess" presStyleCnt="0">
        <dgm:presLayoutVars>
          <dgm:dir/>
          <dgm:resizeHandles val="exact"/>
        </dgm:presLayoutVars>
      </dgm:prSet>
      <dgm:spPr/>
    </dgm:pt>
    <dgm:pt modelId="{6B2E677E-565D-42D3-9236-E98CDD9F2E42}" type="pres">
      <dgm:prSet presAssocID="{1548C15E-D6EF-427A-9BDF-D710CCE4584B}" presName="arrow" presStyleLbl="bgShp" presStyleIdx="0" presStyleCnt="1"/>
      <dgm:spPr>
        <a:ln>
          <a:solidFill>
            <a:srgbClr val="C00000"/>
          </a:solidFill>
        </a:ln>
      </dgm:spPr>
    </dgm:pt>
    <dgm:pt modelId="{31D9E92E-2AF8-4456-8933-62C71BB5939B}" type="pres">
      <dgm:prSet presAssocID="{1548C15E-D6EF-427A-9BDF-D710CCE4584B}" presName="linearProcess" presStyleCnt="0"/>
      <dgm:spPr/>
    </dgm:pt>
    <dgm:pt modelId="{8706B6DF-8430-4F68-B3EF-84F78F7EE9FE}" type="pres">
      <dgm:prSet presAssocID="{3BF0AA6A-CE51-4761-AD89-5E32B0C8B58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152ABC-BFBA-4056-BDF3-051D9D32025B}" type="pres">
      <dgm:prSet presAssocID="{A1263212-C7DE-4769-B888-E49C97B93806}" presName="sibTrans" presStyleCnt="0"/>
      <dgm:spPr/>
    </dgm:pt>
    <dgm:pt modelId="{C98C2174-3907-42A5-98AA-AEF9DB1F4D11}" type="pres">
      <dgm:prSet presAssocID="{A09A46D6-1853-46CE-80B6-40302FE572F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8B2F98-B6D1-4E61-8E8E-5F4936B5F8CA}" type="pres">
      <dgm:prSet presAssocID="{8D94B6A4-89F5-4081-8668-808A18DB3858}" presName="sibTrans" presStyleCnt="0"/>
      <dgm:spPr/>
    </dgm:pt>
    <dgm:pt modelId="{F6B247F4-3309-4344-8809-0371C3AFDAD7}" type="pres">
      <dgm:prSet presAssocID="{54A0259D-AD5C-4DBD-9CF2-C8B8F83FD36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7E7313-04A0-4C2A-84B9-020DA9AC9595}" type="pres">
      <dgm:prSet presAssocID="{94B3683F-37E4-43A7-A936-DDF027E3AF5A}" presName="sibTrans" presStyleCnt="0"/>
      <dgm:spPr/>
    </dgm:pt>
    <dgm:pt modelId="{AE4EF4CE-A085-4094-99B5-616A9FA69E95}" type="pres">
      <dgm:prSet presAssocID="{6F570D6A-21BB-41C7-BE2E-8CAECC5B699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42C0450-F880-496C-B64A-1EB5D03150FD}" type="presOf" srcId="{6F570D6A-21BB-41C7-BE2E-8CAECC5B699C}" destId="{AE4EF4CE-A085-4094-99B5-616A9FA69E95}" srcOrd="0" destOrd="0" presId="urn:microsoft.com/office/officeart/2005/8/layout/hProcess9"/>
    <dgm:cxn modelId="{E37DA843-0511-40A9-A979-F4D6E6FC473E}" srcId="{1548C15E-D6EF-427A-9BDF-D710CCE4584B}" destId="{54A0259D-AD5C-4DBD-9CF2-C8B8F83FD364}" srcOrd="2" destOrd="0" parTransId="{F17807E2-7E01-4916-9039-3121275D4BFD}" sibTransId="{94B3683F-37E4-43A7-A936-DDF027E3AF5A}"/>
    <dgm:cxn modelId="{BF33E525-C369-4E39-9F56-46F2201151F9}" srcId="{1548C15E-D6EF-427A-9BDF-D710CCE4584B}" destId="{6F570D6A-21BB-41C7-BE2E-8CAECC5B699C}" srcOrd="3" destOrd="0" parTransId="{F08293E6-0846-4196-BB13-D365F600C9D8}" sibTransId="{58AC2A3F-32E3-40BC-B492-6DDEFBC4B6F9}"/>
    <dgm:cxn modelId="{B68A2257-92D7-4CDD-802B-E7C319CD4FF7}" srcId="{1548C15E-D6EF-427A-9BDF-D710CCE4584B}" destId="{3BF0AA6A-CE51-4761-AD89-5E32B0C8B585}" srcOrd="0" destOrd="0" parTransId="{24B468E6-52EB-4CFE-AAE4-6FED49ADAFD1}" sibTransId="{A1263212-C7DE-4769-B888-E49C97B93806}"/>
    <dgm:cxn modelId="{307DCAB4-59A4-407A-8C9E-505B19C27DA1}" type="presOf" srcId="{1548C15E-D6EF-427A-9BDF-D710CCE4584B}" destId="{266DCF93-2E5C-46CA-A385-96093C3DC77E}" srcOrd="0" destOrd="0" presId="urn:microsoft.com/office/officeart/2005/8/layout/hProcess9"/>
    <dgm:cxn modelId="{A86197CF-CD43-4969-B4C3-57361CCF62F6}" type="presOf" srcId="{A09A46D6-1853-46CE-80B6-40302FE572F3}" destId="{C98C2174-3907-42A5-98AA-AEF9DB1F4D11}" srcOrd="0" destOrd="0" presId="urn:microsoft.com/office/officeart/2005/8/layout/hProcess9"/>
    <dgm:cxn modelId="{72BA08DD-79ED-499C-9F1F-80B47BC48CBF}" type="presOf" srcId="{3BF0AA6A-CE51-4761-AD89-5E32B0C8B585}" destId="{8706B6DF-8430-4F68-B3EF-84F78F7EE9FE}" srcOrd="0" destOrd="0" presId="urn:microsoft.com/office/officeart/2005/8/layout/hProcess9"/>
    <dgm:cxn modelId="{42C4F160-2AF4-42FE-8DA5-C4CE73E0DCEB}" type="presOf" srcId="{54A0259D-AD5C-4DBD-9CF2-C8B8F83FD364}" destId="{F6B247F4-3309-4344-8809-0371C3AFDAD7}" srcOrd="0" destOrd="0" presId="urn:microsoft.com/office/officeart/2005/8/layout/hProcess9"/>
    <dgm:cxn modelId="{8A143D9C-5A8E-47D9-819D-3454B1BE36DE}" srcId="{1548C15E-D6EF-427A-9BDF-D710CCE4584B}" destId="{A09A46D6-1853-46CE-80B6-40302FE572F3}" srcOrd="1" destOrd="0" parTransId="{A17B8FFC-4F67-4741-8BAA-FB0457576B36}" sibTransId="{8D94B6A4-89F5-4081-8668-808A18DB3858}"/>
    <dgm:cxn modelId="{27F8D79F-2528-4C4F-80CE-6684902494F1}" type="presParOf" srcId="{266DCF93-2E5C-46CA-A385-96093C3DC77E}" destId="{6B2E677E-565D-42D3-9236-E98CDD9F2E42}" srcOrd="0" destOrd="0" presId="urn:microsoft.com/office/officeart/2005/8/layout/hProcess9"/>
    <dgm:cxn modelId="{A8AC8A2F-A38B-4FD9-BB99-EAC291C3CE37}" type="presParOf" srcId="{266DCF93-2E5C-46CA-A385-96093C3DC77E}" destId="{31D9E92E-2AF8-4456-8933-62C71BB5939B}" srcOrd="1" destOrd="0" presId="urn:microsoft.com/office/officeart/2005/8/layout/hProcess9"/>
    <dgm:cxn modelId="{259494D7-3EA7-4614-A7E8-79176C3FECFE}" type="presParOf" srcId="{31D9E92E-2AF8-4456-8933-62C71BB5939B}" destId="{8706B6DF-8430-4F68-B3EF-84F78F7EE9FE}" srcOrd="0" destOrd="0" presId="urn:microsoft.com/office/officeart/2005/8/layout/hProcess9"/>
    <dgm:cxn modelId="{475B5329-D9EA-49E9-8E0C-41943B9D5D2D}" type="presParOf" srcId="{31D9E92E-2AF8-4456-8933-62C71BB5939B}" destId="{7F152ABC-BFBA-4056-BDF3-051D9D32025B}" srcOrd="1" destOrd="0" presId="urn:microsoft.com/office/officeart/2005/8/layout/hProcess9"/>
    <dgm:cxn modelId="{CD45796B-1541-4AD1-A94C-9F4BC1BFCAE4}" type="presParOf" srcId="{31D9E92E-2AF8-4456-8933-62C71BB5939B}" destId="{C98C2174-3907-42A5-98AA-AEF9DB1F4D11}" srcOrd="2" destOrd="0" presId="urn:microsoft.com/office/officeart/2005/8/layout/hProcess9"/>
    <dgm:cxn modelId="{8D1438F0-33F6-482C-93A4-3D194EBE3C62}" type="presParOf" srcId="{31D9E92E-2AF8-4456-8933-62C71BB5939B}" destId="{E58B2F98-B6D1-4E61-8E8E-5F4936B5F8CA}" srcOrd="3" destOrd="0" presId="urn:microsoft.com/office/officeart/2005/8/layout/hProcess9"/>
    <dgm:cxn modelId="{5B14950A-E412-4FF4-8146-5030BB0A2FC1}" type="presParOf" srcId="{31D9E92E-2AF8-4456-8933-62C71BB5939B}" destId="{F6B247F4-3309-4344-8809-0371C3AFDAD7}" srcOrd="4" destOrd="0" presId="urn:microsoft.com/office/officeart/2005/8/layout/hProcess9"/>
    <dgm:cxn modelId="{3CE57A15-6DBD-4BBC-BA77-D3B708A6264F}" type="presParOf" srcId="{31D9E92E-2AF8-4456-8933-62C71BB5939B}" destId="{597E7313-04A0-4C2A-84B9-020DA9AC9595}" srcOrd="5" destOrd="0" presId="urn:microsoft.com/office/officeart/2005/8/layout/hProcess9"/>
    <dgm:cxn modelId="{7B94F9B0-467F-459E-AAF7-0FF0802A1418}" type="presParOf" srcId="{31D9E92E-2AF8-4456-8933-62C71BB5939B}" destId="{AE4EF4CE-A085-4094-99B5-616A9FA69E9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A4878-17E6-46F3-8C49-A0FCAD696DFD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BD3088-40A1-4B59-8B71-3F3265BE3637}">
      <dgm:prSet phldrT="[Text]" custT="1"/>
      <dgm:spPr>
        <a:solidFill>
          <a:schemeClr val="accent6">
            <a:lumMod val="50000"/>
            <a:alpha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sr-Cyrl-CS" sz="2400" b="1" dirty="0" smtClean="0">
              <a:latin typeface="Cambria" pitchFamily="18" charset="0"/>
            </a:rPr>
            <a:t>9.880 лица</a:t>
          </a:r>
          <a:endParaRPr lang="en-GB" sz="2400" b="1" dirty="0">
            <a:latin typeface="Cambria" pitchFamily="18" charset="0"/>
          </a:endParaRPr>
        </a:p>
      </dgm:t>
    </dgm:pt>
    <dgm:pt modelId="{5D7872B4-202C-4DE2-BA32-FDC6F4ED16C9}" type="parTrans" cxnId="{60B3A7C9-AEEB-4B35-9DDF-8E9E92EC21DC}">
      <dgm:prSet/>
      <dgm:spPr/>
      <dgm:t>
        <a:bodyPr/>
        <a:lstStyle/>
        <a:p>
          <a:endParaRPr lang="en-GB"/>
        </a:p>
      </dgm:t>
    </dgm:pt>
    <dgm:pt modelId="{6DCD2D7B-73B3-46CC-89E7-EC2DDA7D8A3C}" type="sibTrans" cxnId="{60B3A7C9-AEEB-4B35-9DDF-8E9E92EC21DC}">
      <dgm:prSet/>
      <dgm:spPr/>
      <dgm:t>
        <a:bodyPr/>
        <a:lstStyle/>
        <a:p>
          <a:endParaRPr lang="en-GB"/>
        </a:p>
      </dgm:t>
    </dgm:pt>
    <dgm:pt modelId="{349EC9E0-C054-4EEE-B678-10AB61DC3B09}">
      <dgm:prSet phldrT="[Text]" custT="1"/>
      <dgm:spPr>
        <a:solidFill>
          <a:schemeClr val="accent6">
            <a:lumMod val="50000"/>
            <a:alpha val="5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sr-Cyrl-CS" sz="1200" i="1" dirty="0" smtClean="0">
              <a:latin typeface="Cambria" pitchFamily="18" charset="0"/>
            </a:rPr>
            <a:t>Специјалистичке информатичке обуке</a:t>
          </a:r>
        </a:p>
        <a:p>
          <a:r>
            <a:rPr lang="sr-Cyrl-CS" sz="1200" i="1" dirty="0" smtClean="0">
              <a:latin typeface="Cambria" pitchFamily="18" charset="0"/>
            </a:rPr>
            <a:t>1.000</a:t>
          </a:r>
        </a:p>
      </dgm:t>
    </dgm:pt>
    <dgm:pt modelId="{331EF897-5044-45B3-84B5-12EF68AB772A}" type="parTrans" cxnId="{7C75FE9A-C7FE-425E-BC80-194760A5B3C8}">
      <dgm:prSet/>
      <dgm:spPr/>
      <dgm:t>
        <a:bodyPr/>
        <a:lstStyle/>
        <a:p>
          <a:endParaRPr lang="en-GB"/>
        </a:p>
      </dgm:t>
    </dgm:pt>
    <dgm:pt modelId="{C9E7AF0B-85EB-4565-818F-119DD779F77E}" type="sibTrans" cxnId="{7C75FE9A-C7FE-425E-BC80-194760A5B3C8}">
      <dgm:prSet/>
      <dgm:spPr/>
      <dgm:t>
        <a:bodyPr/>
        <a:lstStyle/>
        <a:p>
          <a:endParaRPr lang="en-GB"/>
        </a:p>
      </dgm:t>
    </dgm:pt>
    <dgm:pt modelId="{CD962BE5-6ECE-40E1-9B61-4FA86CE2263D}">
      <dgm:prSet phldrT="[Text]"/>
      <dgm:spPr/>
      <dgm:t>
        <a:bodyPr/>
        <a:lstStyle/>
        <a:p>
          <a:r>
            <a:rPr lang="sr-Cyrl-CS" dirty="0" smtClean="0">
              <a:latin typeface="Cambria" pitchFamily="18" charset="0"/>
            </a:rPr>
            <a:t>Обука на захтев послодавца – </a:t>
          </a:r>
          <a:r>
            <a:rPr lang="sr-Cyrl-CS" b="1" i="1" dirty="0" smtClean="0">
              <a:latin typeface="Cambria" pitchFamily="18" charset="0"/>
            </a:rPr>
            <a:t>за незапослене</a:t>
          </a:r>
        </a:p>
        <a:p>
          <a:r>
            <a:rPr lang="sr-Cyrl-CS" dirty="0" smtClean="0">
              <a:latin typeface="Cambria" pitchFamily="18" charset="0"/>
            </a:rPr>
            <a:t>780</a:t>
          </a:r>
          <a:endParaRPr lang="en-GB" dirty="0">
            <a:latin typeface="Cambria" pitchFamily="18" charset="0"/>
          </a:endParaRPr>
        </a:p>
      </dgm:t>
    </dgm:pt>
    <dgm:pt modelId="{5F0D8C74-16E6-4CF6-A317-75A6BE932939}" type="parTrans" cxnId="{9A9153C1-A39E-48DB-8934-27DA36D8ACE3}">
      <dgm:prSet/>
      <dgm:spPr/>
      <dgm:t>
        <a:bodyPr/>
        <a:lstStyle/>
        <a:p>
          <a:endParaRPr lang="en-GB"/>
        </a:p>
      </dgm:t>
    </dgm:pt>
    <dgm:pt modelId="{7F156E1B-0D55-458B-9E3A-DC061710331D}" type="sibTrans" cxnId="{9A9153C1-A39E-48DB-8934-27DA36D8ACE3}">
      <dgm:prSet/>
      <dgm:spPr/>
      <dgm:t>
        <a:bodyPr/>
        <a:lstStyle/>
        <a:p>
          <a:endParaRPr lang="en-GB"/>
        </a:p>
      </dgm:t>
    </dgm:pt>
    <dgm:pt modelId="{576CBF17-57BB-42FD-95DB-3FB2A49BBBC0}">
      <dgm:prSet phldrT="[Text]" custT="1"/>
      <dgm:spPr/>
      <dgm:t>
        <a:bodyPr/>
        <a:lstStyle/>
        <a:p>
          <a:r>
            <a:rPr lang="sr-Cyrl-CS" sz="1200" dirty="0" smtClean="0">
              <a:latin typeface="Cambria" pitchFamily="18" charset="0"/>
            </a:rPr>
            <a:t>Обука за потребе послодавца </a:t>
          </a:r>
          <a:r>
            <a:rPr lang="sr-Cyrl-CS" sz="1200" b="1" i="1" dirty="0" smtClean="0">
              <a:latin typeface="Cambria" pitchFamily="18" charset="0"/>
            </a:rPr>
            <a:t>за запосленог</a:t>
          </a:r>
        </a:p>
        <a:p>
          <a:endParaRPr lang="sr-Cyrl-CS" sz="1200" dirty="0" smtClean="0">
            <a:latin typeface="Cambria" pitchFamily="18" charset="0"/>
          </a:endParaRPr>
        </a:p>
      </dgm:t>
    </dgm:pt>
    <dgm:pt modelId="{23EBF5A4-F049-4D7E-AF8B-D1359868B62A}" type="parTrans" cxnId="{334C5A95-3850-4985-BA2C-73030368A788}">
      <dgm:prSet/>
      <dgm:spPr/>
      <dgm:t>
        <a:bodyPr/>
        <a:lstStyle/>
        <a:p>
          <a:endParaRPr lang="en-GB"/>
        </a:p>
      </dgm:t>
    </dgm:pt>
    <dgm:pt modelId="{B90AD49E-6066-44FD-BE90-7AE3F9E2AE03}" type="sibTrans" cxnId="{334C5A95-3850-4985-BA2C-73030368A788}">
      <dgm:prSet/>
      <dgm:spPr/>
      <dgm:t>
        <a:bodyPr/>
        <a:lstStyle/>
        <a:p>
          <a:endParaRPr lang="en-GB"/>
        </a:p>
      </dgm:t>
    </dgm:pt>
    <dgm:pt modelId="{320B3BB9-0B4D-424E-979D-40C1A1652DCA}">
      <dgm:prSet phldrT="[Text]" custT="1"/>
      <dgm:spPr/>
      <dgm:t>
        <a:bodyPr/>
        <a:lstStyle/>
        <a:p>
          <a:r>
            <a:rPr lang="sr-Cyrl-CS" sz="1100" dirty="0" smtClean="0">
              <a:latin typeface="Cambria" pitchFamily="18" charset="0"/>
            </a:rPr>
            <a:t>Функционално основно образовање одраслих</a:t>
          </a:r>
        </a:p>
        <a:p>
          <a:r>
            <a:rPr lang="sr-Cyrl-CS" sz="1100" dirty="0" smtClean="0">
              <a:latin typeface="Cambria" pitchFamily="18" charset="0"/>
            </a:rPr>
            <a:t>1.500</a:t>
          </a:r>
          <a:endParaRPr lang="en-GB" sz="1100" dirty="0">
            <a:latin typeface="Cambria" pitchFamily="18" charset="0"/>
          </a:endParaRPr>
        </a:p>
      </dgm:t>
    </dgm:pt>
    <dgm:pt modelId="{083EA249-553B-404B-9145-60553BCEB0CC}" type="parTrans" cxnId="{053C26B3-D290-41DF-BEFA-24510545A25B}">
      <dgm:prSet/>
      <dgm:spPr/>
      <dgm:t>
        <a:bodyPr/>
        <a:lstStyle/>
        <a:p>
          <a:endParaRPr lang="en-GB"/>
        </a:p>
      </dgm:t>
    </dgm:pt>
    <dgm:pt modelId="{FC01FE46-C503-408A-9BEB-176C06F3E96A}" type="sibTrans" cxnId="{053C26B3-D290-41DF-BEFA-24510545A25B}">
      <dgm:prSet/>
      <dgm:spPr/>
      <dgm:t>
        <a:bodyPr/>
        <a:lstStyle/>
        <a:p>
          <a:endParaRPr lang="en-GB"/>
        </a:p>
      </dgm:t>
    </dgm:pt>
    <dgm:pt modelId="{DAC90930-4000-4271-8D38-A602717C4FF3}">
      <dgm:prSet custT="1"/>
      <dgm:spPr/>
      <dgm:t>
        <a:bodyPr/>
        <a:lstStyle/>
        <a:p>
          <a:r>
            <a:rPr lang="sr-Cyrl-CS" sz="1400" dirty="0" smtClean="0">
              <a:latin typeface="Cambria" pitchFamily="18" charset="0"/>
            </a:rPr>
            <a:t>Обуке за тржиште рада</a:t>
          </a:r>
        </a:p>
        <a:p>
          <a:r>
            <a:rPr lang="sr-Cyrl-CS" sz="1400" dirty="0" smtClean="0">
              <a:latin typeface="Cambria" pitchFamily="18" charset="0"/>
            </a:rPr>
            <a:t>1.250</a:t>
          </a:r>
        </a:p>
      </dgm:t>
    </dgm:pt>
    <dgm:pt modelId="{42834746-5492-42A8-B8DD-E039A856003A}" type="parTrans" cxnId="{BCEFCB16-4994-4879-8261-480A4C93A58E}">
      <dgm:prSet/>
      <dgm:spPr/>
      <dgm:t>
        <a:bodyPr/>
        <a:lstStyle/>
        <a:p>
          <a:endParaRPr lang="en-GB"/>
        </a:p>
      </dgm:t>
    </dgm:pt>
    <dgm:pt modelId="{33430400-9610-49A4-941F-87AD2F0AECB0}" type="sibTrans" cxnId="{BCEFCB16-4994-4879-8261-480A4C93A58E}">
      <dgm:prSet/>
      <dgm:spPr/>
      <dgm:t>
        <a:bodyPr/>
        <a:lstStyle/>
        <a:p>
          <a:endParaRPr lang="en-GB"/>
        </a:p>
      </dgm:t>
    </dgm:pt>
    <dgm:pt modelId="{D4B0F45B-939D-492B-A80E-4DD555AAFFC8}">
      <dgm:prSet custT="1"/>
      <dgm:spPr/>
      <dgm:t>
        <a:bodyPr/>
        <a:lstStyle/>
        <a:p>
          <a:r>
            <a:rPr lang="sr-Cyrl-CS" sz="1100" dirty="0" smtClean="0">
              <a:latin typeface="Cambria" pitchFamily="18" charset="0"/>
            </a:rPr>
            <a:t>Програм стручне праксе</a:t>
          </a:r>
        </a:p>
        <a:p>
          <a:r>
            <a:rPr lang="sr-Cyrl-CS" sz="1100" dirty="0" smtClean="0">
              <a:latin typeface="Cambria" pitchFamily="18" charset="0"/>
            </a:rPr>
            <a:t>4.530</a:t>
          </a:r>
          <a:endParaRPr lang="en-GB" sz="1100" dirty="0">
            <a:latin typeface="Cambria" pitchFamily="18" charset="0"/>
          </a:endParaRPr>
        </a:p>
      </dgm:t>
    </dgm:pt>
    <dgm:pt modelId="{F9AC4081-A4D4-4127-85C4-100625C674F6}" type="parTrans" cxnId="{ED593629-1DFA-4719-B264-192C1685EA19}">
      <dgm:prSet/>
      <dgm:spPr/>
      <dgm:t>
        <a:bodyPr/>
        <a:lstStyle/>
        <a:p>
          <a:endParaRPr lang="en-GB"/>
        </a:p>
      </dgm:t>
    </dgm:pt>
    <dgm:pt modelId="{18857471-B0FB-4B1D-BC8C-4E4642F18733}" type="sibTrans" cxnId="{ED593629-1DFA-4719-B264-192C1685EA19}">
      <dgm:prSet/>
      <dgm:spPr/>
      <dgm:t>
        <a:bodyPr/>
        <a:lstStyle/>
        <a:p>
          <a:endParaRPr lang="en-GB"/>
        </a:p>
      </dgm:t>
    </dgm:pt>
    <dgm:pt modelId="{8213CE97-10D5-434E-AAA5-B81B8A304735}">
      <dgm:prSet custT="1"/>
      <dgm:spPr/>
      <dgm:t>
        <a:bodyPr/>
        <a:lstStyle/>
        <a:p>
          <a:r>
            <a:rPr lang="sr-Cyrl-CS" sz="1100" dirty="0" smtClean="0">
              <a:latin typeface="Cambria" pitchFamily="18" charset="0"/>
            </a:rPr>
            <a:t>Програм стицања практичних знања за неквалификована лица, вишкове и дугорочно нез.</a:t>
          </a:r>
        </a:p>
        <a:p>
          <a:r>
            <a:rPr lang="sr-Cyrl-CS" sz="1100" dirty="0" smtClean="0">
              <a:latin typeface="Cambria" pitchFamily="18" charset="0"/>
            </a:rPr>
            <a:t>820</a:t>
          </a:r>
          <a:endParaRPr lang="en-US" sz="1100" dirty="0">
            <a:latin typeface="Cambria" pitchFamily="18" charset="0"/>
          </a:endParaRPr>
        </a:p>
      </dgm:t>
    </dgm:pt>
    <dgm:pt modelId="{432F46C4-035B-4E98-B72B-3DDA80A57518}" type="parTrans" cxnId="{068A8343-0C34-4334-9AEE-546C3B269A0B}">
      <dgm:prSet/>
      <dgm:spPr/>
      <dgm:t>
        <a:bodyPr/>
        <a:lstStyle/>
        <a:p>
          <a:endParaRPr lang="en-US"/>
        </a:p>
      </dgm:t>
    </dgm:pt>
    <dgm:pt modelId="{48859BCC-3605-4D40-BFF4-89E63C093637}" type="sibTrans" cxnId="{068A8343-0C34-4334-9AEE-546C3B269A0B}">
      <dgm:prSet/>
      <dgm:spPr/>
      <dgm:t>
        <a:bodyPr/>
        <a:lstStyle/>
        <a:p>
          <a:endParaRPr lang="en-US"/>
        </a:p>
      </dgm:t>
    </dgm:pt>
    <dgm:pt modelId="{AAC0BD98-F55F-4494-885B-0DBEC4AEC285}" type="pres">
      <dgm:prSet presAssocID="{9F5A4878-17E6-46F3-8C49-A0FCAD696DF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FE1951-818D-4D62-B929-DE463040E8DB}" type="pres">
      <dgm:prSet presAssocID="{9F5A4878-17E6-46F3-8C49-A0FCAD696DFD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0F2860F4-BF30-4CF7-A243-F6B8E4CB627A}" type="pres">
      <dgm:prSet presAssocID="{F6BD3088-40A1-4B59-8B71-3F3265BE3637}" presName="centerShape" presStyleLbl="vennNode1" presStyleIdx="0" presStyleCnt="8" custScaleX="80988" custScaleY="69268"/>
      <dgm:spPr/>
      <dgm:t>
        <a:bodyPr/>
        <a:lstStyle/>
        <a:p>
          <a:endParaRPr lang="en-GB"/>
        </a:p>
      </dgm:t>
    </dgm:pt>
    <dgm:pt modelId="{2A871AAF-1949-4C03-B50C-0B14A1B275A7}" type="pres">
      <dgm:prSet presAssocID="{D4B0F45B-939D-492B-A80E-4DD555AAFFC8}" presName="node" presStyleLbl="vennNode1" presStyleIdx="1" presStyleCnt="8" custScaleY="98288" custRadScaleRad="86220" custRadScaleInc="181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D1D0F7-AE68-46E3-ABB8-2AAB0DBE91DA}" type="pres">
      <dgm:prSet presAssocID="{8213CE97-10D5-434E-AAA5-B81B8A304735}" presName="node" presStyleLbl="vennNode1" presStyleIdx="2" presStyleCnt="8" custScaleX="122868" custScaleY="100893" custRadScaleRad="101025" custRadScaleInc="2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D6381-B039-4EB2-B5FB-BF8E6F68993C}" type="pres">
      <dgm:prSet presAssocID="{DAC90930-4000-4271-8D38-A602717C4FF3}" presName="node" presStyleLbl="vennNode1" presStyleIdx="3" presStyleCnt="8" custScaleX="119295" custScaleY="101389" custRadScaleRad="102130" custRadScaleInc="198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686E3F-FF32-4B7B-9B19-F0E1AAED74E5}" type="pres">
      <dgm:prSet presAssocID="{349EC9E0-C054-4EEE-B678-10AB61DC3B09}" presName="node" presStyleLbl="vennNode1" presStyleIdx="4" presStyleCnt="8" custScaleX="117825" custScaleY="76707" custRadScaleRad="145784" custRadScaleInc="-254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7E724A-A697-46D3-ABC6-964D4699F3AF}" type="pres">
      <dgm:prSet presAssocID="{CD962BE5-6ECE-40E1-9B61-4FA86CE2263D}" presName="node" presStyleLbl="vennNode1" presStyleIdx="5" presStyleCnt="8" custScaleX="129259" custScaleY="116607" custRadScaleRad="112362" custRadScaleInc="-319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FAEE1E-E94E-49F6-B7DD-A10C02D4095B}" type="pres">
      <dgm:prSet presAssocID="{576CBF17-57BB-42FD-95DB-3FB2A49BBBC0}" presName="node" presStyleLbl="vennNode1" presStyleIdx="6" presStyleCnt="8" custScaleX="116092" custScaleY="110343" custRadScaleRad="89488" custRadScaleInc="-21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E9D4F3-A6F1-419D-9A6A-9ED61D21E917}" type="pres">
      <dgm:prSet presAssocID="{320B3BB9-0B4D-424E-979D-40C1A1652DCA}" presName="node" presStyleLbl="vennNode1" presStyleIdx="7" presStyleCnt="8" custRadScaleRad="95654" custRadScaleInc="35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3C26B3-D290-41DF-BEFA-24510545A25B}" srcId="{F6BD3088-40A1-4B59-8B71-3F3265BE3637}" destId="{320B3BB9-0B4D-424E-979D-40C1A1652DCA}" srcOrd="6" destOrd="0" parTransId="{083EA249-553B-404B-9145-60553BCEB0CC}" sibTransId="{FC01FE46-C503-408A-9BEB-176C06F3E96A}"/>
    <dgm:cxn modelId="{3D44CEA0-5E8C-420C-8DB7-E51D2D09254B}" type="presOf" srcId="{DAC90930-4000-4271-8D38-A602717C4FF3}" destId="{944D6381-B039-4EB2-B5FB-BF8E6F68993C}" srcOrd="0" destOrd="0" presId="urn:microsoft.com/office/officeart/2005/8/layout/radial3"/>
    <dgm:cxn modelId="{068A8343-0C34-4334-9AEE-546C3B269A0B}" srcId="{F6BD3088-40A1-4B59-8B71-3F3265BE3637}" destId="{8213CE97-10D5-434E-AAA5-B81B8A304735}" srcOrd="1" destOrd="0" parTransId="{432F46C4-035B-4E98-B72B-3DDA80A57518}" sibTransId="{48859BCC-3605-4D40-BFF4-89E63C093637}"/>
    <dgm:cxn modelId="{31E4C40F-265E-4CF4-9D2E-780DFE44181B}" type="presOf" srcId="{8213CE97-10D5-434E-AAA5-B81B8A304735}" destId="{AFD1D0F7-AE68-46E3-ABB8-2AAB0DBE91DA}" srcOrd="0" destOrd="0" presId="urn:microsoft.com/office/officeart/2005/8/layout/radial3"/>
    <dgm:cxn modelId="{BCEFCB16-4994-4879-8261-480A4C93A58E}" srcId="{F6BD3088-40A1-4B59-8B71-3F3265BE3637}" destId="{DAC90930-4000-4271-8D38-A602717C4FF3}" srcOrd="2" destOrd="0" parTransId="{42834746-5492-42A8-B8DD-E039A856003A}" sibTransId="{33430400-9610-49A4-941F-87AD2F0AECB0}"/>
    <dgm:cxn modelId="{9A9153C1-A39E-48DB-8934-27DA36D8ACE3}" srcId="{F6BD3088-40A1-4B59-8B71-3F3265BE3637}" destId="{CD962BE5-6ECE-40E1-9B61-4FA86CE2263D}" srcOrd="4" destOrd="0" parTransId="{5F0D8C74-16E6-4CF6-A317-75A6BE932939}" sibTransId="{7F156E1B-0D55-458B-9E3A-DC061710331D}"/>
    <dgm:cxn modelId="{408E6B08-72AC-4D44-8D52-07913746BC7E}" type="presOf" srcId="{9F5A4878-17E6-46F3-8C49-A0FCAD696DFD}" destId="{AAC0BD98-F55F-4494-885B-0DBEC4AEC285}" srcOrd="0" destOrd="0" presId="urn:microsoft.com/office/officeart/2005/8/layout/radial3"/>
    <dgm:cxn modelId="{572F9D9D-6C8D-479B-8B03-C60ED077065B}" type="presOf" srcId="{576CBF17-57BB-42FD-95DB-3FB2A49BBBC0}" destId="{49FAEE1E-E94E-49F6-B7DD-A10C02D4095B}" srcOrd="0" destOrd="0" presId="urn:microsoft.com/office/officeart/2005/8/layout/radial3"/>
    <dgm:cxn modelId="{013C1E44-EC33-45DE-B955-D5F18C4F20AF}" type="presOf" srcId="{F6BD3088-40A1-4B59-8B71-3F3265BE3637}" destId="{0F2860F4-BF30-4CF7-A243-F6B8E4CB627A}" srcOrd="0" destOrd="0" presId="urn:microsoft.com/office/officeart/2005/8/layout/radial3"/>
    <dgm:cxn modelId="{7C75FE9A-C7FE-425E-BC80-194760A5B3C8}" srcId="{F6BD3088-40A1-4B59-8B71-3F3265BE3637}" destId="{349EC9E0-C054-4EEE-B678-10AB61DC3B09}" srcOrd="3" destOrd="0" parTransId="{331EF897-5044-45B3-84B5-12EF68AB772A}" sibTransId="{C9E7AF0B-85EB-4565-818F-119DD779F77E}"/>
    <dgm:cxn modelId="{ED593629-1DFA-4719-B264-192C1685EA19}" srcId="{F6BD3088-40A1-4B59-8B71-3F3265BE3637}" destId="{D4B0F45B-939D-492B-A80E-4DD555AAFFC8}" srcOrd="0" destOrd="0" parTransId="{F9AC4081-A4D4-4127-85C4-100625C674F6}" sibTransId="{18857471-B0FB-4B1D-BC8C-4E4642F18733}"/>
    <dgm:cxn modelId="{3AF9ABB6-3E90-45EB-A48C-06F70A6D357F}" type="presOf" srcId="{D4B0F45B-939D-492B-A80E-4DD555AAFFC8}" destId="{2A871AAF-1949-4C03-B50C-0B14A1B275A7}" srcOrd="0" destOrd="0" presId="urn:microsoft.com/office/officeart/2005/8/layout/radial3"/>
    <dgm:cxn modelId="{60B3A7C9-AEEB-4B35-9DDF-8E9E92EC21DC}" srcId="{9F5A4878-17E6-46F3-8C49-A0FCAD696DFD}" destId="{F6BD3088-40A1-4B59-8B71-3F3265BE3637}" srcOrd="0" destOrd="0" parTransId="{5D7872B4-202C-4DE2-BA32-FDC6F4ED16C9}" sibTransId="{6DCD2D7B-73B3-46CC-89E7-EC2DDA7D8A3C}"/>
    <dgm:cxn modelId="{377EEC5F-2D95-4A9E-94D2-3F070AB59449}" type="presOf" srcId="{CD962BE5-6ECE-40E1-9B61-4FA86CE2263D}" destId="{387E724A-A697-46D3-ABC6-964D4699F3AF}" srcOrd="0" destOrd="0" presId="urn:microsoft.com/office/officeart/2005/8/layout/radial3"/>
    <dgm:cxn modelId="{562C8249-CB4D-4492-B1D8-F6D90DEF2D4D}" type="presOf" srcId="{349EC9E0-C054-4EEE-B678-10AB61DC3B09}" destId="{B5686E3F-FF32-4B7B-9B19-F0E1AAED74E5}" srcOrd="0" destOrd="0" presId="urn:microsoft.com/office/officeart/2005/8/layout/radial3"/>
    <dgm:cxn modelId="{303A9DF4-F11E-4C24-88DC-22110C58AB05}" type="presOf" srcId="{320B3BB9-0B4D-424E-979D-40C1A1652DCA}" destId="{D4E9D4F3-A6F1-419D-9A6A-9ED61D21E917}" srcOrd="0" destOrd="0" presId="urn:microsoft.com/office/officeart/2005/8/layout/radial3"/>
    <dgm:cxn modelId="{334C5A95-3850-4985-BA2C-73030368A788}" srcId="{F6BD3088-40A1-4B59-8B71-3F3265BE3637}" destId="{576CBF17-57BB-42FD-95DB-3FB2A49BBBC0}" srcOrd="5" destOrd="0" parTransId="{23EBF5A4-F049-4D7E-AF8B-D1359868B62A}" sibTransId="{B90AD49E-6066-44FD-BE90-7AE3F9E2AE03}"/>
    <dgm:cxn modelId="{504C1641-6CA6-433B-8F31-EF23E7B9B5C0}" type="presParOf" srcId="{AAC0BD98-F55F-4494-885B-0DBEC4AEC285}" destId="{04FE1951-818D-4D62-B929-DE463040E8DB}" srcOrd="0" destOrd="0" presId="urn:microsoft.com/office/officeart/2005/8/layout/radial3"/>
    <dgm:cxn modelId="{15563BF0-EFF3-4B9C-A24F-4AAF91B6D709}" type="presParOf" srcId="{04FE1951-818D-4D62-B929-DE463040E8DB}" destId="{0F2860F4-BF30-4CF7-A243-F6B8E4CB627A}" srcOrd="0" destOrd="0" presId="urn:microsoft.com/office/officeart/2005/8/layout/radial3"/>
    <dgm:cxn modelId="{0557AC9B-C117-4A4B-B514-7EBAEAE05C7A}" type="presParOf" srcId="{04FE1951-818D-4D62-B929-DE463040E8DB}" destId="{2A871AAF-1949-4C03-B50C-0B14A1B275A7}" srcOrd="1" destOrd="0" presId="urn:microsoft.com/office/officeart/2005/8/layout/radial3"/>
    <dgm:cxn modelId="{B2CDB958-31F4-4528-BA39-21A7437AB6E8}" type="presParOf" srcId="{04FE1951-818D-4D62-B929-DE463040E8DB}" destId="{AFD1D0F7-AE68-46E3-ABB8-2AAB0DBE91DA}" srcOrd="2" destOrd="0" presId="urn:microsoft.com/office/officeart/2005/8/layout/radial3"/>
    <dgm:cxn modelId="{050E0906-8235-43EC-988F-642AD300BBB9}" type="presParOf" srcId="{04FE1951-818D-4D62-B929-DE463040E8DB}" destId="{944D6381-B039-4EB2-B5FB-BF8E6F68993C}" srcOrd="3" destOrd="0" presId="urn:microsoft.com/office/officeart/2005/8/layout/radial3"/>
    <dgm:cxn modelId="{30B2F56A-40AF-4D79-8C5D-695048C2E3C5}" type="presParOf" srcId="{04FE1951-818D-4D62-B929-DE463040E8DB}" destId="{B5686E3F-FF32-4B7B-9B19-F0E1AAED74E5}" srcOrd="4" destOrd="0" presId="urn:microsoft.com/office/officeart/2005/8/layout/radial3"/>
    <dgm:cxn modelId="{8364AC35-3647-447D-A9B6-CA46F7DDF305}" type="presParOf" srcId="{04FE1951-818D-4D62-B929-DE463040E8DB}" destId="{387E724A-A697-46D3-ABC6-964D4699F3AF}" srcOrd="5" destOrd="0" presId="urn:microsoft.com/office/officeart/2005/8/layout/radial3"/>
    <dgm:cxn modelId="{15B310EE-5B63-4244-8023-A2FA68435E2C}" type="presParOf" srcId="{04FE1951-818D-4D62-B929-DE463040E8DB}" destId="{49FAEE1E-E94E-49F6-B7DD-A10C02D4095B}" srcOrd="6" destOrd="0" presId="urn:microsoft.com/office/officeart/2005/8/layout/radial3"/>
    <dgm:cxn modelId="{9994D8AE-7696-4E5C-AD02-1227FBD183F7}" type="presParOf" srcId="{04FE1951-818D-4D62-B929-DE463040E8DB}" destId="{D4E9D4F3-A6F1-419D-9A6A-9ED61D21E917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162D-CD98-42AD-8083-2C9581BEBDF7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2045-29CD-49D3-9A8D-ACAB7810E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1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09693-505A-4C58-8AA9-8AF067DE050A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3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BBBD-DA7C-456E-89A2-8A278B47964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6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BBBD-DA7C-456E-89A2-8A278B47964D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4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71796" y="2276669"/>
            <a:ext cx="5962975" cy="2108719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0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6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v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78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88017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88017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3017" y="6356350"/>
            <a:ext cx="2743200" cy="365125"/>
          </a:xfrm>
        </p:spPr>
        <p:txBody>
          <a:bodyPr/>
          <a:lstStyle/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6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8066-8DBC-4CB1-8424-6C6FB5CE3B80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vinfo.stat.gov.rs/diProfil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17660" y="2276669"/>
            <a:ext cx="7069540" cy="2609230"/>
          </a:xfr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НАЦИОНАЛНИ АКЦИОНИ ПЛАН ЗАПОШЉАВАЊА ЗА 201</a:t>
            </a:r>
            <a:r>
              <a:rPr lang="en-US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8</a:t>
            </a:r>
            <a:r>
              <a:rPr lang="ru-RU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. </a:t>
            </a:r>
            <a:r>
              <a:rPr lang="ru-RU" dirty="0" smtClean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годину</a:t>
            </a:r>
          </a:p>
          <a:p>
            <a:pPr algn="ctr"/>
            <a:endParaRPr lang="ru-RU" dirty="0">
              <a:ln w="50800"/>
              <a:solidFill>
                <a:schemeClr val="bg1">
                  <a:shade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200" i="1" dirty="0" smtClean="0">
                <a:ln w="50800"/>
                <a:solidFill>
                  <a:srgbClr val="C00000"/>
                </a:solidFill>
                <a:latin typeface="Cambria" pitchFamily="18" charset="0"/>
              </a:rPr>
              <a:t>Сектор за рад и запошљавање</a:t>
            </a:r>
          </a:p>
          <a:p>
            <a:pPr algn="ctr"/>
            <a:r>
              <a:rPr lang="ru-RU" sz="2200" dirty="0" smtClean="0">
                <a:ln w="50800"/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Министарство за рад, запошљавање, борачка </a:t>
            </a:r>
          </a:p>
          <a:p>
            <a:pPr algn="ctr"/>
            <a:r>
              <a:rPr lang="ru-RU" sz="2200" dirty="0" smtClean="0">
                <a:ln w="50800"/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и социјална питања</a:t>
            </a:r>
            <a:endParaRPr lang="en-US" sz="2200" dirty="0">
              <a:ln w="50800"/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02" y="365126"/>
            <a:ext cx="10072048" cy="8085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r-Cyrl-CS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Субвенције за запошљавање незапослених лица </a:t>
            </a:r>
            <a:br>
              <a:rPr lang="sr-Cyrl-CS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sr-Cyrl-CS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из категорије теже запошљивих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323833"/>
            <a:ext cx="9648967" cy="4817660"/>
          </a:xfrm>
        </p:spPr>
        <p:txBody>
          <a:bodyPr>
            <a:normAutofit fontScale="85000" lnSpcReduction="20000"/>
          </a:bodyPr>
          <a:lstStyle/>
          <a:p>
            <a:pPr marL="319500" indent="-342900">
              <a:buClr>
                <a:schemeClr val="tx1"/>
              </a:buClr>
            </a:pPr>
            <a:r>
              <a:rPr lang="sr-Cyrl-CS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Запошљавање на </a:t>
            </a:r>
            <a:r>
              <a:rPr lang="sr-Cyrl-CS" sz="19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новоотвореним радним местима</a:t>
            </a:r>
            <a:r>
              <a:rPr lang="sr-Cyrl-CS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;</a:t>
            </a:r>
          </a:p>
          <a:p>
            <a:pPr marL="319500" indent="-342900">
              <a:buClr>
                <a:schemeClr val="tx1"/>
              </a:buClr>
            </a:pPr>
            <a:r>
              <a:rPr lang="sr-Cyrl-CS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Послодавци који припадају </a:t>
            </a:r>
            <a:r>
              <a:rPr lang="sr-Cyrl-CS" sz="19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приватном сектору</a:t>
            </a:r>
            <a:r>
              <a:rPr lang="sr-Cyrl-CS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првенствено микро, мала и средња предузећа;</a:t>
            </a:r>
          </a:p>
          <a:p>
            <a:pPr marL="319500" indent="-342900">
              <a:buClr>
                <a:schemeClr val="tx1"/>
              </a:buClr>
            </a:pPr>
            <a:r>
              <a:rPr lang="sr-Cyrl-CS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Незапослена лица из категорије теже запошљивих, на које се ова субвенција примењује су:</a:t>
            </a:r>
            <a:endParaRPr lang="en-GB" sz="1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lvl="2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млади </a:t>
            </a:r>
            <a:r>
              <a:rPr lang="sr-Cyrl-CS" sz="1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до 30 година старости</a:t>
            </a:r>
            <a:r>
              <a:rPr lang="sr-Cyrl-C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 - без квалификација/са ниским квалификацијама, млади који посао траже дуже од 12 месеци и млади који су имали/имају статус детета без родитељског старања,</a:t>
            </a:r>
            <a:endParaRPr lang="en-US" sz="1800" i="1" dirty="0">
              <a:solidFill>
                <a:schemeClr val="bg2">
                  <a:lumMod val="10000"/>
                </a:schemeClr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2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старији од 50 година који имају статус вишка запослених</a:t>
            </a:r>
            <a:r>
              <a:rPr lang="sr-Cyrl-CS" sz="18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,</a:t>
            </a:r>
            <a:endParaRPr lang="en-US" sz="1800" i="1" dirty="0">
              <a:solidFill>
                <a:schemeClr val="bg2">
                  <a:lumMod val="10000"/>
                </a:schemeClr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2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Роми,</a:t>
            </a:r>
            <a:endParaRPr lang="en-US" sz="1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2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особе са инвалидитетом, </a:t>
            </a:r>
            <a:endParaRPr lang="en-US" sz="1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2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радно способни корисници новчане социјалне помоћи,</a:t>
            </a:r>
            <a:endParaRPr lang="en-US" sz="1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2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дугорочно </a:t>
            </a:r>
            <a:r>
              <a:rPr lang="sr-Cyrl-CS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незапослени,</a:t>
            </a:r>
            <a:endParaRPr lang="sr-Cyrl-CS" sz="1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2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жртве </a:t>
            </a:r>
            <a:r>
              <a:rPr lang="sr-Cyrl-CS" sz="1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породичног насиља.</a:t>
            </a:r>
            <a:endParaRPr lang="en-US" sz="1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>
              <a:buClr>
                <a:schemeClr val="accent4"/>
              </a:buClr>
            </a:pPr>
            <a:endParaRPr lang="sr-Cyrl-CS" sz="7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319500" indent="-342900" algn="just">
              <a:buClr>
                <a:schemeClr val="accent6">
                  <a:lumMod val="50000"/>
                </a:schemeClr>
              </a:buClr>
            </a:pPr>
            <a:r>
              <a:rPr lang="sr-Cyrl-CS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Висина субвенције условљена је степеном развијености ЈЛС  и креће се у распону 150.000,00-200.000,00-250.000,00 динара.</a:t>
            </a:r>
          </a:p>
          <a:p>
            <a:pPr marL="319500" indent="-342900" algn="just">
              <a:buClr>
                <a:schemeClr val="accent6">
                  <a:lumMod val="50000"/>
                </a:schemeClr>
              </a:buClr>
            </a:pPr>
            <a:r>
              <a:rPr lang="sr-Cyrl-CS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 запошљавање </a:t>
            </a:r>
            <a:r>
              <a:rPr lang="sr-Cyrl-CS" sz="19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ОСИ,</a:t>
            </a:r>
            <a:r>
              <a:rPr lang="sr-Cyrl-CS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sr-Cyrl-CS" sz="19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радно способних корисника НСП</a:t>
            </a:r>
            <a:r>
              <a:rPr lang="sr-Cyrl-CS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sr-Cyrl-CS" sz="2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младих који су имали/имају статус детета без родитељског старања </a:t>
            </a:r>
            <a:r>
              <a:rPr lang="sr-Cyrl-CS" sz="2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и </a:t>
            </a:r>
            <a:r>
              <a:rPr lang="sr-Cyrl-CS" sz="2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жртве породичног насиља  </a:t>
            </a:r>
            <a:r>
              <a:rPr lang="sr-Cyrl-CS" sz="2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ea typeface="Times New Roman"/>
                <a:cs typeface="Times New Roman"/>
              </a:rPr>
              <a:t>висина субвенције је увећана за 20%  и креће се </a:t>
            </a:r>
            <a:r>
              <a:rPr lang="sr-Cyrl-CS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у распону 180.000,00-240.000,00-300.000,00 динара.</a:t>
            </a:r>
          </a:p>
          <a:p>
            <a:pPr indent="-252000" algn="just">
              <a:buClr>
                <a:schemeClr val="accent6">
                  <a:lumMod val="50000"/>
                </a:schemeClr>
              </a:buClr>
              <a:buNone/>
            </a:pPr>
            <a:endParaRPr lang="sr-Cyrl-CS" sz="1400" dirty="0" smtClean="0">
              <a:latin typeface="Cambria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96036" y="6141493"/>
            <a:ext cx="8693624" cy="5732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400" b="1" dirty="0" smtClean="0">
                <a:solidFill>
                  <a:prstClr val="black"/>
                </a:solidFill>
                <a:latin typeface="Cambria" pitchFamily="18" charset="0"/>
              </a:rPr>
              <a:t>Планирани обухват 2.710 незапослених лица, од којих је 160 особа са инвалидитетом</a:t>
            </a:r>
            <a:endParaRPr lang="en-GB" sz="14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1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374039" cy="972356"/>
          </a:xfrm>
        </p:spPr>
        <p:txBody>
          <a:bodyPr>
            <a:noAutofit/>
          </a:bodyPr>
          <a:lstStyle/>
          <a:p>
            <a:pPr algn="ctr"/>
            <a:r>
              <a:rPr lang="sr-Cyrl-CS" sz="2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Подршка самозапошљавању</a:t>
            </a:r>
            <a:br>
              <a:rPr lang="sr-Cyrl-CS" sz="2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endParaRPr lang="en-US" sz="25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1320" y="1078173"/>
            <a:ext cx="9434898" cy="5098790"/>
          </a:xfrm>
        </p:spPr>
        <p:txBody>
          <a:bodyPr>
            <a:normAutofit/>
          </a:bodyPr>
          <a:lstStyle/>
          <a:p>
            <a:pPr indent="-28800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sr-Cyrl-CS" sz="1800" dirty="0" smtClean="0">
                <a:solidFill>
                  <a:schemeClr val="tx1"/>
                </a:solidFill>
                <a:latin typeface="Cambria" pitchFamily="18" charset="0"/>
              </a:rPr>
              <a:t>Пружање стручне помоћи, обука за развој предузетништва и субвенција за самозапошљавање.</a:t>
            </a:r>
          </a:p>
          <a:p>
            <a:pPr indent="-28800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sr-Cyrl-CS" sz="1800" dirty="0" smtClean="0">
                <a:solidFill>
                  <a:schemeClr val="bg2">
                    <a:lumMod val="10000"/>
                  </a:schemeClr>
                </a:solidFill>
                <a:latin typeface="Cambria"/>
                <a:ea typeface="Calibri"/>
                <a:cs typeface="Times New Roman"/>
              </a:rPr>
              <a:t>Субвенција се одобрава у једнократном износу од </a:t>
            </a:r>
            <a:r>
              <a:rPr lang="sr-Cyrl-CS" sz="1800" b="1" dirty="0" smtClean="0">
                <a:solidFill>
                  <a:srgbClr val="C00000"/>
                </a:solidFill>
                <a:latin typeface="Cambria"/>
                <a:ea typeface="Calibri"/>
                <a:cs typeface="Times New Roman"/>
              </a:rPr>
              <a:t>180.000,00 динара</a:t>
            </a:r>
            <a:r>
              <a:rPr lang="sr-Cyrl-CS" sz="1800" dirty="0" smtClean="0">
                <a:solidFill>
                  <a:schemeClr val="bg2">
                    <a:lumMod val="10000"/>
                  </a:schemeClr>
                </a:solidFill>
                <a:latin typeface="Cambria"/>
                <a:ea typeface="Calibri"/>
                <a:cs typeface="Times New Roman"/>
              </a:rPr>
              <a:t>, </a:t>
            </a:r>
          </a:p>
          <a:p>
            <a:pPr indent="-288000" algn="just">
              <a:buClr>
                <a:schemeClr val="tx1"/>
              </a:buClr>
            </a:pPr>
            <a:r>
              <a:rPr lang="sr-Cyrl-CS" sz="1800" dirty="0">
                <a:solidFill>
                  <a:schemeClr val="bg2">
                    <a:lumMod val="10000"/>
                  </a:schemeClr>
                </a:solidFill>
                <a:latin typeface="Cambria"/>
                <a:ea typeface="Calibri"/>
                <a:cs typeface="Times New Roman"/>
              </a:rPr>
              <a:t>У случају самозапошљавања вишкова запослених, износ је </a:t>
            </a:r>
            <a:r>
              <a:rPr lang="sr-Cyrl-CS" sz="1800" b="1" dirty="0">
                <a:solidFill>
                  <a:srgbClr val="C00000"/>
                </a:solidFill>
                <a:latin typeface="Cambria"/>
                <a:ea typeface="Calibri"/>
                <a:cs typeface="Times New Roman"/>
              </a:rPr>
              <a:t>200.000,00 динара</a:t>
            </a:r>
            <a:r>
              <a:rPr lang="sr-Cyrl-CS" sz="1800" dirty="0">
                <a:solidFill>
                  <a:schemeClr val="bg2">
                    <a:lumMod val="10000"/>
                  </a:schemeClr>
                </a:solidFill>
                <a:latin typeface="Cambria"/>
                <a:ea typeface="Calibri"/>
                <a:cs typeface="Times New Roman"/>
              </a:rPr>
              <a:t>.</a:t>
            </a:r>
          </a:p>
          <a:p>
            <a:pPr indent="-28800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sr-Cyrl-CS" sz="1800" dirty="0" smtClean="0">
                <a:solidFill>
                  <a:schemeClr val="bg2">
                    <a:lumMod val="10000"/>
                  </a:schemeClr>
                </a:solidFill>
                <a:latin typeface="Cambria"/>
                <a:ea typeface="Calibri"/>
                <a:cs typeface="Times New Roman"/>
              </a:rPr>
              <a:t>У случају самозапошљавања особе са инвалидитетом износ је </a:t>
            </a:r>
            <a:r>
              <a:rPr lang="sr-Cyrl-CS" sz="1800" b="1" dirty="0" smtClean="0">
                <a:solidFill>
                  <a:srgbClr val="C00000"/>
                </a:solidFill>
                <a:latin typeface="Cambria"/>
                <a:ea typeface="Calibri"/>
                <a:cs typeface="Times New Roman"/>
              </a:rPr>
              <a:t>220.000,00 динара</a:t>
            </a:r>
            <a:r>
              <a:rPr lang="sr-Cyrl-CS" sz="1800" dirty="0" smtClean="0">
                <a:solidFill>
                  <a:schemeClr val="bg2">
                    <a:lumMod val="10000"/>
                  </a:schemeClr>
                </a:solidFill>
                <a:latin typeface="Cambria"/>
                <a:ea typeface="Calibri"/>
                <a:cs typeface="Times New Roman"/>
              </a:rPr>
              <a:t>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sr-Cyrl-CS" sz="800" dirty="0">
              <a:latin typeface="Cambria"/>
              <a:ea typeface="Times New Roman"/>
              <a:cs typeface="Times New Roman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sr-Cyrl-CS" sz="800" dirty="0">
                <a:latin typeface="Cambria"/>
                <a:ea typeface="Times New Roman"/>
                <a:cs typeface="Times New Roman"/>
              </a:rPr>
              <a:t> </a:t>
            </a:r>
            <a:r>
              <a:rPr lang="sr-Cyrl-CS" sz="800" dirty="0" smtClean="0">
                <a:latin typeface="Cambria"/>
                <a:ea typeface="Times New Roman"/>
                <a:cs typeface="Times New Roman"/>
              </a:rPr>
              <a:t>          </a:t>
            </a:r>
            <a:r>
              <a:rPr lang="sr-Cyrl-C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Приоритет</a:t>
            </a:r>
            <a:r>
              <a:rPr lang="sr-Cyrl-C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Times New Roman"/>
              </a:rPr>
              <a:t> </a:t>
            </a:r>
            <a:r>
              <a:rPr lang="sr-Cyrl-CS" sz="1800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код одобравања субвенције за самозапошљавање имају</a:t>
            </a:r>
            <a:r>
              <a:rPr lang="sr-Cyrl-CS" sz="1800" dirty="0" smtClean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:</a:t>
            </a:r>
            <a:endParaRPr lang="en-US" sz="1800" i="1" dirty="0">
              <a:solidFill>
                <a:schemeClr val="tx1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3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600" b="1" i="1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млади до 30 година старости, </a:t>
            </a:r>
            <a:endParaRPr lang="en-US" sz="1600" b="1" i="1" dirty="0">
              <a:solidFill>
                <a:schemeClr val="tx1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3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600" b="1" i="1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вишкови запослених,</a:t>
            </a:r>
            <a:endParaRPr lang="en-US" sz="1600" b="1" i="1" dirty="0">
              <a:solidFill>
                <a:schemeClr val="tx1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3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600" b="1" i="1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Роми, </a:t>
            </a:r>
            <a:endParaRPr lang="en-US" sz="1600" b="1" i="1" dirty="0">
              <a:solidFill>
                <a:schemeClr val="tx1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3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600" b="1" i="1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особе са инвалидитетом,</a:t>
            </a:r>
            <a:endParaRPr lang="en-US" sz="1600" b="1" i="1" dirty="0">
              <a:solidFill>
                <a:schemeClr val="tx1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lvl="3"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sr-Cyrl-CS" sz="1600" b="1" i="1" dirty="0">
                <a:solidFill>
                  <a:schemeClr val="tx1"/>
                </a:solidFill>
                <a:latin typeface="Cambria" pitchFamily="18" charset="0"/>
                <a:ea typeface="Times New Roman"/>
                <a:cs typeface="Times New Roman"/>
              </a:rPr>
              <a:t>жене.</a:t>
            </a:r>
            <a:endParaRPr lang="en-US" sz="1600" b="1" i="1" dirty="0">
              <a:solidFill>
                <a:schemeClr val="tx1"/>
              </a:solidFill>
              <a:latin typeface="Cambria" pitchFamily="18" charset="0"/>
              <a:ea typeface="Times New Roman"/>
              <a:cs typeface="Times New Roman"/>
            </a:endParaRPr>
          </a:p>
          <a:p>
            <a:pPr indent="-288000">
              <a:buClr>
                <a:schemeClr val="tx1"/>
              </a:buClr>
              <a:buFont typeface="Arial" pitchFamily="34" charset="0"/>
              <a:buChar char="•"/>
            </a:pPr>
            <a:endParaRPr lang="en-GB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Round Diagonal Corner Rectangle 11"/>
          <p:cNvSpPr/>
          <p:nvPr/>
        </p:nvSpPr>
        <p:spPr bwMode="auto">
          <a:xfrm>
            <a:off x="409433" y="5663821"/>
            <a:ext cx="9280477" cy="660778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bliqueTopRight"/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600" b="1" dirty="0" smtClean="0">
                <a:solidFill>
                  <a:schemeClr val="bg1"/>
                </a:solidFill>
                <a:latin typeface="Cambria" pitchFamily="18" charset="0"/>
              </a:rPr>
              <a:t>Планирани обухват 3.330 незапослених лица,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600" b="1" dirty="0" smtClean="0">
                <a:solidFill>
                  <a:schemeClr val="bg1"/>
                </a:solidFill>
                <a:latin typeface="Cambria" pitchFamily="18" charset="0"/>
              </a:rPr>
              <a:t>од којих је 120 особа са инвалидитетом</a:t>
            </a:r>
            <a:endParaRPr lang="en-GB" sz="16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8277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3081" y="365126"/>
            <a:ext cx="9198592" cy="576570"/>
          </a:xfrm>
        </p:spPr>
        <p:txBody>
          <a:bodyPr anchor="ctr">
            <a:normAutofit/>
          </a:bodyPr>
          <a:lstStyle/>
          <a:p>
            <a:pPr algn="ctr"/>
            <a:r>
              <a:rPr lang="sr-Cyrl-CS" sz="25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Додатно образовање и обука – Годишњи план ДОО</a:t>
            </a:r>
            <a:endParaRPr lang="en-GB" sz="25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2013" y="1310186"/>
            <a:ext cx="4217157" cy="5131558"/>
          </a:xfrm>
        </p:spPr>
        <p:txBody>
          <a:bodyPr anchor="ctr">
            <a:normAutofit fontScale="92500" lnSpcReduction="10000"/>
          </a:bodyPr>
          <a:lstStyle/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r>
              <a:rPr lang="sr-Cyrl-CS" sz="2000" dirty="0" smtClean="0">
                <a:solidFill>
                  <a:schemeClr val="tx1"/>
                </a:solidFill>
                <a:latin typeface="Cambria" pitchFamily="18" charset="0"/>
              </a:rPr>
              <a:t>  Програм стручне </a:t>
            </a:r>
            <a:r>
              <a:rPr lang="sr-Cyrl-CS" sz="2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праксе</a:t>
            </a: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endParaRPr lang="sr-Cyrl-CS" sz="8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r>
              <a:rPr lang="sr-Cyrl-CS" sz="2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    Програм стицања практичних знања за неквалификована лица, вишкове запослених и дугорочно незапослене</a:t>
            </a: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endParaRPr lang="sr-Cyrl-CS" sz="8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r>
              <a:rPr lang="sr-Cyrl-CS" sz="2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Обуке за тржиште рада</a:t>
            </a: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r>
              <a:rPr lang="sr-Cyrl-CS" sz="1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Специјалистичке информатичке обуке у складу са потребама тржишта рада</a:t>
            </a: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endParaRPr lang="sr-Cyrl-CS" sz="8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r>
              <a:rPr lang="sr-Cyrl-CS" sz="2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Обуке на захтев послодавца </a:t>
            </a:r>
            <a:r>
              <a:rPr lang="sr-Cyrl-CS" sz="20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– за незапослене</a:t>
            </a: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r>
              <a:rPr lang="sr-Cyrl-CS" sz="20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Обуке на захтев послодавца </a:t>
            </a:r>
            <a:r>
              <a:rPr lang="sr-Cyrl-CS" sz="20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– за </a:t>
            </a:r>
            <a:r>
              <a:rPr lang="sr-Cyrl-CS" sz="20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запослене</a:t>
            </a:r>
            <a:endParaRPr lang="sr-Cyrl-CS" sz="2000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endParaRPr lang="sr-Cyrl-CS" sz="8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r>
              <a:rPr lang="sr-Cyrl-CS" sz="2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Функционално основно образовање одраслих</a:t>
            </a:r>
          </a:p>
          <a:p>
            <a:pPr indent="-288000" algn="ctr">
              <a:buClr>
                <a:schemeClr val="accent4">
                  <a:lumMod val="75000"/>
                </a:schemeClr>
              </a:buClr>
              <a:buNone/>
            </a:pPr>
            <a:endParaRPr lang="sr-Cyrl-CS" sz="800" dirty="0" smtClean="0">
              <a:latin typeface="Cambria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68269235"/>
              </p:ext>
            </p:extLst>
          </p:nvPr>
        </p:nvGraphicFramePr>
        <p:xfrm>
          <a:off x="4217158" y="982639"/>
          <a:ext cx="5636525" cy="547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18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187355"/>
            <a:ext cx="5715000" cy="4989607"/>
          </a:xfrm>
        </p:spPr>
        <p:txBody>
          <a:bodyPr>
            <a:normAutofit/>
          </a:bodyPr>
          <a:lstStyle/>
          <a:p>
            <a:pPr indent="-288000" algn="just">
              <a:buClr>
                <a:schemeClr val="bg2">
                  <a:lumMod val="50000"/>
                </a:schemeClr>
              </a:buClr>
            </a:pPr>
            <a:r>
              <a:rPr lang="sr-Cyrl-CS" sz="1600" dirty="0" smtClean="0">
                <a:latin typeface="Cambria" pitchFamily="18" charset="0"/>
              </a:rPr>
              <a:t>Радно ангажовање теже запошљивих лица и незапослених у стању социјалне потребе.</a:t>
            </a:r>
          </a:p>
          <a:p>
            <a:pPr indent="-288000" algn="just">
              <a:buClr>
                <a:schemeClr val="bg2">
                  <a:lumMod val="50000"/>
                </a:schemeClr>
              </a:buClr>
            </a:pPr>
            <a:r>
              <a:rPr lang="sr-Cyrl-CS" sz="1600" dirty="0" smtClean="0">
                <a:latin typeface="Cambria" pitchFamily="18" charset="0"/>
              </a:rPr>
              <a:t>Области - социјалне и хуманитарне делатности, одржавање и обнављање јавне инфраструктуре и одржавање и заштита животне средине и природе (и област културе у случају радног ангажовања ОСИ).</a:t>
            </a:r>
          </a:p>
          <a:p>
            <a:pPr indent="-288000" algn="just">
              <a:buClr>
                <a:schemeClr val="bg2">
                  <a:lumMod val="50000"/>
                </a:schemeClr>
              </a:buClr>
            </a:pPr>
            <a:r>
              <a:rPr lang="sr-Cyrl-CS" sz="1600" dirty="0" smtClean="0">
                <a:latin typeface="Cambria" pitchFamily="18" charset="0"/>
              </a:rPr>
              <a:t>Извођачи - органи АП и ЈЛС, јавне установе и предузећа, привредна друштва, предузетници, задруге и удружења.</a:t>
            </a:r>
          </a:p>
          <a:p>
            <a:pPr indent="-288000" algn="just">
              <a:buClr>
                <a:schemeClr val="bg2">
                  <a:lumMod val="50000"/>
                </a:schemeClr>
              </a:buClr>
            </a:pPr>
            <a:endParaRPr lang="sr-Cyrl-CS" sz="800" dirty="0" smtClean="0">
              <a:latin typeface="Cambria" pitchFamily="18" charset="0"/>
            </a:endParaRPr>
          </a:p>
          <a:p>
            <a:pPr indent="-288000" algn="just">
              <a:buClr>
                <a:schemeClr val="bg2">
                  <a:lumMod val="50000"/>
                </a:schemeClr>
              </a:buClr>
            </a:pPr>
            <a:r>
              <a:rPr lang="ru-RU" sz="1600" b="1" dirty="0" smtClean="0">
                <a:latin typeface="Cambria" pitchFamily="18" charset="0"/>
              </a:rPr>
              <a:t>Најмање </a:t>
            </a:r>
            <a:r>
              <a:rPr lang="ru-RU" sz="1600" b="1" dirty="0">
                <a:latin typeface="Cambria" pitchFamily="18" charset="0"/>
              </a:rPr>
              <a:t>70% </a:t>
            </a:r>
            <a:r>
              <a:rPr lang="ru-RU" sz="1600" dirty="0">
                <a:latin typeface="Cambria" pitchFamily="18" charset="0"/>
              </a:rPr>
              <a:t>укључених у јавни рад из категорија: </a:t>
            </a:r>
          </a:p>
          <a:p>
            <a:pPr lvl="2"/>
            <a:r>
              <a:rPr lang="sr-Cyrl-CS" sz="1400" b="1" i="1" dirty="0">
                <a:latin typeface="Cambria" pitchFamily="18" charset="0"/>
              </a:rPr>
              <a:t>радно способни корисници новчане социјалне помоћи, </a:t>
            </a:r>
            <a:endParaRPr lang="en-US" sz="1400" b="1" i="1" dirty="0">
              <a:latin typeface="Cambria" pitchFamily="18" charset="0"/>
            </a:endParaRPr>
          </a:p>
          <a:p>
            <a:pPr lvl="2"/>
            <a:r>
              <a:rPr lang="sr-Cyrl-CS" sz="1400" b="1" i="1" dirty="0">
                <a:latin typeface="Cambria" pitchFamily="18" charset="0"/>
              </a:rPr>
              <a:t>Роми, </a:t>
            </a:r>
            <a:endParaRPr lang="en-US" sz="1400" b="1" i="1" dirty="0">
              <a:latin typeface="Cambria" pitchFamily="18" charset="0"/>
            </a:endParaRPr>
          </a:p>
          <a:p>
            <a:pPr lvl="2"/>
            <a:r>
              <a:rPr lang="sr-Cyrl-CS" sz="1400" b="1" i="1" dirty="0">
                <a:latin typeface="Cambria" pitchFamily="18" charset="0"/>
              </a:rPr>
              <a:t>лица без квалификација/са ниским квалификацијама, </a:t>
            </a:r>
            <a:endParaRPr lang="en-US" sz="1400" b="1" i="1" dirty="0">
              <a:latin typeface="Cambria" pitchFamily="18" charset="0"/>
            </a:endParaRPr>
          </a:p>
          <a:p>
            <a:pPr lvl="2"/>
            <a:r>
              <a:rPr lang="sr-Cyrl-CS" sz="1400" b="1" i="1" dirty="0">
                <a:latin typeface="Cambria" pitchFamily="18" charset="0"/>
              </a:rPr>
              <a:t>вишкови запослених,</a:t>
            </a:r>
            <a:endParaRPr lang="en-US" sz="1400" b="1" i="1" dirty="0">
              <a:latin typeface="Cambria" pitchFamily="18" charset="0"/>
            </a:endParaRPr>
          </a:p>
          <a:p>
            <a:pPr lvl="2"/>
            <a:r>
              <a:rPr lang="sr-Cyrl-CS" sz="1400" b="1" i="1" dirty="0">
                <a:latin typeface="Cambria" pitchFamily="18" charset="0"/>
              </a:rPr>
              <a:t>лица која посао траже дуже од 18 месеци</a:t>
            </a:r>
            <a:r>
              <a:rPr lang="sr-Cyrl-CS" sz="1400" b="1" i="1" dirty="0" smtClean="0">
                <a:latin typeface="Cambria" pitchFamily="18" charset="0"/>
              </a:rPr>
              <a:t>.</a:t>
            </a:r>
          </a:p>
          <a:p>
            <a:pPr marL="914400" lvl="2" indent="0">
              <a:buNone/>
            </a:pPr>
            <a:endParaRPr lang="en-US" sz="800" i="1" dirty="0">
              <a:latin typeface="Cambria" pitchFamily="18" charset="0"/>
            </a:endParaRPr>
          </a:p>
          <a:p>
            <a:pPr lvl="1" indent="-2880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r-Cyrl-CS" sz="1600" b="1" dirty="0" smtClean="0">
                <a:latin typeface="Cambria" pitchFamily="18" charset="0"/>
              </a:rPr>
              <a:t>ОСИ </a:t>
            </a:r>
          </a:p>
          <a:p>
            <a:pPr indent="-288000" algn="ctr">
              <a:buClr>
                <a:schemeClr val="bg2">
                  <a:lumMod val="50000"/>
                </a:schemeClr>
              </a:buClr>
              <a:buNone/>
            </a:pPr>
            <a:endParaRPr lang="sr-Cyrl-CS" sz="1600" dirty="0" smtClean="0">
              <a:latin typeface="Cambria" pitchFamily="18" charset="0"/>
            </a:endParaRPr>
          </a:p>
          <a:p>
            <a:pPr indent="-288000">
              <a:buClr>
                <a:schemeClr val="bg2">
                  <a:lumMod val="50000"/>
                </a:schemeClr>
              </a:buClr>
            </a:pPr>
            <a:endParaRPr lang="en-GB" sz="2000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564572" y="1487606"/>
            <a:ext cx="5227093" cy="4899546"/>
          </a:xfrm>
        </p:spPr>
        <p:txBody>
          <a:bodyPr anchor="t">
            <a:normAutofit/>
          </a:bodyPr>
          <a:lstStyle/>
          <a:p>
            <a:pPr indent="-252000" algn="just"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sr-Cyrl-CS" sz="1800" dirty="0" smtClean="0">
                <a:latin typeface="Cambria" pitchFamily="18" charset="0"/>
              </a:rPr>
              <a:t>Формиран ЛСЗ, донет ЛАПЗ, обезбеђена средства у буџету ЈЛС;</a:t>
            </a:r>
          </a:p>
          <a:p>
            <a:pPr indent="-252000" algn="just"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sr-Cyrl-CS" sz="1800" dirty="0" smtClean="0">
                <a:latin typeface="Cambria" pitchFamily="18" charset="0"/>
              </a:rPr>
              <a:t>Поднет захтев до 15. фебруара 2018. године.</a:t>
            </a:r>
          </a:p>
          <a:p>
            <a:pPr marL="0" indent="0" algn="just">
              <a:buClr>
                <a:schemeClr val="tx1">
                  <a:lumMod val="50000"/>
                </a:schemeClr>
              </a:buClr>
              <a:buNone/>
            </a:pPr>
            <a:endParaRPr lang="sr-Cyrl-CS" sz="1800" dirty="0" smtClean="0">
              <a:latin typeface="Cambria" pitchFamily="18" charset="0"/>
            </a:endParaRPr>
          </a:p>
          <a:p>
            <a:pPr indent="-252000" algn="just"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</a:pPr>
            <a:r>
              <a:rPr lang="sr-Cyrl-CS" sz="1800" b="1" dirty="0" smtClean="0">
                <a:solidFill>
                  <a:srgbClr val="C00000"/>
                </a:solidFill>
                <a:latin typeface="Cambria" pitchFamily="18" charset="0"/>
              </a:rPr>
              <a:t>Мере АПЗ које се суфинансирају:</a:t>
            </a:r>
          </a:p>
          <a:p>
            <a:pPr marL="0" indent="0" algn="just">
              <a:buClr>
                <a:schemeClr val="tx1">
                  <a:lumMod val="50000"/>
                </a:schemeClr>
              </a:buClr>
              <a:buNone/>
            </a:pPr>
            <a:endParaRPr lang="sr-Cyrl-CS" sz="800" b="1" dirty="0" smtClean="0">
              <a:latin typeface="Cambria" pitchFamily="18" charset="0"/>
            </a:endParaRPr>
          </a:p>
          <a:p>
            <a:pPr lvl="1" indent="-252000" algn="just">
              <a:buClr>
                <a:schemeClr val="tx1">
                  <a:lumMod val="50000"/>
                </a:schemeClr>
              </a:buClr>
            </a:pPr>
            <a:r>
              <a:rPr lang="ru-RU" sz="1800" b="1" dirty="0">
                <a:latin typeface="Cambria" pitchFamily="18" charset="0"/>
              </a:rPr>
              <a:t>Програм јавних радова,</a:t>
            </a:r>
          </a:p>
          <a:p>
            <a:pPr lvl="1" indent="-252000" algn="just">
              <a:buClr>
                <a:schemeClr val="tx1">
                  <a:lumMod val="50000"/>
                </a:schemeClr>
              </a:buClr>
            </a:pPr>
            <a:r>
              <a:rPr lang="ru-RU" sz="1800" b="1" dirty="0" smtClean="0">
                <a:latin typeface="Cambria" pitchFamily="18" charset="0"/>
              </a:rPr>
              <a:t>Обука на захтев послодавца</a:t>
            </a:r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i="1" dirty="0" smtClean="0">
                <a:latin typeface="Cambria" pitchFamily="18" charset="0"/>
              </a:rPr>
              <a:t>– за незапослене,</a:t>
            </a:r>
            <a:endParaRPr lang="ru-RU" sz="1800" i="1" dirty="0">
              <a:latin typeface="Cambria" pitchFamily="18" charset="0"/>
            </a:endParaRPr>
          </a:p>
          <a:p>
            <a:pPr lvl="1" indent="-252000" algn="just">
              <a:buClr>
                <a:schemeClr val="tx1">
                  <a:lumMod val="50000"/>
                </a:schemeClr>
              </a:buClr>
            </a:pPr>
            <a:r>
              <a:rPr lang="ru-RU" sz="1800" b="1" dirty="0">
                <a:latin typeface="Cambria" pitchFamily="18" charset="0"/>
              </a:rPr>
              <a:t>Програм стицања практичних знања </a:t>
            </a:r>
            <a:r>
              <a:rPr lang="ru-RU" sz="1800" dirty="0">
                <a:latin typeface="Cambria" pitchFamily="18" charset="0"/>
              </a:rPr>
              <a:t>за неквалификована лица, </a:t>
            </a:r>
            <a:r>
              <a:rPr lang="ru-RU" sz="1800" dirty="0" smtClean="0">
                <a:latin typeface="Cambria" pitchFamily="18" charset="0"/>
              </a:rPr>
              <a:t>вишкове запослених и дугорочно незапослене,</a:t>
            </a:r>
            <a:endParaRPr lang="ru-RU" sz="1800" dirty="0">
              <a:latin typeface="Cambria" pitchFamily="18" charset="0"/>
            </a:endParaRPr>
          </a:p>
          <a:p>
            <a:pPr lvl="1" indent="-252000" algn="just">
              <a:buClr>
                <a:schemeClr val="tx1">
                  <a:lumMod val="50000"/>
                </a:schemeClr>
              </a:buClr>
            </a:pPr>
            <a:r>
              <a:rPr lang="ru-RU" sz="1800" b="1" dirty="0">
                <a:latin typeface="Cambria" pitchFamily="18" charset="0"/>
              </a:rPr>
              <a:t>Субвенција за самозапошљавање</a:t>
            </a:r>
            <a:r>
              <a:rPr lang="ru-RU" sz="1800" dirty="0">
                <a:latin typeface="Cambria" pitchFamily="18" charset="0"/>
              </a:rPr>
              <a:t>,</a:t>
            </a:r>
          </a:p>
          <a:p>
            <a:pPr lvl="1" indent="-252000" algn="just">
              <a:buClr>
                <a:schemeClr val="tx1">
                  <a:lumMod val="50000"/>
                </a:schemeClr>
              </a:buClr>
            </a:pPr>
            <a:r>
              <a:rPr lang="ru-RU" sz="1800" b="1" dirty="0">
                <a:latin typeface="Cambria" pitchFamily="18" charset="0"/>
              </a:rPr>
              <a:t>Субвенција за запошљавање незапослених лица из категорија теже запошљивих.</a:t>
            </a:r>
          </a:p>
          <a:p>
            <a:pPr lvl="1" indent="-252000" algn="just">
              <a:buClr>
                <a:schemeClr val="tx1">
                  <a:lumMod val="50000"/>
                </a:schemeClr>
              </a:buClr>
              <a:buNone/>
            </a:pPr>
            <a:endParaRPr lang="sr-Cyrl-CS" sz="1200" dirty="0" smtClean="0">
              <a:latin typeface="Cambria" pitchFamily="18" charset="0"/>
            </a:endParaRPr>
          </a:p>
          <a:p>
            <a:pPr lvl="1" indent="-252000" algn="ctr">
              <a:buClr>
                <a:schemeClr val="tx1">
                  <a:lumMod val="50000"/>
                </a:schemeClr>
              </a:buClr>
              <a:buNone/>
            </a:pPr>
            <a:endParaRPr lang="sr-Cyrl-CS" sz="1600" dirty="0" smtClean="0">
              <a:latin typeface="Cambria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387153" y="557284"/>
            <a:ext cx="5404513" cy="762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r-Cyrl-CS" sz="2400" b="1" dirty="0" smtClean="0">
                <a:solidFill>
                  <a:srgbClr val="0070C0"/>
                </a:solidFill>
                <a:latin typeface="Cambria" pitchFamily="18" charset="0"/>
              </a:rPr>
              <a:t>Суфинансирање локалних акционих планова запошљавања</a:t>
            </a:r>
            <a:endParaRPr lang="en-GB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304800" y="500418"/>
            <a:ext cx="5083175" cy="5334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r-Cyrl-CS" sz="2400" b="1" dirty="0" smtClean="0">
                <a:solidFill>
                  <a:srgbClr val="0070C0"/>
                </a:solidFill>
                <a:latin typeface="Cambria" pitchFamily="18" charset="0"/>
              </a:rPr>
              <a:t>Јавни радови</a:t>
            </a:r>
            <a:endParaRPr lang="en-GB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0" name="Horizontal Scroll 9"/>
          <p:cNvSpPr/>
          <p:nvPr/>
        </p:nvSpPr>
        <p:spPr bwMode="auto">
          <a:xfrm>
            <a:off x="168322" y="5622877"/>
            <a:ext cx="5836693" cy="87345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400" b="1" dirty="0" smtClean="0">
                <a:solidFill>
                  <a:prstClr val="black"/>
                </a:solidFill>
                <a:latin typeface="Cambria" pitchFamily="18" charset="0"/>
              </a:rPr>
              <a:t>Планирани обухват 6.670 незапослених лица,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400" b="1" dirty="0" smtClean="0">
                <a:solidFill>
                  <a:prstClr val="black"/>
                </a:solidFill>
                <a:latin typeface="Cambria" pitchFamily="18" charset="0"/>
              </a:rPr>
              <a:t>од којих је 1.670 особа са инвалидитетом</a:t>
            </a:r>
            <a:endParaRPr lang="en-GB" sz="14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90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7"/>
          </a:xfrm>
        </p:spPr>
        <p:txBody>
          <a:bodyPr anchor="ctr">
            <a:normAutofit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  <a:latin typeface="Cambria" pitchFamily="18" charset="0"/>
              </a:rPr>
              <a:t>Запошљавање особа са инвалидитетом</a:t>
            </a:r>
            <a:endParaRPr lang="en-GB" sz="28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2169994"/>
            <a:ext cx="5071281" cy="4006968"/>
          </a:xfrm>
        </p:spPr>
        <p:txBody>
          <a:bodyPr/>
          <a:lstStyle/>
          <a:p>
            <a:pPr indent="-288000">
              <a:buClr>
                <a:schemeClr val="tx1"/>
              </a:buClr>
            </a:pPr>
            <a:r>
              <a:rPr lang="sr-Cyrl-CS" sz="2000" dirty="0" smtClean="0">
                <a:latin typeface="Cambria" pitchFamily="18" charset="0"/>
              </a:rPr>
              <a:t>Дванаестомесечна субвенција зараде особе са инвалидитетом без радног искуства</a:t>
            </a:r>
          </a:p>
          <a:p>
            <a:pPr indent="-288000">
              <a:buClr>
                <a:schemeClr val="tx1"/>
              </a:buClr>
            </a:pPr>
            <a:r>
              <a:rPr lang="sr-Cyrl-CS" sz="2000" dirty="0" smtClean="0">
                <a:latin typeface="Cambria" pitchFamily="18" charset="0"/>
              </a:rPr>
              <a:t>До 75% укупних трошкова зараде са припадајућим доприносима за обавезно социјално осигурање, али не више од износа минималне зараде утврђене у складу са прописима о раду</a:t>
            </a:r>
          </a:p>
          <a:p>
            <a:pPr indent="-288000">
              <a:buClr>
                <a:schemeClr val="tx1"/>
              </a:buClr>
              <a:buNone/>
            </a:pPr>
            <a:endParaRPr lang="en-GB" sz="1800" dirty="0">
              <a:latin typeface="Cambria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550924" y="1433015"/>
            <a:ext cx="5076969" cy="4899546"/>
          </a:xfrm>
        </p:spPr>
        <p:txBody>
          <a:bodyPr anchor="t"/>
          <a:lstStyle/>
          <a:p>
            <a:pPr indent="-32400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sr-Cyrl-C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Мере подршке</a:t>
            </a:r>
          </a:p>
          <a:p>
            <a:pPr indent="-324000" algn="ctr">
              <a:buClr>
                <a:schemeClr val="tx1"/>
              </a:buClr>
              <a:buNone/>
            </a:pPr>
            <a:endParaRPr lang="sr-Cyrl-CS" sz="1400" b="1" dirty="0" smtClean="0">
              <a:latin typeface="Cambria" pitchFamily="18" charset="0"/>
            </a:endParaRPr>
          </a:p>
          <a:p>
            <a:pPr indent="-324000" algn="just">
              <a:buClr>
                <a:schemeClr val="tx1"/>
              </a:buClr>
              <a:buNone/>
            </a:pPr>
            <a:r>
              <a:rPr lang="sr-Cyrl-CS" sz="2400" dirty="0" smtClean="0">
                <a:latin typeface="Cambria" pitchFamily="18" charset="0"/>
              </a:rPr>
              <a:t>		Пружање стручне подршке новозапосленој особи са инвалидитетом на радном месту </a:t>
            </a:r>
            <a:r>
              <a:rPr lang="sr-Cyrl-CS" sz="2400" b="1" i="1" dirty="0" smtClean="0">
                <a:latin typeface="Cambria" pitchFamily="18" charset="0"/>
              </a:rPr>
              <a:t>(радна асистенција</a:t>
            </a:r>
            <a:r>
              <a:rPr lang="sr-Cyrl-CS" sz="2400" dirty="0" smtClean="0">
                <a:latin typeface="Cambria" pitchFamily="18" charset="0"/>
              </a:rPr>
              <a:t> и </a:t>
            </a:r>
            <a:r>
              <a:rPr lang="sr-Cyrl-CS" sz="2400" b="1" i="1" dirty="0" smtClean="0">
                <a:latin typeface="Cambria" pitchFamily="18" charset="0"/>
              </a:rPr>
              <a:t>прилагођавање радног места)</a:t>
            </a:r>
            <a:endParaRPr lang="en-GB" sz="2400" b="1" i="1" dirty="0" smtClean="0">
              <a:latin typeface="Cambria" pitchFamily="18" charset="0"/>
            </a:endParaRPr>
          </a:p>
          <a:p>
            <a:pPr algn="ctr"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163772" y="1146412"/>
            <a:ext cx="6059607" cy="928048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Cyrl-C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Субвенција зараде за особе са инвалидитетом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r-Cyrl-C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без радног искуства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 bwMode="auto">
          <a:xfrm>
            <a:off x="653576" y="5074692"/>
            <a:ext cx="4572000" cy="89279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600" b="1" dirty="0" smtClean="0">
                <a:solidFill>
                  <a:prstClr val="black"/>
                </a:solidFill>
                <a:latin typeface="Cambria" pitchFamily="18" charset="0"/>
              </a:rPr>
              <a:t>Планирани обухват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600" b="1" dirty="0" smtClean="0">
                <a:solidFill>
                  <a:prstClr val="black"/>
                </a:solidFill>
                <a:latin typeface="Cambria" pitchFamily="18" charset="0"/>
              </a:rPr>
              <a:t>350 особа са инвалидитетом</a:t>
            </a:r>
            <a:endParaRPr lang="en-GB" sz="16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 bwMode="auto">
          <a:xfrm>
            <a:off x="6807200" y="4431540"/>
            <a:ext cx="4267200" cy="802944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600" b="1" dirty="0" smtClean="0">
                <a:solidFill>
                  <a:prstClr val="black"/>
                </a:solidFill>
                <a:latin typeface="Cambria" pitchFamily="18" charset="0"/>
              </a:rPr>
              <a:t>Планирани обухват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600" b="1" dirty="0" smtClean="0">
                <a:solidFill>
                  <a:prstClr val="black"/>
                </a:solidFill>
                <a:latin typeface="Cambria" pitchFamily="18" charset="0"/>
              </a:rPr>
              <a:t>50 особа са инвалидитетом</a:t>
            </a:r>
            <a:endParaRPr lang="en-GB" sz="16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456"/>
          </a:xfrm>
        </p:spPr>
        <p:txBody>
          <a:bodyPr>
            <a:normAutofit/>
          </a:bodyPr>
          <a:lstStyle/>
          <a:p>
            <a:pPr algn="ctr"/>
            <a:r>
              <a:rPr lang="sr-Cyrl-CS" sz="2800" dirty="0" smtClean="0">
                <a:solidFill>
                  <a:srgbClr val="C00000"/>
                </a:solidFill>
                <a:latin typeface="Cambria" pitchFamily="18" charset="0"/>
              </a:rPr>
              <a:t>ИПА 2013 </a:t>
            </a:r>
            <a:endParaRPr lang="en-US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643726"/>
              </p:ext>
            </p:extLst>
          </p:nvPr>
        </p:nvGraphicFramePr>
        <p:xfrm>
          <a:off x="436728" y="1255593"/>
          <a:ext cx="11354938" cy="388961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660688"/>
                <a:gridCol w="5494731"/>
                <a:gridCol w="2019590"/>
                <a:gridCol w="3179929"/>
              </a:tblGrid>
              <a:tr h="76963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mbria" pitchFamily="18" charset="0"/>
                        </a:rPr>
                        <a:t>МЕРЕ АКТИВНЕ ПОЛИТИКЕ ЗАПОШЉАВАЊА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 smtClean="0">
                          <a:effectLst/>
                          <a:latin typeface="Cambria" pitchFamily="18" charset="0"/>
                        </a:rPr>
                        <a:t>Број незапослених лица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mbria" pitchFamily="18" charset="0"/>
                        </a:rPr>
                        <a:t>Број запослених </a:t>
                      </a:r>
                      <a:endParaRPr lang="en-US" sz="16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i="1" dirty="0">
                          <a:effectLst/>
                          <a:latin typeface="Cambria" pitchFamily="18" charset="0"/>
                        </a:rPr>
                        <a:t>(од укупног </a:t>
                      </a:r>
                      <a:r>
                        <a:rPr lang="sr-Cyrl-CS" sz="1600" i="1" dirty="0" smtClean="0">
                          <a:effectLst/>
                          <a:latin typeface="Cambria" pitchFamily="18" charset="0"/>
                        </a:rPr>
                        <a:t>броја укључених)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62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1.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Cambria" pitchFamily="18" charset="0"/>
                        </a:rPr>
                        <a:t>ДОДАТНО ОБРАЗОВАЊЕ И ОБУКА</a:t>
                      </a:r>
                      <a:endParaRPr lang="en-US" sz="1600" b="1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Cambria" pitchFamily="18" charset="0"/>
                        </a:rPr>
                        <a:t>487</a:t>
                      </a:r>
                      <a:endParaRPr lang="en-US" sz="1600" b="1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Cambria" pitchFamily="18" charset="0"/>
                        </a:rPr>
                        <a:t>426</a:t>
                      </a:r>
                      <a:endParaRPr lang="en-US" sz="1600" b="1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8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1.1.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mbria" pitchFamily="18" charset="0"/>
                        </a:rPr>
                        <a:t>Обука за тржиште рада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mbria" pitchFamily="18" charset="0"/>
                        </a:rPr>
                        <a:t>87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mbria" pitchFamily="18" charset="0"/>
                        </a:rPr>
                        <a:t>26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8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1.2.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Обука на захтев послодавца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400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mbria" pitchFamily="18" charset="0"/>
                        </a:rPr>
                        <a:t>400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8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2.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Cambria" pitchFamily="18" charset="0"/>
                        </a:rPr>
                        <a:t>СУБВЕНЦИЈЕ ЗА ЗАПОШЉАВАЊЕ</a:t>
                      </a:r>
                      <a:endParaRPr lang="en-US" sz="1600" b="1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Cambria" pitchFamily="18" charset="0"/>
                        </a:rPr>
                        <a:t>1.025</a:t>
                      </a:r>
                      <a:endParaRPr lang="en-US" sz="1600" b="1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Cambria" pitchFamily="18" charset="0"/>
                        </a:rPr>
                        <a:t>1.025</a:t>
                      </a:r>
                      <a:endParaRPr lang="en-US" sz="1600" b="1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8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2.1.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Субвенција за самозапошљавање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525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mbria" pitchFamily="18" charset="0"/>
                        </a:rPr>
                        <a:t>525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963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2.2.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Субвенција за запошљавање незапослених из категорије теже запошљивих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mbria" pitchFamily="18" charset="0"/>
                        </a:rPr>
                        <a:t>500</a:t>
                      </a:r>
                      <a:endParaRPr lang="en-US" sz="1600" i="1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mbria" pitchFamily="18" charset="0"/>
                        </a:rPr>
                        <a:t>500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81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600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Cambria" pitchFamily="18" charset="0"/>
                        </a:rPr>
                        <a:t>УКУПНО</a:t>
                      </a:r>
                      <a:endParaRPr lang="en-US" sz="1600" b="1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Cambria" pitchFamily="18" charset="0"/>
                        </a:rPr>
                        <a:t>1.512</a:t>
                      </a:r>
                      <a:endParaRPr lang="en-US" sz="1600" b="1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dirty="0">
                          <a:effectLst/>
                          <a:latin typeface="Cambria" pitchFamily="18" charset="0"/>
                        </a:rPr>
                        <a:t>1.451</a:t>
                      </a:r>
                      <a:endParaRPr lang="en-US" sz="1600" b="1" i="1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8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Закључци и препоруке са регионалних састанака са ЈЛС током 2017. године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2400" b="1" dirty="0" smtClean="0">
                <a:solidFill>
                  <a:schemeClr val="tx1"/>
                </a:solidFill>
                <a:latin typeface="Cambria" pitchFamily="18" charset="0"/>
              </a:rPr>
              <a:t>Редовно годишње одржавање састанака МРЗБСП, НСЗ И ЈЛС </a:t>
            </a:r>
            <a:endParaRPr lang="sr-Cyrl-CS" sz="2400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sr-Cyrl-CS" sz="2000" i="1" dirty="0" smtClean="0">
                <a:solidFill>
                  <a:schemeClr val="tx1"/>
                </a:solidFill>
                <a:latin typeface="Cambria" pitchFamily="18" charset="0"/>
              </a:rPr>
              <a:t>	</a:t>
            </a:r>
            <a:r>
              <a:rPr lang="sr-Cyrl-CS" sz="2000" b="1" i="1" dirty="0" smtClean="0">
                <a:solidFill>
                  <a:srgbClr val="0070C0"/>
                </a:solidFill>
                <a:latin typeface="Cambria" pitchFamily="18" charset="0"/>
              </a:rPr>
              <a:t>У 2018. години организоваће се 4 регионална састанка – Зрењанин, Ниш, Крагујевац и Београд</a:t>
            </a:r>
          </a:p>
          <a:p>
            <a:pPr>
              <a:buFont typeface="Wingdings" pitchFamily="2" charset="2"/>
              <a:buChar char="ü"/>
            </a:pPr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sr-Cyrl-CS" sz="2400" b="1" dirty="0" smtClean="0">
                <a:solidFill>
                  <a:schemeClr val="tx1"/>
                </a:solidFill>
                <a:latin typeface="Cambria" pitchFamily="18" charset="0"/>
              </a:rPr>
              <a:t>Сагледавање потреба и организовање обука ЛСЗ</a:t>
            </a:r>
          </a:p>
          <a:p>
            <a:pPr>
              <a:buNone/>
            </a:pPr>
            <a:r>
              <a:rPr lang="sr-Cyrl-CS" sz="2000" dirty="0" smtClean="0">
                <a:solidFill>
                  <a:schemeClr val="tx1"/>
                </a:solidFill>
                <a:latin typeface="Cambria" pitchFamily="18" charset="0"/>
              </a:rPr>
              <a:t>	</a:t>
            </a:r>
            <a:r>
              <a:rPr lang="sr-Cyrl-CS" sz="2000" b="1" dirty="0" smtClean="0">
                <a:solidFill>
                  <a:srgbClr val="0070C0"/>
                </a:solidFill>
                <a:latin typeface="Cambria" pitchFamily="18" charset="0"/>
              </a:rPr>
              <a:t>Израђене су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Смернице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за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израду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спровођење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и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праћење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програма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/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мера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активне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политике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запошљавања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у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оквиру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локалних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акционих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планова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запошљавања</a:t>
            </a:r>
            <a:r>
              <a:rPr lang="en-GB" sz="2000" b="1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Образац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за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израду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локалног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акционог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плана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запошљавања</a:t>
            </a:r>
            <a:r>
              <a:rPr lang="en-GB" sz="2000" b="1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Преглед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потреба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јединица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локалне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самоуправе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за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  <a:latin typeface="Cambria" pitchFamily="18" charset="0"/>
              </a:rPr>
              <a:t>обуком</a:t>
            </a:r>
            <a:r>
              <a:rPr lang="en-GB" sz="20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sr-Cyrl-CS" sz="2000" b="1" i="1" dirty="0" smtClean="0">
                <a:solidFill>
                  <a:srgbClr val="0070C0"/>
                </a:solidFill>
                <a:latin typeface="Cambria" pitchFamily="18" charset="0"/>
              </a:rPr>
              <a:t>, спроведене су обуке за 60 представника НСЗ и ЈЛС </a:t>
            </a:r>
            <a:endParaRPr lang="en-GB" sz="20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Закључци и препоруке са регионалних састанака са ЈЛС током 2017. године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 Боље </a:t>
            </a:r>
            <a:r>
              <a:rPr lang="sr-Cyrl-CS" b="1" dirty="0" smtClean="0">
                <a:solidFill>
                  <a:schemeClr val="tx1"/>
                </a:solidFill>
                <a:latin typeface="Cambria" pitchFamily="18" charset="0"/>
              </a:rPr>
              <a:t>уредити законски оквир</a:t>
            </a:r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, односно пропис о запошљавању</a:t>
            </a: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,</a:t>
            </a:r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 како би се </a:t>
            </a:r>
            <a:r>
              <a:rPr lang="sr-Cyrl-CS" b="1" dirty="0" smtClean="0">
                <a:solidFill>
                  <a:schemeClr val="tx1"/>
                </a:solidFill>
                <a:latin typeface="Cambria" pitchFamily="18" charset="0"/>
              </a:rPr>
              <a:t>ближе уредило оснивање, улога и структура чланова ЛСЗ</a:t>
            </a:r>
          </a:p>
          <a:p>
            <a:pPr lvl="0">
              <a:buNone/>
            </a:pPr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	</a:t>
            </a:r>
            <a:r>
              <a:rPr lang="sr-Cyrl-CS" b="1" i="1" dirty="0" smtClean="0">
                <a:solidFill>
                  <a:srgbClr val="0070C0"/>
                </a:solidFill>
                <a:latin typeface="Cambria" pitchFamily="18" charset="0"/>
              </a:rPr>
              <a:t>Припремљен модел Пословника о раду ЛСЗ ради уједначавања праксе</a:t>
            </a:r>
            <a:endParaRPr lang="en-GB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Закључци и препоруке са регионалних састанака са ЈЛС током 2017. године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402539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sr-Cyrl-CS" sz="2400" b="1" dirty="0" smtClean="0">
                <a:solidFill>
                  <a:schemeClr val="tx1"/>
                </a:solidFill>
                <a:latin typeface="Cambria" pitchFamily="18" charset="0"/>
              </a:rPr>
              <a:t>Обезбеђивање већег износа средстава за реализацију мера АПЗ на националном и локалном нивоу (а тиме и већи % за суфинансирање ЛАПЗ)</a:t>
            </a:r>
          </a:p>
          <a:p>
            <a:pPr>
              <a:buNone/>
            </a:pPr>
            <a:r>
              <a:rPr lang="sr-Cyrl-CS" sz="2000" dirty="0" smtClean="0">
                <a:solidFill>
                  <a:schemeClr val="tx1"/>
                </a:solidFill>
                <a:latin typeface="Cambria" pitchFamily="18" charset="0"/>
              </a:rPr>
              <a:t>	</a:t>
            </a:r>
            <a:r>
              <a:rPr lang="sr-Cyrl-CS" sz="2000" b="1" i="1" dirty="0" smtClean="0">
                <a:solidFill>
                  <a:srgbClr val="0070C0"/>
                </a:solidFill>
                <a:latin typeface="Cambria" pitchFamily="18" charset="0"/>
              </a:rPr>
              <a:t>Повећање износа на националном нивоу са 2.800.000,00 динара у 2017. години на 3.650.000,00 динара у 2018. години</a:t>
            </a:r>
          </a:p>
          <a:p>
            <a:pPr>
              <a:buFont typeface="Wingdings" pitchFamily="2" charset="2"/>
              <a:buChar char="ü"/>
            </a:pPr>
            <a:r>
              <a:rPr lang="sr-Cyrl-CS" sz="2000" b="1" dirty="0" smtClean="0">
                <a:solidFill>
                  <a:schemeClr val="tx1"/>
                </a:solidFill>
                <a:latin typeface="Cambria" pitchFamily="18" charset="0"/>
              </a:rPr>
              <a:t>Омогућити програм стручне праксе и у другим областима у јавном сектору и девастираним подручјима где није развијен приватни сектор, као и лицима преко 30 година старости </a:t>
            </a:r>
          </a:p>
          <a:p>
            <a:pPr>
              <a:buNone/>
            </a:pPr>
            <a:r>
              <a:rPr lang="sr-Cyrl-CS" sz="2000" dirty="0" smtClean="0">
                <a:solidFill>
                  <a:schemeClr val="tx1"/>
                </a:solidFill>
                <a:latin typeface="Cambria" pitchFamily="18" charset="0"/>
              </a:rPr>
              <a:t>	</a:t>
            </a:r>
            <a:r>
              <a:rPr lang="sr-Cyrl-CS" sz="2000" b="1" i="1" dirty="0" smtClean="0">
                <a:solidFill>
                  <a:srgbClr val="0070C0"/>
                </a:solidFill>
                <a:latin typeface="Cambria" pitchFamily="18" charset="0"/>
              </a:rPr>
              <a:t>Поред здравства, образовања и социјалне заштите  + правосуђе  (до 30% у јавном сектору </a:t>
            </a:r>
          </a:p>
          <a:p>
            <a:pPr>
              <a:buNone/>
            </a:pPr>
            <a:r>
              <a:rPr lang="sr-Cyrl-CS" sz="2000" b="1" i="1" dirty="0" smtClean="0">
                <a:solidFill>
                  <a:srgbClr val="0070C0"/>
                </a:solidFill>
                <a:latin typeface="Cambria" pitchFamily="18" charset="0"/>
              </a:rPr>
              <a:t>	У девастираним подручјима програм стручне праксе – у јавном и приватном сектору</a:t>
            </a:r>
          </a:p>
          <a:p>
            <a:pPr>
              <a:buNone/>
            </a:pPr>
            <a:r>
              <a:rPr lang="sr-Cyrl-CS" sz="2000" b="1" i="1" dirty="0" smtClean="0">
                <a:solidFill>
                  <a:srgbClr val="0070C0"/>
                </a:solidFill>
                <a:latin typeface="Cambria" pitchFamily="18" charset="0"/>
              </a:rPr>
              <a:t>	Без старосног ограничења </a:t>
            </a:r>
          </a:p>
          <a:p>
            <a:pPr>
              <a:buNone/>
            </a:pPr>
            <a:endParaRPr lang="sr-Cyrl-CS" sz="2000" b="1" i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None/>
            </a:pPr>
            <a:endParaRPr lang="sr-Cyrl-CS" sz="2000" b="1" i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None/>
            </a:pPr>
            <a:endParaRPr lang="sr-Cyrl-CS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None/>
            </a:pPr>
            <a:endParaRPr lang="sr-Cyrl-CS" sz="2000" i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endParaRPr lang="en-GB" sz="2000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Закључци и препоруке са регионалних састанака са ЈЛС током 2017. године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r-Cyrl-CS" sz="2400" b="1" dirty="0" smtClean="0">
                <a:solidFill>
                  <a:schemeClr val="tx1"/>
                </a:solidFill>
                <a:latin typeface="Cambria" pitchFamily="18" charset="0"/>
              </a:rPr>
              <a:t>Програм обуке незапослених на захтев послодавца – редефинисати услове тако да буде прихватљивији за послодавце</a:t>
            </a:r>
          </a:p>
          <a:p>
            <a:pPr>
              <a:buNone/>
            </a:pPr>
            <a:r>
              <a:rPr lang="sr-Cyrl-CS" sz="24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sr-Cyrl-CS" sz="2000" b="1" i="1" dirty="0" smtClean="0">
                <a:solidFill>
                  <a:srgbClr val="0070C0"/>
                </a:solidFill>
                <a:latin typeface="Cambria" pitchFamily="18" charset="0"/>
              </a:rPr>
              <a:t>	Послодавци имају обавезу да заснују радни однос са полазником који је завршио обуку и задрже га у радном односу најмање 6 месеци (иста обавеза као у 2017. године али  без условљавања да тај радни однос буде на неодређено)</a:t>
            </a:r>
          </a:p>
          <a:p>
            <a:pPr>
              <a:buFont typeface="Wingdings" pitchFamily="2" charset="2"/>
              <a:buChar char="ü"/>
            </a:pPr>
            <a:r>
              <a:rPr lang="sr-Cyrl-CS" sz="2000" b="1" dirty="0" smtClean="0">
                <a:solidFill>
                  <a:schemeClr val="tx1"/>
                </a:solidFill>
                <a:latin typeface="Cambria" pitchFamily="18" charset="0"/>
              </a:rPr>
              <a:t>Да се омогући већа слобода ЈЛС да утврђују услове и критеријуме код мера које ће се суфинансирати </a:t>
            </a:r>
          </a:p>
          <a:p>
            <a:pPr lvl="0">
              <a:buFont typeface="Wingdings" pitchFamily="2" charset="2"/>
              <a:buChar char="ü"/>
            </a:pPr>
            <a:r>
              <a:rPr lang="sr-Cyrl-CS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ЈЛС саме одређују категорије теже запошљивих (код субвенција за запошљавање, јавних радова, делатности које се подржати код самозапошљавања)</a:t>
            </a:r>
            <a:r>
              <a:rPr lang="sr-Cyrl-CS" sz="2000" dirty="0" smtClean="0"/>
              <a:t> </a:t>
            </a:r>
            <a:r>
              <a:rPr lang="sr-Cyrl-CS" sz="20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 складу са стањем и потребама локалног тржишта рада и локалног економског развоја</a:t>
            </a:r>
            <a:endParaRPr lang="en-GB" sz="2000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6129"/>
          </a:xfrm>
        </p:spPr>
        <p:txBody>
          <a:bodyPr>
            <a:normAutofit/>
          </a:bodyPr>
          <a:lstStyle/>
          <a:p>
            <a:pPr algn="ctr"/>
            <a:r>
              <a:rPr lang="x-none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Стратешки и нормативни оквир </a:t>
            </a:r>
            <a:br>
              <a:rPr lang="x-none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x-none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политике запошљавања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789"/>
            <a:ext cx="10515600" cy="38616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Национална стратегија запошљавања за период 2011-2020.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године;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Национални акциони план запошљавања 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(доноси се на годишњем нивоу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).</a:t>
            </a:r>
            <a:endParaRPr lang="ru-RU" sz="2400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endParaRPr lang="ru-RU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Закон о запошљавању и осигурању за случај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незапослености;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Закон о запошљавању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странаца;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Закон о професионалној рехабилитацији и запошљавању особа са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инвалидитетом.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Закључци и препоруке са регионалних састанака са ЈЛС током 2017. године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sr-Cyrl-CS" sz="2400" b="1" dirty="0" smtClean="0">
                <a:solidFill>
                  <a:schemeClr val="tx1"/>
                </a:solidFill>
                <a:latin typeface="Cambria" pitchFamily="18" charset="0"/>
              </a:rPr>
              <a:t>Да НСЗ једном годишње информише и прослеђује податке ЈЛС о реализацији и ефектима мера АПЗ из ЛАПЗ, спроведеним евалуацијама мера АПЗ </a:t>
            </a:r>
          </a:p>
          <a:p>
            <a:pPr>
              <a:buNone/>
            </a:pPr>
            <a:r>
              <a:rPr lang="sr-Cyrl-CS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НСЗ припрема информације и доступне су ЈЛС</a:t>
            </a:r>
          </a:p>
          <a:p>
            <a:pPr>
              <a:buNone/>
            </a:pPr>
            <a:endParaRPr lang="sr-Cyrl-CS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sr-Cyrl-CS" sz="2400" b="1" dirty="0" smtClean="0">
                <a:solidFill>
                  <a:schemeClr val="tx1"/>
                </a:solidFill>
                <a:latin typeface="Cambria" pitchFamily="18" charset="0"/>
              </a:rPr>
              <a:t>	</a:t>
            </a:r>
            <a:r>
              <a:rPr lang="sr-Cyrl-CS" sz="2400" b="1" u="sng" dirty="0" smtClean="0">
                <a:solidFill>
                  <a:schemeClr val="tx1"/>
                </a:solidFill>
                <a:latin typeface="Cambria" pitchFamily="18" charset="0"/>
              </a:rPr>
              <a:t>Препоруке које нису усвојене у НАПЗ за 2018. годину </a:t>
            </a:r>
          </a:p>
          <a:p>
            <a:pPr algn="ctr">
              <a:buNone/>
            </a:pPr>
            <a:r>
              <a:rPr lang="sr-Cyrl-CS" sz="2400" b="1" u="sng" dirty="0" smtClean="0">
                <a:solidFill>
                  <a:schemeClr val="tx1"/>
                </a:solidFill>
                <a:latin typeface="Cambria" pitchFamily="18" charset="0"/>
              </a:rPr>
              <a:t>(због недостатка средстава)</a:t>
            </a:r>
          </a:p>
          <a:p>
            <a:pPr>
              <a:buFontTx/>
              <a:buChar char="-"/>
            </a:pPr>
            <a:r>
              <a:rPr lang="sr-Cyrl-CS" sz="2400" b="1" dirty="0" smtClean="0">
                <a:solidFill>
                  <a:schemeClr val="tx1"/>
                </a:solidFill>
                <a:latin typeface="Cambria" pitchFamily="18" charset="0"/>
              </a:rPr>
              <a:t>Да се повећа износ накнаде за радно ангажоване на јавном раду,</a:t>
            </a:r>
          </a:p>
          <a:p>
            <a:pPr>
              <a:buFontTx/>
              <a:buChar char="-"/>
            </a:pPr>
            <a:r>
              <a:rPr lang="sr-Cyrl-CS" sz="2400" b="1" dirty="0" smtClean="0">
                <a:solidFill>
                  <a:schemeClr val="tx1"/>
                </a:solidFill>
                <a:latin typeface="Cambria" pitchFamily="18" charset="0"/>
              </a:rPr>
              <a:t>Да се повећа износ субвенције за самозапошљавање,</a:t>
            </a:r>
          </a:p>
          <a:p>
            <a:pPr>
              <a:buFontTx/>
              <a:buChar char="-"/>
            </a:pPr>
            <a:r>
              <a:rPr lang="sr-Cyrl-CS" sz="2400" b="1" dirty="0" smtClean="0">
                <a:solidFill>
                  <a:schemeClr val="tx1"/>
                </a:solidFill>
                <a:latin typeface="Cambria" pitchFamily="18" charset="0"/>
              </a:rPr>
              <a:t>Да се финансира програм приправника</a:t>
            </a:r>
          </a:p>
          <a:p>
            <a:pPr>
              <a:buNone/>
            </a:pPr>
            <a:endParaRPr lang="en-GB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Закључци и препоруке са регионалних састанака са ЈЛС током 2017. године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Tx/>
              <a:buChar char="-"/>
            </a:pPr>
            <a:r>
              <a:rPr lang="sr-Cyrl-CS" sz="3400" b="1" dirty="0" smtClean="0">
                <a:solidFill>
                  <a:schemeClr val="tx1"/>
                </a:solidFill>
                <a:latin typeface="Cambria" pitchFamily="18" charset="0"/>
              </a:rPr>
              <a:t>Да се подаци о стању и кретањима на тржишту рада (из Анкете о радној снази) приказују и за ниво јединице локалне самоуправе</a:t>
            </a:r>
            <a:endParaRPr lang="sr-Cyrl-CS" sz="3400" dirty="0" smtClean="0">
              <a:latin typeface="Cambria" pitchFamily="18" charset="0"/>
            </a:endParaRPr>
          </a:p>
          <a:p>
            <a:pPr lvl="0" algn="just">
              <a:buFontTx/>
              <a:buChar char="-"/>
            </a:pPr>
            <a:r>
              <a:rPr lang="sr-Cyrl-CS" i="1" dirty="0" smtClean="0">
                <a:solidFill>
                  <a:schemeClr val="tx1"/>
                </a:solidFill>
                <a:latin typeface="Cambria" pitchFamily="18" charset="0"/>
              </a:rPr>
              <a:t>АРС је најобухватнији и једини међународно упоредиви инструмент за праћење кретања на тржишту рада, а ради постизања међународне упоредивости, усаглашен је са стандардима ЕУРОСТАТА и препорукама и дефиницијама МОР-а.</a:t>
            </a:r>
          </a:p>
          <a:p>
            <a:pPr lvl="0" algn="just">
              <a:buFontTx/>
              <a:buChar char="-"/>
            </a:pPr>
            <a:r>
              <a:rPr lang="sr-Cyrl-CS" i="1" dirty="0" smtClean="0">
                <a:solidFill>
                  <a:schemeClr val="tx1"/>
                </a:solidFill>
                <a:latin typeface="Cambria" pitchFamily="18" charset="0"/>
              </a:rPr>
              <a:t>Ради о кварталном анкетном истраживању које се заснива на узорку, није могуће добити податке о индикаторима на тржишту рада за ниво ЈЛС.</a:t>
            </a:r>
          </a:p>
          <a:p>
            <a:pPr lvl="0" algn="just">
              <a:buFontTx/>
              <a:buChar char="-"/>
            </a:pPr>
            <a:r>
              <a:rPr lang="sr-Cyrl-CS" i="1" dirty="0" smtClean="0">
                <a:solidFill>
                  <a:schemeClr val="tx1"/>
                </a:solidFill>
                <a:latin typeface="Cambria" pitchFamily="18" charset="0"/>
              </a:rPr>
              <a:t>У процесу анализе стања и кратања на локалном тржишту рада могу  користити:</a:t>
            </a:r>
          </a:p>
          <a:p>
            <a:pPr lvl="0" algn="just">
              <a:buFont typeface="Wingdings" pitchFamily="2" charset="2"/>
              <a:buChar char="ü"/>
            </a:pPr>
            <a:r>
              <a:rPr lang="sr-Cyrl-CS" i="1" dirty="0" smtClean="0">
                <a:solidFill>
                  <a:schemeClr val="tx1"/>
                </a:solidFill>
                <a:latin typeface="Cambria" pitchFamily="18" charset="0"/>
              </a:rPr>
              <a:t> подаци НСЗ о броју незапослених НСЗ, </a:t>
            </a:r>
          </a:p>
          <a:p>
            <a:pPr lvl="0" algn="just">
              <a:buFont typeface="Wingdings" pitchFamily="2" charset="2"/>
              <a:buChar char="ü"/>
            </a:pPr>
            <a:r>
              <a:rPr lang="sr-Cyrl-CS" i="1" dirty="0" smtClean="0">
                <a:solidFill>
                  <a:schemeClr val="tx1"/>
                </a:solidFill>
                <a:latin typeface="Cambria" pitchFamily="18" charset="0"/>
              </a:rPr>
              <a:t>ДЕВ инфо база  РЗС - Преглед стања и развоја општина </a:t>
            </a:r>
            <a:r>
              <a:rPr lang="sr-Cyrl-CS" i="1" u="sng" dirty="0" smtClean="0">
                <a:solidFill>
                  <a:schemeClr val="tx1"/>
                </a:solidFill>
                <a:latin typeface="Cambria" pitchFamily="18" charset="0"/>
                <a:hlinkClick r:id="rId2"/>
              </a:rPr>
              <a:t>http://devinfo.stat.gov.rs/diProfili</a:t>
            </a:r>
            <a:r>
              <a:rPr lang="sr-Cyrl-CS" i="1" dirty="0" smtClean="0">
                <a:solidFill>
                  <a:schemeClr val="tx1"/>
                </a:solidFill>
                <a:latin typeface="Cambria" pitchFamily="18" charset="0"/>
              </a:rPr>
              <a:t>,</a:t>
            </a:r>
          </a:p>
          <a:p>
            <a:pPr lvl="0" algn="just">
              <a:buFont typeface="Wingdings" pitchFamily="2" charset="2"/>
              <a:buChar char="ü"/>
            </a:pPr>
            <a:r>
              <a:rPr lang="sr-Cyrl-CS" i="1" dirty="0" smtClean="0">
                <a:solidFill>
                  <a:schemeClr val="tx1"/>
                </a:solidFill>
                <a:latin typeface="Cambria" pitchFamily="18" charset="0"/>
              </a:rPr>
              <a:t>АПР – Регистар мера и подстицаја регионалног развоја.</a:t>
            </a:r>
            <a:endParaRPr lang="en-GB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Закључци и препоруке са регионалних састанака са ЈЛС током 2017. године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Tx/>
              <a:buChar char="-"/>
            </a:pPr>
            <a:r>
              <a:rPr lang="sr-Cyrl-CS" sz="2400" dirty="0" smtClean="0">
                <a:solidFill>
                  <a:schemeClr val="tx1"/>
                </a:solidFill>
                <a:latin typeface="Cambria" pitchFamily="18" charset="0"/>
              </a:rPr>
              <a:t>Да се </a:t>
            </a:r>
            <a:r>
              <a:rPr lang="sr-Cyrl-CS" sz="2400" b="1" dirty="0" smtClean="0">
                <a:solidFill>
                  <a:schemeClr val="tx1"/>
                </a:solidFill>
                <a:latin typeface="Cambria" pitchFamily="18" charset="0"/>
              </a:rPr>
              <a:t>иницира комуникација са Министарством привреде</a:t>
            </a:r>
            <a:r>
              <a:rPr lang="sr-Cyrl-CS" sz="2400" dirty="0" smtClean="0">
                <a:solidFill>
                  <a:schemeClr val="tx1"/>
                </a:solidFill>
                <a:latin typeface="Cambria" pitchFamily="18" charset="0"/>
              </a:rPr>
              <a:t> у вези доношења нове Уредбе којом би се заменила постојећа Уредба о утврђивању јединствене листе развијености региона и јединица локалне самоуправе за 2014. годину</a:t>
            </a:r>
          </a:p>
          <a:p>
            <a:pPr lvl="0">
              <a:buFontTx/>
              <a:buChar char="-"/>
            </a:pPr>
            <a:r>
              <a:rPr lang="sr-Cyrl-CS" sz="2000" i="1" dirty="0" smtClean="0">
                <a:solidFill>
                  <a:schemeClr val="tx1"/>
                </a:solidFill>
                <a:latin typeface="Cambria" pitchFamily="18" charset="0"/>
              </a:rPr>
              <a:t>МРЗБСП је на састанцима са Министарством привреде ( РГ за израду НАПЗ за 2018. годину)  пренело  захтев ЈЛС  и потреби  новог утврђивања листе развијености  ЈЛС</a:t>
            </a:r>
            <a:endParaRPr lang="en-GB" sz="2000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СТРАТЕШКИ ПРАВЦИ И ПРИОРИТЕТИ</a:t>
            </a:r>
            <a:r>
              <a:rPr lang="sr-Cyrl-C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sr-Cyrl-CS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sr-Cyrl-CS" sz="1800" dirty="0" smtClean="0">
                <a:solidFill>
                  <a:srgbClr val="C00000"/>
                </a:solidFill>
                <a:latin typeface="Cambria" pitchFamily="18" charset="0"/>
              </a:rPr>
              <a:t>Национална стратегија запошљавања за период 2011-2020. године</a:t>
            </a:r>
            <a:endParaRPr lang="en-GB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433652"/>
              </p:ext>
            </p:extLst>
          </p:nvPr>
        </p:nvGraphicFramePr>
        <p:xfrm>
          <a:off x="838200" y="2047164"/>
          <a:ext cx="10515600" cy="36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82137" y="1583140"/>
            <a:ext cx="6496336" cy="146486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Clr>
                <a:schemeClr val="tx1"/>
              </a:buClr>
              <a:buNone/>
            </a:pPr>
            <a:r>
              <a:rPr lang="sr-Cyrl-CS" sz="1600" dirty="0" smtClean="0">
                <a:latin typeface="Cambria" pitchFamily="18" charset="0"/>
              </a:rPr>
              <a:t>Успостављање</a:t>
            </a:r>
            <a:r>
              <a:rPr lang="sr-Cyrl-CS" sz="1600" b="1" dirty="0" smtClean="0">
                <a:latin typeface="Cambria" pitchFamily="18" charset="0"/>
              </a:rPr>
              <a:t> стабилног, ефикасног и одрживог тренда раста запослености до краја 2020. године и усаглашавање </a:t>
            </a:r>
            <a:r>
              <a:rPr lang="sr-Cyrl-CS" sz="1600" dirty="0" smtClean="0">
                <a:latin typeface="Cambria" pitchFamily="18" charset="0"/>
              </a:rPr>
              <a:t>политике запошљавања и институција тржишта рада </a:t>
            </a:r>
            <a:r>
              <a:rPr lang="sr-Cyrl-CS" sz="1600" b="1" dirty="0" smtClean="0">
                <a:latin typeface="Cambria" pitchFamily="18" charset="0"/>
              </a:rPr>
              <a:t>са тековинама Европске уније.</a:t>
            </a:r>
            <a:endParaRPr lang="en-GB" sz="1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graphicEl>
                                              <a:dgm id="{6B2E677E-565D-42D3-9236-E98CDD9F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B2E677E-565D-42D3-9236-E98CDD9F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B2E677E-565D-42D3-9236-E98CDD9F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6B2E677E-565D-42D3-9236-E98CDD9F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706B6DF-8430-4F68-B3EF-84F78F7E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706B6DF-8430-4F68-B3EF-84F78F7E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706B6DF-8430-4F68-B3EF-84F78F7E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8706B6DF-8430-4F68-B3EF-84F78F7E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C98C2174-3907-42A5-98AA-AEF9DB1F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C98C2174-3907-42A5-98AA-AEF9DB1F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C98C2174-3907-42A5-98AA-AEF9DB1F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C98C2174-3907-42A5-98AA-AEF9DB1F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F6B247F4-3309-4344-8809-0371C3AF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F6B247F4-3309-4344-8809-0371C3AF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F6B247F4-3309-4344-8809-0371C3AF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F6B247F4-3309-4344-8809-0371C3AF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AE4EF4CE-A085-4094-99B5-616A9FA69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E4EF4CE-A085-4094-99B5-616A9FA69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E4EF4CE-A085-4094-99B5-616A9FA69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AE4EF4CE-A085-4094-99B5-616A9FA69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833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r-Cyrl-CS" sz="3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Национални акциони план запошљавања </a:t>
            </a:r>
            <a:br>
              <a:rPr lang="sr-Cyrl-CS" sz="3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sr-Cyrl-CS" sz="3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за </a:t>
            </a: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2018. </a:t>
            </a:r>
            <a:r>
              <a:rPr lang="sr-Cyrl-CS" sz="32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годину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141"/>
            <a:ext cx="10515600" cy="4067032"/>
          </a:xfrm>
        </p:spPr>
        <p:txBody>
          <a:bodyPr anchor="ctr">
            <a:noAutofit/>
          </a:bodyPr>
          <a:lstStyle/>
          <a:p>
            <a:pPr algn="just">
              <a:buClr>
                <a:schemeClr val="tx1">
                  <a:lumMod val="75000"/>
                </a:schemeClr>
              </a:buClr>
            </a:pP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Правни </a:t>
            </a:r>
            <a:r>
              <a:rPr lang="sr-Cyrl-CS" sz="22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основ за утврђивање Националног акционог плана </a:t>
            </a: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запошљавања (НАПЗ) садржан је у члану 37. Закона </a:t>
            </a:r>
            <a:r>
              <a:rPr lang="sr-Cyrl-CS" sz="22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 запошљавању и осигурању за случај незапослености</a:t>
            </a: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r>
              <a:rPr lang="sr-Cyrl-CS" sz="22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endParaRPr lang="sr-Cyrl-CS" sz="22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tx1">
                  <a:lumMod val="75000"/>
                </a:schemeClr>
              </a:buClr>
            </a:pP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НАПЗ </a:t>
            </a:r>
            <a:r>
              <a:rPr lang="sr-Cyrl-CS" sz="22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представља основни инструмент спровођења активне политике </a:t>
            </a: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запошљавања на годишњем нивоу</a:t>
            </a:r>
            <a:endParaRPr lang="en-GB" sz="22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tx1">
                  <a:lumMod val="75000"/>
                </a:schemeClr>
              </a:buClr>
            </a:pP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НАПЗ-ом се </a:t>
            </a:r>
            <a:r>
              <a:rPr lang="sr-Cyrl-CS" sz="22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дефинишу циљеви и приоритети, односно утврђују програми и мере активне политике запошљавања који ће се реализовати у току </a:t>
            </a: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предметне године године, ради остваривања </a:t>
            </a:r>
            <a:r>
              <a:rPr lang="sr-Cyrl-CS" sz="22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стратешког циља политике запошљавања до 2020. </a:t>
            </a: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године.</a:t>
            </a:r>
            <a:endParaRPr lang="sr-Cyrl-CS" sz="22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tx1">
                  <a:lumMod val="75000"/>
                </a:schemeClr>
              </a:buClr>
            </a:pPr>
            <a:r>
              <a:rPr lang="sr-Cyrl-CS" sz="22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НАПЗ </a:t>
            </a:r>
            <a:r>
              <a:rPr lang="sr-Cyrl-CS" sz="22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 2018. годину усвојен је 29. децембра 2017. године  и објављен у “Службеном гласнику РС”, број 120/17)</a:t>
            </a:r>
            <a:endParaRPr lang="en-GB" sz="2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4949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Приликом израде НАПЗ за 2018. годину узети су у обзир: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Подаци из АРС;</a:t>
            </a:r>
          </a:p>
          <a:p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Подаци НСЗ о регистрованој незапослености;</a:t>
            </a:r>
          </a:p>
          <a:p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Анализе и евалуација мера АПЗ и ефекти спроведених мера АПЗ на запошљавање;</a:t>
            </a:r>
          </a:p>
          <a:p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Закључци и препоруке са регионалних састанака са ЈЛС,</a:t>
            </a:r>
          </a:p>
          <a:p>
            <a:r>
              <a:rPr lang="sr-Cyrl-CS" dirty="0" smtClean="0">
                <a:solidFill>
                  <a:schemeClr val="tx1"/>
                </a:solidFill>
                <a:latin typeface="Cambria" pitchFamily="18" charset="0"/>
              </a:rPr>
              <a:t>Предлози и коментари чланова РГ за израду НАПЗ</a:t>
            </a:r>
            <a:endParaRPr lang="en-GB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Кретање основних показатеља тржишта рада</a:t>
            </a:r>
            <a:br>
              <a:rPr lang="sr-Cyrl-CS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(АРС, РЗС)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643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Година/Старосна</a:t>
                      </a:r>
                      <a:r>
                        <a:rPr lang="sr-Cyrl-CS" sz="1600" b="1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категорија 15+</a:t>
                      </a:r>
                      <a:endParaRPr lang="en-GB" sz="16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2016. </a:t>
                      </a:r>
                      <a:endParaRPr lang="en-GB" sz="16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(просек)</a:t>
                      </a:r>
                      <a:endParaRPr lang="en-GB" sz="16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I квартал</a:t>
                      </a:r>
                      <a:endParaRPr lang="en-GB" sz="16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2017.</a:t>
                      </a:r>
                      <a:endParaRPr lang="en-GB" sz="16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i="0">
                          <a:latin typeface="Times New Roman"/>
                          <a:ea typeface="Times New Roman"/>
                          <a:cs typeface="Times New Roman"/>
                        </a:rPr>
                        <a:t>II квартал</a:t>
                      </a:r>
                      <a:endParaRPr lang="en-GB" sz="1600" i="1">
                        <a:latin typeface="Franklin Gothic Book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i="0">
                          <a:latin typeface="Times New Roman"/>
                          <a:ea typeface="Times New Roman"/>
                          <a:cs typeface="Times New Roman"/>
                        </a:rPr>
                        <a:t>2017.</a:t>
                      </a:r>
                      <a:endParaRPr lang="en-GB" sz="1600" i="1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Latn-C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sr-Cyrl-C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квартал </a:t>
                      </a:r>
                      <a:endParaRPr lang="sr-Cyrl-CS" sz="16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r>
                        <a:rPr lang="sr-Cyrl-C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GB" sz="16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Стопа активности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53,3%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51,8%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54,5%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55,3</a:t>
                      </a:r>
                      <a:r>
                        <a:rPr lang="sr-Cyrl-CS" sz="1800" i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GB" sz="1800" i="1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Стопа запослености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>
                          <a:latin typeface="Times New Roman"/>
                          <a:ea typeface="Times New Roman"/>
                          <a:cs typeface="Times New Roman"/>
                        </a:rPr>
                        <a:t>45,2%</a:t>
                      </a:r>
                      <a:endParaRPr lang="en-GB" sz="1800" i="1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44,2%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48,1%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48,2</a:t>
                      </a:r>
                      <a:r>
                        <a:rPr lang="sr-Cyrl-CS" sz="1800" i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GB" sz="1800" i="1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Стопа незапослености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15,3%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14,6%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11,8%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12,9</a:t>
                      </a: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Стопа неактивности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46,7%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48,2%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45,5%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44,7</a:t>
                      </a:r>
                      <a:r>
                        <a:rPr lang="sr-Cyrl-CS" sz="1800" i="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GB" sz="1800" i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8365"/>
            <a:ext cx="10515600" cy="9144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r-Cyrl-CS" sz="32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</a:t>
            </a:r>
            <a:r>
              <a:rPr lang="sr-Cyrl-CS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риоритети  политике  запошљавања и категорије теже запошљивих лица у 2018. години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0376" y="1910687"/>
            <a:ext cx="4544705" cy="4266276"/>
          </a:xfrm>
        </p:spPr>
        <p:txBody>
          <a:bodyPr>
            <a:normAutofit fontScale="32500" lnSpcReduction="20000"/>
          </a:bodyPr>
          <a:lstStyle/>
          <a:p>
            <a:pPr marL="512100" indent="-400050">
              <a:buClr>
                <a:schemeClr val="tx1">
                  <a:lumMod val="50000"/>
                </a:schemeClr>
              </a:buClr>
              <a:buSzPct val="90000"/>
              <a:buFont typeface="+mj-lt"/>
              <a:buAutoNum type="romanUcPeriod"/>
            </a:pPr>
            <a:r>
              <a:rPr lang="sr-Cyrl-CS" sz="68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Побољшање услова на тржишту рада и унапређење институција тржишта рада,</a:t>
            </a:r>
          </a:p>
          <a:p>
            <a:pPr marL="400050" indent="-288000">
              <a:buClr>
                <a:schemeClr val="tx1">
                  <a:lumMod val="50000"/>
                </a:schemeClr>
              </a:buClr>
              <a:buSzPct val="90000"/>
              <a:buFont typeface="+mj-lt"/>
              <a:buAutoNum type="romanUcPeriod"/>
            </a:pPr>
            <a:endParaRPr lang="sr-Cyrl-CS" sz="6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C00000"/>
              </a:solidFill>
              <a:latin typeface="Cambria" pitchFamily="18" charset="0"/>
            </a:endParaRPr>
          </a:p>
          <a:p>
            <a:pPr marL="512100" indent="-400050">
              <a:buClr>
                <a:schemeClr val="tx1">
                  <a:lumMod val="50000"/>
                </a:schemeClr>
              </a:buClr>
              <a:buSzPct val="90000"/>
              <a:buFont typeface="+mj-lt"/>
              <a:buAutoNum type="romanUcPeriod"/>
            </a:pPr>
            <a:r>
              <a:rPr lang="sr-Cyrl-CS" sz="68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Подстицање запошљавања и укључивања теже запошљивих лица на тржиште рада и подршка регионалној и локалној политици запошљавања, </a:t>
            </a:r>
          </a:p>
          <a:p>
            <a:pPr marL="400050" indent="-288000">
              <a:buClr>
                <a:schemeClr val="tx1">
                  <a:lumMod val="50000"/>
                </a:schemeClr>
              </a:buClr>
              <a:buSzPct val="90000"/>
              <a:buFont typeface="+mj-lt"/>
              <a:buAutoNum type="romanUcPeriod"/>
            </a:pPr>
            <a:endParaRPr lang="sr-Cyrl-CS" sz="6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C00000"/>
              </a:solidFill>
              <a:latin typeface="Cambria" pitchFamily="18" charset="0"/>
            </a:endParaRPr>
          </a:p>
          <a:p>
            <a:pPr marL="512100" indent="-400050">
              <a:buClr>
                <a:schemeClr val="tx1">
                  <a:lumMod val="50000"/>
                </a:schemeClr>
              </a:buClr>
              <a:buSzPct val="90000"/>
              <a:buFont typeface="+mj-lt"/>
              <a:buAutoNum type="romanUcPeriod"/>
            </a:pPr>
            <a:r>
              <a:rPr lang="sr-Cyrl-CS" sz="68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Унапређење квалитета радне снаге и улагање у људски капитал. </a:t>
            </a:r>
            <a:endParaRPr lang="en-GB" sz="6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buNone/>
            </a:pPr>
            <a:endParaRPr lang="en-GB" sz="1600" i="1" dirty="0">
              <a:latin typeface="Book Antiqu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5527343" y="1378423"/>
            <a:ext cx="6277969" cy="5186149"/>
          </a:xfrm>
        </p:spPr>
        <p:txBody>
          <a:bodyPr anchor="ctr">
            <a:noAutofit/>
          </a:bodyPr>
          <a:lstStyle/>
          <a:p>
            <a:pPr marL="112050" indent="0" algn="ctr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None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Категорије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теже запошљивих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лица: </a:t>
            </a:r>
            <a:endParaRPr lang="ru-RU" sz="1600" dirty="0">
              <a:latin typeface="Cambria" pitchFamily="18" charset="0"/>
            </a:endParaRPr>
          </a:p>
          <a:p>
            <a:pPr marL="569250" indent="-457200" algn="just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млади до 30 година живота, </a:t>
            </a:r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569250" indent="-457200" algn="just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старији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од 50 година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који имају статус вишка запослених 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569250" indent="-457200" algn="just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лица без квалификација и нискоквалификовани, </a:t>
            </a:r>
          </a:p>
          <a:p>
            <a:pPr marL="569250" indent="-457200" algn="just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особе са инвалидитетом, </a:t>
            </a:r>
          </a:p>
          <a:p>
            <a:pPr marL="569250" indent="-457200" algn="just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Роми, </a:t>
            </a:r>
          </a:p>
          <a:p>
            <a:pPr marL="569250" indent="-457200" algn="just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радно способни корисници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НСП,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569250" indent="-457200" algn="just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дугорочно незапослени (на евиденцији дуже од 12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месеци), посебно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незапослена лица која траже посао дуже од 18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месеци,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569250" indent="-457200" algn="just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Font typeface="Wingdings" pitchFamily="2" charset="2"/>
              <a:buChar char="ü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м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лади до 30 година који су имали/имају статус детета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без родитељског старања и </a:t>
            </a:r>
          </a:p>
          <a:p>
            <a:pPr marL="569250" indent="-457200" algn="just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жртве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породичног насиља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112050" indent="0" algn="ctr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None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Посебно осетљиве категорије незапослених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</a:t>
            </a:r>
          </a:p>
          <a:p>
            <a:pPr marL="112050" indent="0" algn="ctr">
              <a:lnSpc>
                <a:spcPct val="100000"/>
              </a:lnSpc>
              <a:buClr>
                <a:schemeClr val="tx1">
                  <a:lumMod val="50000"/>
                </a:schemeClr>
              </a:buClr>
              <a:buSzPct val="90000"/>
              <a:buNone/>
            </a:pPr>
            <a:r>
              <a:rPr lang="ru-RU" sz="1400" i="1" dirty="0">
                <a:latin typeface="Cambria" pitchFamily="18" charset="0"/>
              </a:rPr>
              <a:t>ж</a:t>
            </a:r>
            <a:r>
              <a:rPr lang="ru-RU" sz="1400" i="1" dirty="0" smtClean="0">
                <a:latin typeface="Cambria" pitchFamily="18" charset="0"/>
              </a:rPr>
              <a:t>ене (посебно жртве трговине људима), избегла </a:t>
            </a:r>
            <a:r>
              <a:rPr lang="ru-RU" sz="1400" i="1" dirty="0">
                <a:latin typeface="Cambria" pitchFamily="18" charset="0"/>
              </a:rPr>
              <a:t>и расељена лица, повратници </a:t>
            </a:r>
            <a:r>
              <a:rPr lang="ru-RU" sz="1400" i="1" dirty="0" smtClean="0">
                <a:latin typeface="Cambria" pitchFamily="18" charset="0"/>
              </a:rPr>
              <a:t>по </a:t>
            </a:r>
            <a:r>
              <a:rPr lang="ru-RU" sz="1400" i="1" dirty="0">
                <a:latin typeface="Cambria" pitchFamily="18" charset="0"/>
              </a:rPr>
              <a:t>споразуму о реадмисији, самохрани родитељи, супружници из породице у којој су оба супружника незапослена, родитељи деце са сметњама у </a:t>
            </a:r>
            <a:r>
              <a:rPr lang="ru-RU" sz="1400" i="1" dirty="0" smtClean="0">
                <a:latin typeface="Cambria" pitchFamily="18" charset="0"/>
              </a:rPr>
              <a:t>развоју, бивши извршиоци кривичних дела </a:t>
            </a:r>
            <a:r>
              <a:rPr lang="ru-RU" sz="1400" i="1" dirty="0">
                <a:latin typeface="Cambria" pitchFamily="18" charset="0"/>
              </a:rPr>
              <a:t>и </a:t>
            </a:r>
            <a:r>
              <a:rPr lang="ru-RU" sz="1400" i="1" dirty="0" smtClean="0">
                <a:latin typeface="Cambria" pitchFamily="18" charset="0"/>
              </a:rPr>
              <a:t>др. </a:t>
            </a:r>
            <a:endParaRPr lang="en-GB" sz="14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335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04717"/>
            <a:ext cx="9088017" cy="887104"/>
          </a:xfrm>
        </p:spPr>
        <p:txBody>
          <a:bodyPr anchor="ctr">
            <a:normAutofit/>
          </a:bodyPr>
          <a:lstStyle/>
          <a:p>
            <a:pPr marL="457200" lvl="0" indent="-457200" algn="ctr">
              <a:spcBef>
                <a:spcPts val="0"/>
              </a:spcBef>
            </a:pPr>
            <a:r>
              <a:rPr lang="sr-Cyrl-CS" sz="28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Програми и мере активне политике запошљавања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7546" y="1132764"/>
            <a:ext cx="9598672" cy="5044199"/>
          </a:xfrm>
        </p:spPr>
        <p:txBody>
          <a:bodyPr/>
          <a:lstStyle/>
          <a:p>
            <a:pPr lvl="0" indent="-252000" algn="just">
              <a:lnSpc>
                <a:spcPct val="110000"/>
              </a:lnSpc>
              <a:buClr>
                <a:srgbClr val="4C453D">
                  <a:lumMod val="50000"/>
                </a:srgbClr>
              </a:buClr>
              <a:buFont typeface="+mj-lt"/>
              <a:buAutoNum type="arabicPeriod"/>
            </a:pPr>
            <a:r>
              <a:rPr lang="sr-Cyrl-C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Посредовање у запошљавању лица која траже запослење;</a:t>
            </a:r>
          </a:p>
          <a:p>
            <a:pPr lvl="0" indent="-252000" algn="just">
              <a:buClr>
                <a:srgbClr val="4C453D">
                  <a:lumMod val="50000"/>
                </a:srgbClr>
              </a:buClr>
              <a:buFont typeface="+mj-lt"/>
              <a:buAutoNum type="arabicPeriod"/>
            </a:pPr>
            <a:r>
              <a:rPr lang="sr-Cyrl-C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Професионална оријентација и саветовање о планирању каријере;</a:t>
            </a:r>
          </a:p>
          <a:p>
            <a:pPr lvl="0" indent="-252000" algn="just">
              <a:buClr>
                <a:srgbClr val="4C453D">
                  <a:lumMod val="50000"/>
                </a:srgbClr>
              </a:buClr>
              <a:buFont typeface="+mj-lt"/>
              <a:buAutoNum type="arabicPeriod"/>
            </a:pPr>
            <a:r>
              <a:rPr lang="sr-Cyrl-C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Субвенције за запошљавање незапослених лица из категорије теже запошљивих;</a:t>
            </a:r>
          </a:p>
          <a:p>
            <a:pPr lvl="0" indent="-252000" algn="just">
              <a:buClr>
                <a:srgbClr val="4C453D">
                  <a:lumMod val="50000"/>
                </a:srgbClr>
              </a:buClr>
              <a:buFont typeface="+mj-lt"/>
              <a:buAutoNum type="arabicPeriod"/>
            </a:pPr>
            <a:r>
              <a:rPr lang="sr-Cyrl-C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Подршка самозапошљавању;</a:t>
            </a:r>
          </a:p>
          <a:p>
            <a:pPr lvl="0" indent="-252000" algn="just">
              <a:buClr>
                <a:srgbClr val="4C453D">
                  <a:lumMod val="50000"/>
                </a:srgbClr>
              </a:buClr>
              <a:buFont typeface="+mj-lt"/>
              <a:buAutoNum type="arabicPeriod"/>
            </a:pPr>
            <a:r>
              <a:rPr lang="sr-Cyrl-C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Додатно образовање и обука;</a:t>
            </a:r>
          </a:p>
          <a:p>
            <a:pPr lvl="0" indent="-252000" algn="just">
              <a:buClr>
                <a:srgbClr val="4C453D">
                  <a:lumMod val="50000"/>
                </a:srgbClr>
              </a:buClr>
              <a:buFont typeface="+mj-lt"/>
              <a:buAutoNum type="arabicPeriod"/>
            </a:pPr>
            <a:r>
              <a:rPr lang="sr-Cyrl-C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Подстицаји за запошљавање корисника новчане накнаде;</a:t>
            </a:r>
          </a:p>
          <a:p>
            <a:pPr lvl="0" indent="-252000" algn="just">
              <a:buClr>
                <a:srgbClr val="4C453D">
                  <a:lumMod val="50000"/>
                </a:srgbClr>
              </a:buClr>
              <a:buFont typeface="+mj-lt"/>
              <a:buAutoNum type="arabicPeriod"/>
            </a:pPr>
            <a:r>
              <a:rPr lang="sr-Cyrl-C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Јавни радови;</a:t>
            </a:r>
          </a:p>
          <a:p>
            <a:pPr lvl="0" indent="-252000" algn="just">
              <a:buClr>
                <a:srgbClr val="4C453D">
                  <a:lumMod val="50000"/>
                </a:srgbClr>
              </a:buClr>
              <a:buFont typeface="+mj-lt"/>
              <a:buAutoNum type="arabicPeriod"/>
            </a:pPr>
            <a:r>
              <a:rPr lang="sr-Cyrl-C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Мере активне политике запошљавања за особе са инвалидитетом;</a:t>
            </a:r>
          </a:p>
          <a:p>
            <a:pPr lvl="0" indent="-252000" algn="just">
              <a:buClr>
                <a:srgbClr val="4C453D">
                  <a:lumMod val="50000"/>
                </a:srgbClr>
              </a:buClr>
              <a:buFont typeface="+mj-lt"/>
              <a:buAutoNum type="arabicPeriod"/>
            </a:pPr>
            <a:r>
              <a:rPr lang="sr-Cyrl-C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Суфинансирање програма или мера активне политике запошљавања предвиђених локалним акционим плановима запошљавања средствима из републичког буџета (по захтеву аутономне покрајине или јединице локалне самоуправе).</a:t>
            </a:r>
          </a:p>
          <a:p>
            <a:pPr lvl="0" indent="-252000" algn="just">
              <a:buClr>
                <a:srgbClr val="4C453D">
                  <a:lumMod val="50000"/>
                </a:srgbClr>
              </a:buClr>
              <a:buNone/>
            </a:pPr>
            <a:endParaRPr lang="sr-Cyrl-CS" sz="1400" dirty="0" smtClean="0">
              <a:solidFill>
                <a:srgbClr val="5B5249"/>
              </a:solidFill>
              <a:latin typeface="Cambria" pitchFamily="18" charset="0"/>
            </a:endParaRPr>
          </a:p>
          <a:p>
            <a:pPr lvl="0" indent="-252000" algn="just">
              <a:buClr>
                <a:srgbClr val="4C453D">
                  <a:lumMod val="50000"/>
                </a:srgbClr>
              </a:buClr>
              <a:buNone/>
            </a:pPr>
            <a:endParaRPr lang="en-GB" sz="1400" dirty="0" smtClean="0">
              <a:solidFill>
                <a:srgbClr val="5B5249"/>
              </a:solidFill>
              <a:latin typeface="Cambria" pitchFamily="18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8" name="Horizontal Scroll 7"/>
          <p:cNvSpPr/>
          <p:nvPr/>
        </p:nvSpPr>
        <p:spPr bwMode="auto">
          <a:xfrm>
            <a:off x="162257" y="4817660"/>
            <a:ext cx="9664131" cy="204034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4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Планирани обухват незапослених лица свим мерама АПЗ је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4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132.200 (од којих је 7.600 особа са инвалидитетом),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4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са ефектом на запошљавање од  40% - 52.904 лице.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r-Cyrl-CS" sz="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O</a:t>
            </a:r>
            <a:r>
              <a:rPr lang="sr-Cyrl-CS" sz="14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безбеђена финансијска средства – 3,65 милијарди динара у Финансијском плану НСЗ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4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550 милиона динара </a:t>
            </a:r>
            <a:r>
              <a:rPr lang="sr-Cyrl-CS" sz="14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у</a:t>
            </a:r>
            <a:r>
              <a:rPr lang="sr-Cyrl-CS" sz="14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Буџетском фонду за професионалну рехабилитацију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14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и подстицање запошљавања особа са инвалидитетом</a:t>
            </a:r>
            <a:endParaRPr lang="en-GB" sz="14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1657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>
            <a:normAutofit/>
          </a:bodyPr>
          <a:lstStyle/>
          <a:p>
            <a:pPr algn="ctr"/>
            <a:r>
              <a:rPr lang="sr-Cyrl-CS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Програми и мере активне политике запошљавања у 2017.  години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430357"/>
              </p:ext>
            </p:extLst>
          </p:nvPr>
        </p:nvGraphicFramePr>
        <p:xfrm>
          <a:off x="423081" y="1241686"/>
          <a:ext cx="11068333" cy="41001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48164"/>
                <a:gridCol w="3379570"/>
                <a:gridCol w="2313265"/>
                <a:gridCol w="2213667"/>
                <a:gridCol w="2213667"/>
              </a:tblGrid>
              <a:tr h="884678">
                <a:tc>
                  <a:txBody>
                    <a:bodyPr/>
                    <a:lstStyle/>
                    <a:p>
                      <a:pPr algn="ctr"/>
                      <a:r>
                        <a:rPr lang="sr-Cyrl-CS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Редни</a:t>
                      </a:r>
                    </a:p>
                    <a:p>
                      <a:pPr algn="ctr"/>
                      <a:r>
                        <a:rPr lang="sr-Cyrl-CS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број</a:t>
                      </a:r>
                      <a:endParaRPr lang="en-US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МЕРА АКТИВНЕ ПОЛИТИКЕ ЗАПОШЉАВАЊА</a:t>
                      </a:r>
                      <a:endParaRPr lang="en-US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Број незапослених лица </a:t>
                      </a:r>
                      <a:endParaRPr lang="en-US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Број незапослених особа са инвалидитетом</a:t>
                      </a:r>
                      <a:endParaRPr lang="en-US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Укупан број незапослених лица обухваћених мером</a:t>
                      </a:r>
                      <a:endParaRPr lang="en-US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7517">
                <a:tc>
                  <a:txBody>
                    <a:bodyPr/>
                    <a:lstStyle/>
                    <a:p>
                      <a:pPr algn="ctr"/>
                      <a:r>
                        <a:rPr lang="sr-Cyrl-C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АКТИВНО ТРАЖЕЊЕ ПОСЛА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104.580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4.640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109.220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7905">
                <a:tc>
                  <a:txBody>
                    <a:bodyPr/>
                    <a:lstStyle/>
                    <a:p>
                      <a:pPr algn="ctr"/>
                      <a:r>
                        <a:rPr lang="sr-Cyrl-C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ДОДАТНО ОБРАЗОВАЊЕ </a:t>
                      </a:r>
                    </a:p>
                    <a:p>
                      <a:pPr algn="ctr"/>
                      <a:r>
                        <a:rPr lang="sr-Cyrl-C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И ОБУКА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9.260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620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9.880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7905">
                <a:tc>
                  <a:txBody>
                    <a:bodyPr/>
                    <a:lstStyle/>
                    <a:p>
                      <a:pPr algn="ctr"/>
                      <a:r>
                        <a:rPr lang="sr-Cyrl-C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3.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СУБВЕНЦИЈЕ ЗА ЗАПОШЉАВАЊЕ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5.760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670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6.430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7517">
                <a:tc>
                  <a:txBody>
                    <a:bodyPr/>
                    <a:lstStyle/>
                    <a:p>
                      <a:pPr algn="ctr"/>
                      <a:r>
                        <a:rPr lang="sr-Cyrl-C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4.</a:t>
                      </a:r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ЈАВНИ РАДОВИ</a:t>
                      </a:r>
                      <a:endParaRPr lang="en-US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5000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1.670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6.670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233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УКУПНО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124.600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7600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132.200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2338">
                <a:tc gridSpan="5">
                  <a:txBody>
                    <a:bodyPr/>
                    <a:lstStyle/>
                    <a:p>
                      <a:pPr algn="just"/>
                      <a:r>
                        <a:rPr lang="sr-Cyrl-CS" sz="18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itchFamily="18" charset="0"/>
                        </a:rPr>
                        <a:t>                                                                                                                      Ефекат на запошљавање 40% = </a:t>
                      </a:r>
                      <a:r>
                        <a:rPr lang="sr-Cyrl-CS" sz="1800" b="1" i="1" dirty="0" smtClean="0">
                          <a:solidFill>
                            <a:srgbClr val="C00000"/>
                          </a:solidFill>
                          <a:latin typeface="Cambria" pitchFamily="18" charset="0"/>
                        </a:rPr>
                        <a:t>52.904</a:t>
                      </a:r>
                      <a:endParaRPr lang="en-US" sz="1800" b="1" i="1" dirty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6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693</TotalTime>
  <Words>1797</Words>
  <Application>Microsoft Office PowerPoint</Application>
  <PresentationFormat>Widescreen</PresentationFormat>
  <Paragraphs>301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Cambria</vt:lpstr>
      <vt:lpstr>Courier New</vt:lpstr>
      <vt:lpstr>Franklin Gothic Book</vt:lpstr>
      <vt:lpstr>Myriad Pro</vt:lpstr>
      <vt:lpstr>Times New Roman</vt:lpstr>
      <vt:lpstr>Wingdings</vt:lpstr>
      <vt:lpstr>Office Theme</vt:lpstr>
      <vt:lpstr>PowerPoint Presentation</vt:lpstr>
      <vt:lpstr>Стратешки и нормативни оквир  политике запошљавања</vt:lpstr>
      <vt:lpstr>СТРАТЕШКИ ПРАВЦИ И ПРИОРИТЕТИ Национална стратегија запошљавања за период 2011-2020. године</vt:lpstr>
      <vt:lpstr>Национални акциони план запошљавања  за 2018. годину</vt:lpstr>
      <vt:lpstr>Приликом израде НАПЗ за 2018. годину узети су у обзир:</vt:lpstr>
      <vt:lpstr>Кретање основних показатеља тржишта рада (АРС, РЗС)</vt:lpstr>
      <vt:lpstr>Приоритети  политике  запошљавања и категорије теже запошљивих лица у 2018. години</vt:lpstr>
      <vt:lpstr>Програми и мере активне политике запошљавања</vt:lpstr>
      <vt:lpstr>Програми и мере активне политике запошљавања у 2017.  години</vt:lpstr>
      <vt:lpstr>Субвенције за запошљавање незапослених лица  из категорије теже запошљивих</vt:lpstr>
      <vt:lpstr>Подршка самозапошљавању </vt:lpstr>
      <vt:lpstr>Додатно образовање и обука – Годишњи план ДОО</vt:lpstr>
      <vt:lpstr>PowerPoint Presentation</vt:lpstr>
      <vt:lpstr>Запошљавање особа са инвалидитетом</vt:lpstr>
      <vt:lpstr>ИПА 2013 </vt:lpstr>
      <vt:lpstr>Закључци и препоруке са регионалних састанака са ЈЛС током 2017. године</vt:lpstr>
      <vt:lpstr>Закључци и препоруке са регионалних састанака са ЈЛС током 2017. године</vt:lpstr>
      <vt:lpstr>Закључци и препоруке са регионалних састанака са ЈЛС током 2017. године</vt:lpstr>
      <vt:lpstr>Закључци и препоруке са регионалних састанака са ЈЛС током 2017. године</vt:lpstr>
      <vt:lpstr>Закључци и препоруке са регионалних састанака са ЈЛС током 2017. године</vt:lpstr>
      <vt:lpstr>Закључци и препоруке са регионалних састанака са ЈЛС током 2017. године</vt:lpstr>
      <vt:lpstr>Закључци и препоруке са регионалних састанака са ЈЛС током 2017. године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Sladjana Grujic</cp:lastModifiedBy>
  <cp:revision>88</cp:revision>
  <dcterms:created xsi:type="dcterms:W3CDTF">2017-10-04T08:58:30Z</dcterms:created>
  <dcterms:modified xsi:type="dcterms:W3CDTF">2018-02-09T08:09:34Z</dcterms:modified>
</cp:coreProperties>
</file>