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66" r:id="rId11"/>
    <p:sldId id="268" r:id="rId12"/>
    <p:sldId id="269" r:id="rId13"/>
    <p:sldId id="271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6F3BD-41DA-4F44-825E-76AB0E68867F}" type="datetimeFigureOut">
              <a:rPr lang="sr-Latn-RS" smtClean="0"/>
              <a:t>25.1.2019.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61B97-7283-4443-B0F2-D7A2FD2B3960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21189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61B97-7283-4443-B0F2-D7A2FD2B3960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31275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61B97-7283-4443-B0F2-D7A2FD2B3960}" type="slidenum">
              <a:rPr lang="sr-Latn-RS" smtClean="0"/>
              <a:t>11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38130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61B97-7283-4443-B0F2-D7A2FD2B3960}" type="slidenum">
              <a:rPr lang="sr-Latn-RS" smtClean="0"/>
              <a:t>12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13053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61B97-7283-4443-B0F2-D7A2FD2B3960}" type="slidenum">
              <a:rPr lang="sr-Latn-RS" smtClean="0"/>
              <a:t>13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99486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61B97-7283-4443-B0F2-D7A2FD2B3960}" type="slidenum">
              <a:rPr lang="sr-Latn-RS" smtClean="0"/>
              <a:t>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17351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61B97-7283-4443-B0F2-D7A2FD2B3960}" type="slidenum">
              <a:rPr lang="sr-Latn-RS" smtClean="0"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0568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61B97-7283-4443-B0F2-D7A2FD2B3960}" type="slidenum">
              <a:rPr lang="sr-Latn-RS" smtClean="0"/>
              <a:t>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77132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61B97-7283-4443-B0F2-D7A2FD2B3960}" type="slidenum">
              <a:rPr lang="sr-Latn-RS" smtClean="0"/>
              <a:t>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10860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61B97-7283-4443-B0F2-D7A2FD2B3960}" type="slidenum">
              <a:rPr lang="sr-Latn-RS" smtClean="0"/>
              <a:t>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54524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61B97-7283-4443-B0F2-D7A2FD2B3960}" type="slidenum">
              <a:rPr lang="sr-Latn-RS" smtClean="0"/>
              <a:t>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42864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61B97-7283-4443-B0F2-D7A2FD2B3960}" type="slidenum">
              <a:rPr lang="sr-Latn-RS" smtClean="0"/>
              <a:t>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2198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961B97-7283-4443-B0F2-D7A2FD2B3960}" type="slidenum">
              <a:rPr lang="sr-Latn-RS" smtClean="0"/>
              <a:t>10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3034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" y="2137"/>
            <a:ext cx="9143675" cy="685372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038600"/>
            <a:ext cx="6934199" cy="1752600"/>
          </a:xfrm>
        </p:spPr>
        <p:txBody>
          <a:bodyPr/>
          <a:lstStyle/>
          <a:p>
            <a:r>
              <a:rPr lang="sr-Latn-RS" dirty="0">
                <a:solidFill>
                  <a:schemeClr val="tx2">
                    <a:lumMod val="75000"/>
                  </a:schemeClr>
                </a:solidFill>
              </a:rPr>
              <a:t>NABAVKE NA PROJEKTIMA</a:t>
            </a:r>
          </a:p>
          <a:p>
            <a:r>
              <a:rPr lang="sr-Latn-RS" dirty="0">
                <a:solidFill>
                  <a:schemeClr val="tx2">
                    <a:lumMod val="75000"/>
                  </a:schemeClr>
                </a:solidFill>
              </a:rPr>
              <a:t>FINANSIRANIM U OKVIRU EXCHANGE 5 GRANT ŠEME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691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7F68907B-8B79-43CF-BD58-F563B72B9B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591223"/>
              </p:ext>
            </p:extLst>
          </p:nvPr>
        </p:nvGraphicFramePr>
        <p:xfrm>
          <a:off x="457200" y="1143000"/>
          <a:ext cx="8229600" cy="4800600"/>
        </p:xfrm>
        <a:graphic>
          <a:graphicData uri="http://schemas.openxmlformats.org/drawingml/2006/table">
            <a:tbl>
              <a:tblPr firstRow="1" bandRow="1">
                <a:effectLst/>
                <a:tableStyleId>{073A0DAA-6AF3-43AB-8588-CEC1D06C72B9}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5117750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10064611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70416746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38876424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268543799"/>
                    </a:ext>
                  </a:extLst>
                </a:gridCol>
              </a:tblGrid>
              <a:tr h="1238986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USLUGE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85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≥ €300,000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Međunarodni</a:t>
                      </a: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restriktivni</a:t>
                      </a: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postupak</a:t>
                      </a: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Gothic" panose="020B0609070205080204" pitchFamily="49" charset="-128"/>
                      </a:endParaRPr>
                    </a:p>
                  </a:txBody>
                  <a:tcPr marL="0" marR="0" marT="0" marB="0" horzOverflow="overflow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>
                      <a:lvl1pPr indent="6350"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31913" algn="l"/>
                        </a:tabLst>
                      </a:pP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&lt;€</a:t>
                      </a:r>
                      <a:r>
                        <a:rPr kumimoji="0" lang="sr-Latn-R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3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00,000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i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&gt;€20,000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31913" algn="l"/>
                        </a:tabLst>
                      </a:pP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31913" algn="l"/>
                        </a:tabLst>
                      </a:pP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Pregovarački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postupak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bez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objavljivanja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poziva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za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podnošenje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ponuda</a:t>
                      </a: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133191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133191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13319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13319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13319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3319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3319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3319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3319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31913" algn="l"/>
                        </a:tabLst>
                      </a:pP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sr-Latn-RS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≤€20,000</a:t>
                      </a:r>
                    </a:p>
                    <a:p>
                      <a:pPr algn="ctr"/>
                      <a:r>
                        <a:rPr lang="sr-Latn-RS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Jedna ponuda</a:t>
                      </a:r>
                    </a:p>
                    <a:p>
                      <a:pPr algn="ctr"/>
                      <a:endParaRPr lang="sr-Latn-RS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sr-Latn-RS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Za nabavke bez procedure (usluge i dobra) vrednosti ≤€2,500 plaćanje se vrši po osnovu izdatog računa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254762"/>
                  </a:ext>
                </a:extLst>
              </a:tr>
              <a:tr h="1772977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DOBRA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85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≥ €300,000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Međunarodni</a:t>
                      </a: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otvoreni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postupak</a:t>
                      </a: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indent="6350"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&lt;€300,000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i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≥€100,000</a:t>
                      </a:r>
                    </a:p>
                    <a:p>
                      <a:pPr marL="0" marR="0" lvl="0" indent="63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6350" algn="ctr" defTabSz="914400" rtl="0" eaLnBrk="1" fontAlgn="base" latinLnBrk="0" hangingPunct="1">
                        <a:lnSpc>
                          <a:spcPts val="9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Lokalni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otvoreni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postupak</a:t>
                      </a: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1331913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1331913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13319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13319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13319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3319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3319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3319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13319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31913" algn="l"/>
                        </a:tabLst>
                      </a:pP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&lt;€100,000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i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&gt;€20,000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31913" algn="l"/>
                        </a:tabLst>
                      </a:pP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331913" algn="l"/>
                        </a:tabLst>
                      </a:pP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Pregovarački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postupak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bez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objavljivanja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poziva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za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podnošenje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ponuda</a:t>
                      </a: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r-Latn-R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543235"/>
                  </a:ext>
                </a:extLst>
              </a:tr>
              <a:tr h="1788637">
                <a:tc>
                  <a:txBody>
                    <a:bodyPr/>
                    <a:lstStyle/>
                    <a:p>
                      <a:pPr algn="ctr"/>
                      <a:r>
                        <a:rPr lang="sr-Latn-RS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RADOVI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≥ €5,000,000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Međunarodni</a:t>
                      </a: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otvoreni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postupak</a:t>
                      </a: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&lt; €5,000,000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i</a:t>
                      </a: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≤€300,000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Lokalni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otvoreni</a:t>
                      </a: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postupak</a:t>
                      </a: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5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&lt;€300,000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i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&gt;€20,000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9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Pregovarački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postupak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bez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objavljivanja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poziva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za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podnošenje</a:t>
                      </a:r>
                      <a:r>
                        <a:rPr kumimoji="0" lang="en-US" altLang="sr-Latn-R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 </a:t>
                      </a:r>
                      <a:r>
                        <a:rPr kumimoji="0" lang="en-US" altLang="sr-Latn-R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MS Gothic" panose="020B0609070205080204" pitchFamily="49" charset="-128"/>
                        </a:rPr>
                        <a:t>ponuda</a:t>
                      </a:r>
                      <a:endParaRPr kumimoji="0" lang="en-US" altLang="sr-Latn-R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r-Latn-R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196897"/>
                  </a:ext>
                </a:extLst>
              </a:tr>
            </a:tbl>
          </a:graphicData>
        </a:graphic>
      </p:graphicFrame>
      <p:sp>
        <p:nvSpPr>
          <p:cNvPr id="5" name="TextBox 2">
            <a:extLst>
              <a:ext uri="{FF2B5EF4-FFF2-40B4-BE49-F238E27FC236}">
                <a16:creationId xmlns:a16="http://schemas.microsoft.com/office/drawing/2014/main" id="{AA193964-6CE0-40D8-8222-E0C78C1B3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52400"/>
            <a:ext cx="2654027" cy="66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NABAVKE</a:t>
            </a:r>
          </a:p>
        </p:txBody>
      </p:sp>
    </p:spTree>
    <p:extLst>
      <p:ext uri="{BB962C8B-B14F-4D97-AF65-F5344CB8AC3E}">
        <p14:creationId xmlns:p14="http://schemas.microsoft.com/office/powerpoint/2010/main" val="3960515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5" name="TextBox 2">
            <a:extLst>
              <a:ext uri="{FF2B5EF4-FFF2-40B4-BE49-F238E27FC236}">
                <a16:creationId xmlns:a16="http://schemas.microsoft.com/office/drawing/2014/main" id="{AA193964-6CE0-40D8-8222-E0C78C1B3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34651"/>
            <a:ext cx="2654027" cy="66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NABAVKE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9F5634-5D43-4FBB-B9B5-DAEA841E9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4733"/>
            <a:ext cx="8229600" cy="500746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endParaRPr lang="sr-Latn-CS" altLang="sr-Latn-RS" b="1" u="sng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r>
              <a:rPr lang="sr-Latn-CS" altLang="sr-Latn-RS" b="1" u="sng" dirty="0">
                <a:solidFill>
                  <a:schemeClr val="tx2">
                    <a:lumMod val="50000"/>
                  </a:schemeClr>
                </a:solidFill>
              </a:rPr>
              <a:t>Lokalni otvoreni postupak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r>
              <a:rPr lang="sr-Cyrl-RS" altLang="sr-Latn-RS" b="1" u="sng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sr-Latn-CS" altLang="sr-Latn-RS" b="1" u="sng" dirty="0">
                <a:solidFill>
                  <a:schemeClr val="tx2">
                    <a:lumMod val="50000"/>
                  </a:schemeClr>
                </a:solidFill>
              </a:rPr>
              <a:t>Local open procedure)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endParaRPr lang="sr-Latn-RS" altLang="en-US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sr-Latn-R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Oglas o prethodnim informacijama</a:t>
            </a:r>
            <a:r>
              <a:rPr lang="sr-Cyrl-C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r-Cyrl-CS" altLang="en-US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n-US" altLang="en-US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An individual contract prior information notice</a:t>
            </a:r>
            <a:r>
              <a:rPr lang="sr-Cyrl-CS" altLang="en-US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) </a:t>
            </a:r>
            <a:r>
              <a:rPr lang="sr-Latn-RS" altLang="en-US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nije obavezno objaviti</a:t>
            </a:r>
            <a:endParaRPr lang="sr-Cyrl-CS" altLang="en-US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sr-Latn-R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Obaveštenje o ugovoru </a:t>
            </a:r>
            <a:r>
              <a:rPr lang="sr-Cyrl-C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n-US" altLang="en-US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The contract notice</a:t>
            </a:r>
            <a:r>
              <a:rPr lang="sr-Cyrl-C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) </a:t>
            </a:r>
            <a:r>
              <a:rPr lang="sr-Latn-R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je potrebno objaviti</a:t>
            </a:r>
            <a:r>
              <a:rPr lang="sr-Cyrl-C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sr-Latn-R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na</a:t>
            </a:r>
            <a:r>
              <a:rPr lang="sr-Cyrl-C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EuropeAid </a:t>
            </a:r>
            <a:r>
              <a:rPr lang="sr-Latn-R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web sajtu ili u Službenom glasilu zemlje iz koje je naručilac ili u nacionalnim novinama ili drugim odgovarajućim medijima.</a:t>
            </a:r>
            <a:endParaRPr lang="sr-Cyrl-CS" altLang="en-US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sr-Latn-R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Objavljivanje obaveštenja o dodeli ugovora</a:t>
            </a:r>
            <a:endParaRPr lang="sr-Cyrl-CS" altLang="en-US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sr-Latn-R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Tender je otvoren najmanje 60 dana za radove i 30 dana za robu</a:t>
            </a: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r>
              <a:rPr lang="sr-Latn-R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Pregovaranje nije dozvoljeno</a:t>
            </a: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endParaRPr lang="en-US" altLang="en-US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515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5" name="TextBox 2">
            <a:extLst>
              <a:ext uri="{FF2B5EF4-FFF2-40B4-BE49-F238E27FC236}">
                <a16:creationId xmlns:a16="http://schemas.microsoft.com/office/drawing/2014/main" id="{AA193964-6CE0-40D8-8222-E0C78C1B3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34651"/>
            <a:ext cx="2654027" cy="66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NABAVKE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9F5634-5D43-4FBB-B9B5-DAEA841E9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endParaRPr lang="sr-Latn-CS" altLang="sr-Latn-RS" b="1" u="sng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r>
              <a:rPr lang="sr-Latn-CS" altLang="sr-Latn-RS" b="1" u="sng" dirty="0">
                <a:solidFill>
                  <a:schemeClr val="tx2">
                    <a:lumMod val="50000"/>
                  </a:schemeClr>
                </a:solidFill>
              </a:rPr>
              <a:t>Konkurentski postupak sa pogađanjem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r>
              <a:rPr lang="sr-Cyrl-RS" altLang="sr-Latn-RS" b="1" u="sng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sr-Latn-CS" altLang="sr-Latn-RS" b="1" u="sng" dirty="0">
                <a:solidFill>
                  <a:schemeClr val="tx2">
                    <a:lumMod val="50000"/>
                  </a:schemeClr>
                </a:solidFill>
              </a:rPr>
              <a:t>Competitive negotiated procedure)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endParaRPr lang="sr-Latn-RS" altLang="en-US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sr-Latn-R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Naručilac poziva najmanje tri kandidata po svom izboru slanjem Pozivnog pisma </a:t>
            </a:r>
            <a:r>
              <a:rPr lang="en-U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n-US" altLang="en-US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Invitation letter</a:t>
            </a:r>
            <a:r>
              <a:rPr lang="en-U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  <a:endParaRPr lang="sr-Cyrl-CS" altLang="en-US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sr-Latn-R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Tender otvoren najmanje 30 dana</a:t>
            </a:r>
            <a:endParaRPr lang="sr-Cyrl-CS" altLang="en-US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sr-Latn-R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Dovoljna jedna administrativno i tehnički ispravna ponuda</a:t>
            </a:r>
            <a:endParaRPr lang="sr-Cyrl-CS" altLang="en-US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sr-Latn-R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Korišćenje pojednostavljne dokumentacije</a:t>
            </a:r>
            <a:endParaRPr lang="en-US" altLang="en-US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sr-Latn-R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Dozvoljeno pregovaranje</a:t>
            </a:r>
            <a:endParaRPr lang="sr-Cyrl-CS" altLang="en-US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endParaRPr lang="en-US" altLang="en-US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447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5" name="TextBox 2">
            <a:extLst>
              <a:ext uri="{FF2B5EF4-FFF2-40B4-BE49-F238E27FC236}">
                <a16:creationId xmlns:a16="http://schemas.microsoft.com/office/drawing/2014/main" id="{AA193964-6CE0-40D8-8222-E0C78C1B3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205543"/>
            <a:ext cx="2654027" cy="66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NABAVKE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9F5634-5D43-4FBB-B9B5-DAEA841E9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4733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endParaRPr lang="sr-Latn-CS" altLang="sr-Latn-RS" b="1" u="sng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r>
              <a:rPr lang="sr-Latn-CS" altLang="sr-Latn-RS" b="1" u="sng" dirty="0">
                <a:solidFill>
                  <a:schemeClr val="tx2">
                    <a:lumMod val="50000"/>
                  </a:schemeClr>
                </a:solidFill>
              </a:rPr>
              <a:t>Procedura sa jednom ponudom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r>
              <a:rPr lang="sr-Cyrl-RS" altLang="sr-Latn-RS" b="1" u="sng" dirty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sr-Latn-CS" altLang="sr-Latn-RS" b="1" u="sng" dirty="0">
                <a:solidFill>
                  <a:schemeClr val="tx2">
                    <a:lumMod val="50000"/>
                  </a:schemeClr>
                </a:solidFill>
              </a:rPr>
              <a:t>Single tender procedure)</a:t>
            </a:r>
          </a:p>
          <a:p>
            <a:pPr marL="0" indent="0" algn="ctr">
              <a:lnSpc>
                <a:spcPct val="80000"/>
              </a:lnSpc>
              <a:spcBef>
                <a:spcPts val="1200"/>
              </a:spcBef>
              <a:buNone/>
            </a:pPr>
            <a:endParaRPr lang="sr-Latn-RS" altLang="en-US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90000"/>
              </a:lnSpc>
              <a:spcBef>
                <a:spcPts val="1200"/>
              </a:spcBef>
            </a:pPr>
            <a:r>
              <a:rPr lang="sr-Latn-R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Nabavke ispod 20.000 evra</a:t>
            </a:r>
            <a:endParaRPr lang="en-US" altLang="en-US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sr-Latn-R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Naručilac poziva jednog kandidata po svom izboru (preporučeno bar tri) slanjem Pozivnog pisma </a:t>
            </a:r>
            <a:r>
              <a:rPr lang="en-U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n-US" altLang="en-US" i="1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Invitation letter</a:t>
            </a:r>
            <a:r>
              <a:rPr lang="en-U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sr-Latn-R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Korišćenje pojednostavljne konkurnse dokumentacije</a:t>
            </a:r>
            <a:endParaRPr lang="en-US" altLang="en-US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sr-Latn-RS" alt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Ispod 2.500 evra plaćanje može biti samo na osnovu fakture bez prethodnog sprovođenja tenderske procedure</a:t>
            </a:r>
            <a:endParaRPr lang="sr-Cyrl-CS" altLang="en-US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80000"/>
              </a:lnSpc>
              <a:spcBef>
                <a:spcPts val="1200"/>
              </a:spcBef>
            </a:pPr>
            <a:endParaRPr lang="en-US" altLang="en-US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994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0"/>
            <a:ext cx="9140252" cy="6855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673" y="-26233"/>
            <a:ext cx="6112120" cy="101683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NABAVKE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E390F-85AA-43F1-AEBF-F32964C21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marL="0" lvl="0" indent="0" algn="ctr" defTabSz="457200" fontAlgn="base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sr-Latn-CS" altLang="en-US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Hvala na pažnji!</a:t>
            </a:r>
          </a:p>
          <a:p>
            <a:pPr marL="0" lvl="0" indent="0" algn="ctr" defTabSz="457200" fontAlgn="base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sr-Latn-CS" altLang="en-US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MS Gothic" panose="020B0609070205080204" pitchFamily="49" charset="-128"/>
            </a:endParaRPr>
          </a:p>
          <a:p>
            <a:pPr marL="0" lvl="0" indent="0" algn="ctr" defTabSz="457200" fontAlgn="base">
              <a:spcBef>
                <a:spcPts val="35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sr-Latn-CS" altLang="en-US" sz="1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MS Gothic" panose="020B0609070205080204" pitchFamily="49" charset="-128"/>
            </a:endParaRPr>
          </a:p>
          <a:p>
            <a:pPr marL="0" lvl="0" indent="0" algn="ctr" defTabSz="457200" fontAlgn="base">
              <a:spcBef>
                <a:spcPts val="70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r>
              <a:rPr lang="sr-Latn-CS" altLang="en-US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S Gothic" panose="020B0609070205080204" pitchFamily="49" charset="-128"/>
              </a:rPr>
              <a:t>Pitanja i odgovori </a:t>
            </a:r>
          </a:p>
          <a:p>
            <a:pPr marL="0" lvl="0" indent="0" algn="ctr" defTabSz="457200" fontAlgn="base">
              <a:spcBef>
                <a:spcPts val="650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</a:pPr>
            <a:endParaRPr lang="en-US" altLang="en-US" sz="2600" b="1" i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MS Gothic" panose="020B0609070205080204" pitchFamily="49" charset="-128"/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872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549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Sveobuhvatna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odgovornost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za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realizaciju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projekata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koje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finansira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Evropska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unija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okviru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Exchange 5 grant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šeme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je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Korisnicima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donacije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sr-Latn-RS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sr-Latn-RS" b="1" dirty="0">
                <a:solidFill>
                  <a:schemeClr val="tx2">
                    <a:lumMod val="50000"/>
                  </a:schemeClr>
                </a:solidFill>
              </a:rPr>
              <a:t>Korisnici donacije </a:t>
            </a:r>
            <a:r>
              <a:rPr lang="sr-Latn-RS" dirty="0">
                <a:solidFill>
                  <a:schemeClr val="tx2">
                    <a:lumMod val="50000"/>
                  </a:schemeClr>
                </a:solidFill>
              </a:rPr>
              <a:t>su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Naručilac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(Contracting Authority)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kod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realizacije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svih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pojedinačnih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aktivnosti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koje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podrazumevaju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nabavke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dobara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usluga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ili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radova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sr-Latn-CS" altLang="sr-Latn-R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AA193964-6CE0-40D8-8222-E0C78C1B3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228600"/>
            <a:ext cx="2654027" cy="66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NABAVKE</a:t>
            </a:r>
          </a:p>
        </p:txBody>
      </p:sp>
    </p:spTree>
    <p:extLst>
      <p:ext uri="{BB962C8B-B14F-4D97-AF65-F5344CB8AC3E}">
        <p14:creationId xmlns:p14="http://schemas.microsoft.com/office/powerpoint/2010/main" val="73764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5495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Korisnici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donacije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su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dužni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da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primenjuju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načela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pravila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nabavke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sadržane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Aneksu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IV "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Nabavka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od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strane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Korisnika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donacije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kontekstu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spoljnih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aktivnosti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Evropske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unije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"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Ugovora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o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donaciji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u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kojima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je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navedeno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da u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slučaju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potrebe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da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Korisnik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donacije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organizuje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proces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nabavke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ugovor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mora da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bude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dodeljen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ponuđaču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koji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ponudi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najbolju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vrednost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za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uloženi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novac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(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odnosno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ponuđaču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koji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ponudi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najbolji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odnos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cene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kvaliteta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ili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ako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je to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pogodno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ponuđaču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koji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ponudi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najnižu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cenu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sr-Latn-RS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 </a:t>
            </a:r>
            <a:endParaRPr lang="sr-Latn-RS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Nepoštovanje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ovih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načela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pravila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dovodi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do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neopravdanih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troškova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vezi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sa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nabavkom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dobara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usluga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ili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</a:rPr>
              <a:t>radova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sr-Latn-CS" altLang="sr-Latn-R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AA193964-6CE0-40D8-8222-E0C78C1B3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4551" y="152400"/>
            <a:ext cx="2654027" cy="66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NABAVKE</a:t>
            </a:r>
          </a:p>
        </p:txBody>
      </p:sp>
    </p:spTree>
    <p:extLst>
      <p:ext uri="{BB962C8B-B14F-4D97-AF65-F5344CB8AC3E}">
        <p14:creationId xmlns:p14="http://schemas.microsoft.com/office/powerpoint/2010/main" val="1180473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5495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U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okviru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nabavke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dobara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usluga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ili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radova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Korisnici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donacije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treba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da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izbegavaju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sukob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interesa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da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poštuju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sledeća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osnovna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načela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:</a:t>
            </a:r>
            <a:endParaRPr lang="sr-Latn-R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sr-Latn-RS" sz="2400" dirty="0">
              <a:solidFill>
                <a:schemeClr val="tx2">
                  <a:lumMod val="50000"/>
                </a:schemeClr>
              </a:solidFill>
            </a:endParaRPr>
          </a:p>
          <a:p>
            <a:pPr lvl="1" algn="just"/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Ukoliko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nije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pokrenut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otvoreni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tenderski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postupak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Korisnik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mora da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opravda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odabir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ponuđača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koji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su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pozvani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da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podnesu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ponude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;</a:t>
            </a:r>
            <a:endParaRPr lang="sr-Latn-RS" sz="2400" dirty="0">
              <a:solidFill>
                <a:schemeClr val="tx2">
                  <a:lumMod val="50000"/>
                </a:schemeClr>
              </a:solidFill>
            </a:endParaRPr>
          </a:p>
          <a:p>
            <a:pPr lvl="1" algn="just"/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Primljene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ponude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se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ocenjuju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osnovu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objektivnih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kriterijuma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koji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omogućavaju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merenje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kvaliteta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ponuda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uzimaju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obzir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cenu</a:t>
            </a:r>
            <a:r>
              <a:rPr lang="sr-Latn-RS" sz="2400" dirty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pPr lvl="1" algn="just"/>
            <a:r>
              <a:rPr lang="sr-Latn-RS" sz="2400" dirty="0">
                <a:solidFill>
                  <a:schemeClr val="tx2">
                    <a:lumMod val="50000"/>
                  </a:schemeClr>
                </a:solidFill>
              </a:rPr>
              <a:t>Korisnici će čuvati do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voljn</a:t>
            </a:r>
            <a:r>
              <a:rPr lang="sr-Latn-RS" sz="2400" dirty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adekvatn</a:t>
            </a:r>
            <a:r>
              <a:rPr lang="sr-Latn-RS" sz="2400" dirty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dokumentacij</a:t>
            </a:r>
            <a:r>
              <a:rPr lang="sr-Latn-RS" sz="2400" dirty="0">
                <a:solidFill>
                  <a:schemeClr val="tx2">
                    <a:lumMod val="50000"/>
                  </a:schemeClr>
                </a:solidFill>
              </a:rPr>
              <a:t>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r-Latn-RS" sz="2400" dirty="0">
                <a:solidFill>
                  <a:schemeClr val="tx2">
                    <a:lumMod val="50000"/>
                  </a:schemeClr>
                </a:solidFill>
              </a:rPr>
              <a:t>koja se odnosi na sprovedene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procedur</a:t>
            </a:r>
            <a:r>
              <a:rPr lang="sr-Latn-RS" sz="2400" dirty="0">
                <a:solidFill>
                  <a:schemeClr val="tx2">
                    <a:lumMod val="50000"/>
                  </a:schemeClr>
                </a:solidFill>
              </a:rPr>
              <a:t>e javnih nabavki, a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kojom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se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opravdava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odluka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o </a:t>
            </a:r>
            <a:r>
              <a:rPr lang="sr-Latn-RS" sz="2400" dirty="0">
                <a:solidFill>
                  <a:schemeClr val="tx2">
                    <a:lumMod val="50000"/>
                  </a:schemeClr>
                </a:solidFill>
              </a:rPr>
              <a:t>izboru pozvanih ponudjača (u slučaju kada nije sproveden otvoreni postupak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odluka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o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dodeli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ugovora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sr-Latn-R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AA193964-6CE0-40D8-8222-E0C78C1B3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52400"/>
            <a:ext cx="2654027" cy="66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NABAVKE</a:t>
            </a:r>
          </a:p>
        </p:txBody>
      </p:sp>
    </p:spTree>
    <p:extLst>
      <p:ext uri="{BB962C8B-B14F-4D97-AF65-F5344CB8AC3E}">
        <p14:creationId xmlns:p14="http://schemas.microsoft.com/office/powerpoint/2010/main" val="278991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549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CS" altLang="sr-Latn-RS" sz="3600" b="1" u="sng" dirty="0">
                <a:solidFill>
                  <a:schemeClr val="tx2">
                    <a:lumMod val="50000"/>
                  </a:schemeClr>
                </a:solidFill>
              </a:rPr>
              <a:t>Proces nabavke – Faze:</a:t>
            </a:r>
          </a:p>
          <a:p>
            <a:pPr marL="0" indent="0" algn="ctr">
              <a:buNone/>
            </a:pPr>
            <a:endParaRPr lang="sr-Latn-CS" sz="3600" kern="0" dirty="0">
              <a:solidFill>
                <a:schemeClr val="tx2">
                  <a:lumMod val="50000"/>
                </a:schemeClr>
              </a:solidFill>
            </a:endParaRPr>
          </a:p>
          <a:p>
            <a:pPr marL="1346200" indent="-457200">
              <a:buFont typeface="+mj-lt"/>
              <a:buAutoNum type="arabicPeriod"/>
            </a:pPr>
            <a:r>
              <a:rPr lang="sr-Cyrl-CS" sz="3600" kern="0" dirty="0" err="1">
                <a:solidFill>
                  <a:schemeClr val="tx2">
                    <a:lumMod val="50000"/>
                  </a:schemeClr>
                </a:solidFill>
              </a:rPr>
              <a:t>Planiranje</a:t>
            </a:r>
            <a:r>
              <a:rPr lang="sr-Cyrl-CS" sz="3600" kern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r-Cyrl-CS" sz="3600" kern="0" dirty="0" err="1">
                <a:solidFill>
                  <a:schemeClr val="tx2">
                    <a:lumMod val="50000"/>
                  </a:schemeClr>
                </a:solidFill>
              </a:rPr>
              <a:t>nabavke</a:t>
            </a:r>
            <a:endParaRPr lang="sr-Latn-RS" sz="3600" kern="0" dirty="0">
              <a:solidFill>
                <a:schemeClr val="tx2">
                  <a:lumMod val="50000"/>
                </a:schemeClr>
              </a:solidFill>
            </a:endParaRPr>
          </a:p>
          <a:p>
            <a:pPr marL="1346200" indent="-457200">
              <a:buFont typeface="+mj-lt"/>
              <a:buAutoNum type="arabicPeriod"/>
            </a:pPr>
            <a:r>
              <a:rPr lang="sr-Latn-RS" sz="3600" kern="0" dirty="0">
                <a:solidFill>
                  <a:schemeClr val="tx2">
                    <a:lumMod val="50000"/>
                  </a:schemeClr>
                </a:solidFill>
              </a:rPr>
              <a:t>Priprema konkursne dokumentacije</a:t>
            </a:r>
          </a:p>
          <a:p>
            <a:pPr marL="1346200" indent="-457200">
              <a:buFont typeface="+mj-lt"/>
              <a:buAutoNum type="arabicPeriod"/>
            </a:pPr>
            <a:r>
              <a:rPr lang="sr-Latn-CS" sz="3600" kern="0" dirty="0">
                <a:solidFill>
                  <a:schemeClr val="tx2">
                    <a:lumMod val="50000"/>
                  </a:schemeClr>
                </a:solidFill>
              </a:rPr>
              <a:t>Izbor najpovoljnije ponude</a:t>
            </a:r>
          </a:p>
          <a:p>
            <a:pPr marL="1346200" indent="-457200">
              <a:buFont typeface="+mj-lt"/>
              <a:buAutoNum type="arabicPeriod"/>
            </a:pPr>
            <a:r>
              <a:rPr lang="sr-Cyrl-CS" sz="3600" kern="0" dirty="0" err="1">
                <a:solidFill>
                  <a:schemeClr val="tx2">
                    <a:lumMod val="50000"/>
                  </a:schemeClr>
                </a:solidFill>
              </a:rPr>
              <a:t>Realizacija</a:t>
            </a:r>
            <a:r>
              <a:rPr lang="sr-Cyrl-CS" sz="3600" kern="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r-Cyrl-CS" sz="3600" kern="0" dirty="0" err="1">
                <a:solidFill>
                  <a:schemeClr val="tx2">
                    <a:lumMod val="50000"/>
                  </a:schemeClr>
                </a:solidFill>
              </a:rPr>
              <a:t>ugovora</a:t>
            </a:r>
            <a:endParaRPr lang="sr-Latn-RS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AA193964-6CE0-40D8-8222-E0C78C1B3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52400"/>
            <a:ext cx="2654027" cy="66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NABAVKE</a:t>
            </a:r>
          </a:p>
        </p:txBody>
      </p:sp>
    </p:spTree>
    <p:extLst>
      <p:ext uri="{BB962C8B-B14F-4D97-AF65-F5344CB8AC3E}">
        <p14:creationId xmlns:p14="http://schemas.microsoft.com/office/powerpoint/2010/main" val="1431232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32047" y="1350237"/>
            <a:ext cx="8229600" cy="41549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Latn-CS" altLang="sr-Latn-RS" sz="2400" b="1" u="sng" dirty="0">
                <a:solidFill>
                  <a:schemeClr val="tx2">
                    <a:lumMod val="50000"/>
                  </a:schemeClr>
                </a:solidFill>
              </a:rPr>
              <a:t>Plan nabavki</a:t>
            </a:r>
          </a:p>
          <a:p>
            <a:pPr marL="0" indent="0" algn="ctr">
              <a:buNone/>
            </a:pPr>
            <a:endParaRPr lang="sr-Latn-CS" sz="2400" kern="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AA193964-6CE0-40D8-8222-E0C78C1B3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6847" y="98139"/>
            <a:ext cx="2654027" cy="66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NABAVKE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ACB7401-7292-422B-ACF2-819944CAD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568198"/>
              </p:ext>
            </p:extLst>
          </p:nvPr>
        </p:nvGraphicFramePr>
        <p:xfrm>
          <a:off x="609600" y="2626848"/>
          <a:ext cx="8077199" cy="30975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5877">
                  <a:extLst>
                    <a:ext uri="{9D8B030D-6E8A-4147-A177-3AD203B41FA5}">
                      <a16:colId xmlns:a16="http://schemas.microsoft.com/office/drawing/2014/main" val="2807465164"/>
                    </a:ext>
                  </a:extLst>
                </a:gridCol>
                <a:gridCol w="650427">
                  <a:extLst>
                    <a:ext uri="{9D8B030D-6E8A-4147-A177-3AD203B41FA5}">
                      <a16:colId xmlns:a16="http://schemas.microsoft.com/office/drawing/2014/main" val="2177578506"/>
                    </a:ext>
                  </a:extLst>
                </a:gridCol>
                <a:gridCol w="777401">
                  <a:extLst>
                    <a:ext uri="{9D8B030D-6E8A-4147-A177-3AD203B41FA5}">
                      <a16:colId xmlns:a16="http://schemas.microsoft.com/office/drawing/2014/main" val="895050861"/>
                    </a:ext>
                  </a:extLst>
                </a:gridCol>
                <a:gridCol w="777401">
                  <a:extLst>
                    <a:ext uri="{9D8B030D-6E8A-4147-A177-3AD203B41FA5}">
                      <a16:colId xmlns:a16="http://schemas.microsoft.com/office/drawing/2014/main" val="21185811"/>
                    </a:ext>
                  </a:extLst>
                </a:gridCol>
                <a:gridCol w="777401">
                  <a:extLst>
                    <a:ext uri="{9D8B030D-6E8A-4147-A177-3AD203B41FA5}">
                      <a16:colId xmlns:a16="http://schemas.microsoft.com/office/drawing/2014/main" val="1513560250"/>
                    </a:ext>
                  </a:extLst>
                </a:gridCol>
                <a:gridCol w="855140">
                  <a:extLst>
                    <a:ext uri="{9D8B030D-6E8A-4147-A177-3AD203B41FA5}">
                      <a16:colId xmlns:a16="http://schemas.microsoft.com/office/drawing/2014/main" val="2039803642"/>
                    </a:ext>
                  </a:extLst>
                </a:gridCol>
                <a:gridCol w="777401">
                  <a:extLst>
                    <a:ext uri="{9D8B030D-6E8A-4147-A177-3AD203B41FA5}">
                      <a16:colId xmlns:a16="http://schemas.microsoft.com/office/drawing/2014/main" val="171059912"/>
                    </a:ext>
                  </a:extLst>
                </a:gridCol>
                <a:gridCol w="1010622">
                  <a:extLst>
                    <a:ext uri="{9D8B030D-6E8A-4147-A177-3AD203B41FA5}">
                      <a16:colId xmlns:a16="http://schemas.microsoft.com/office/drawing/2014/main" val="2682442249"/>
                    </a:ext>
                  </a:extLst>
                </a:gridCol>
                <a:gridCol w="1010622">
                  <a:extLst>
                    <a:ext uri="{9D8B030D-6E8A-4147-A177-3AD203B41FA5}">
                      <a16:colId xmlns:a16="http://schemas.microsoft.com/office/drawing/2014/main" val="204546863"/>
                    </a:ext>
                  </a:extLst>
                </a:gridCol>
                <a:gridCol w="1084907">
                  <a:extLst>
                    <a:ext uri="{9D8B030D-6E8A-4147-A177-3AD203B41FA5}">
                      <a16:colId xmlns:a16="http://schemas.microsoft.com/office/drawing/2014/main" val="1284735194"/>
                    </a:ext>
                  </a:extLst>
                </a:gridCol>
              </a:tblGrid>
              <a:tr h="20213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Br</a:t>
                      </a:r>
                      <a:endParaRPr lang="sr-Latn-RS" sz="2000">
                        <a:effectLst/>
                      </a:endParaRPr>
                    </a:p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sr-Latn-R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Naručilac</a:t>
                      </a:r>
                      <a:endParaRPr lang="sr-Latn-RS" sz="2000" dirty="0">
                        <a:effectLst/>
                      </a:endParaRPr>
                    </a:p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sr-Latn-R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2000">
                          <a:effectLst/>
                        </a:rPr>
                        <a:t>Predmet nabavke </a:t>
                      </a:r>
                      <a:endParaRPr lang="sr-Latn-R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2000">
                          <a:effectLst/>
                        </a:rPr>
                        <a:t>Vrednost nabavke </a:t>
                      </a:r>
                      <a:endParaRPr lang="sr-Latn-R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2000">
                          <a:effectLst/>
                        </a:rPr>
                        <a:t>Vrsta ugovora</a:t>
                      </a:r>
                      <a:endParaRPr lang="sr-Latn-R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Postupak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nabavke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endParaRPr lang="sr-Latn-R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2000">
                          <a:effectLst/>
                        </a:rPr>
                        <a:t>Budžetska linija </a:t>
                      </a:r>
                      <a:endParaRPr lang="sr-Latn-R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2000">
                          <a:effectLst/>
                        </a:rPr>
                        <a:t>Očekivani datum započinjanja postupka </a:t>
                      </a:r>
                      <a:endParaRPr lang="sr-Latn-R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2000">
                          <a:effectLst/>
                        </a:rPr>
                        <a:t>Očekivani datum potpisivanja ugovora </a:t>
                      </a:r>
                      <a:endParaRPr lang="sr-Latn-R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Očekivani</a:t>
                      </a:r>
                      <a:r>
                        <a:rPr lang="en-US" sz="2000" dirty="0">
                          <a:effectLst/>
                        </a:rPr>
                        <a:t> datum </a:t>
                      </a:r>
                      <a:r>
                        <a:rPr lang="en-US" sz="2000" dirty="0" err="1">
                          <a:effectLst/>
                        </a:rPr>
                        <a:t>završetka</a:t>
                      </a:r>
                      <a:r>
                        <a:rPr lang="sr-Latn-R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ugovora</a:t>
                      </a:r>
                      <a:endParaRPr lang="sr-Latn-R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vert="vert270"/>
                </a:tc>
                <a:extLst>
                  <a:ext uri="{0D108BD9-81ED-4DB2-BD59-A6C34878D82A}">
                    <a16:rowId xmlns:a16="http://schemas.microsoft.com/office/drawing/2014/main" val="3404390701"/>
                  </a:ext>
                </a:extLst>
              </a:tr>
              <a:tr h="538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840414"/>
                  </a:ext>
                </a:extLst>
              </a:tr>
              <a:tr h="538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800">
                          <a:effectLst/>
                        </a:rPr>
                        <a:t> </a:t>
                      </a:r>
                      <a:endParaRPr lang="sr-Latn-R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143125" algn="l"/>
                        </a:tabLst>
                      </a:pPr>
                      <a:r>
                        <a:rPr lang="en-US" sz="800" dirty="0">
                          <a:effectLst/>
                        </a:rPr>
                        <a:t> </a:t>
                      </a:r>
                      <a:endParaRPr lang="sr-Latn-R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917529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111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b="1" u="sng" dirty="0" err="1">
                <a:solidFill>
                  <a:schemeClr val="tx2">
                    <a:lumMod val="50000"/>
                  </a:schemeClr>
                </a:solidFill>
              </a:rPr>
              <a:t>Pravilo</a:t>
            </a:r>
            <a:r>
              <a:rPr lang="en-US" sz="2600" b="1" u="sng" dirty="0">
                <a:solidFill>
                  <a:schemeClr val="tx2">
                    <a:lumMod val="50000"/>
                  </a:schemeClr>
                </a:solidFill>
              </a:rPr>
              <a:t> o </a:t>
            </a:r>
            <a:r>
              <a:rPr lang="sr-Latn-RS" sz="2600" b="1" u="sng" dirty="0">
                <a:solidFill>
                  <a:schemeClr val="tx2">
                    <a:lumMod val="50000"/>
                  </a:schemeClr>
                </a:solidFill>
              </a:rPr>
              <a:t>nacionalnosti</a:t>
            </a:r>
          </a:p>
          <a:p>
            <a:pPr marL="0" indent="0" algn="just">
              <a:buNone/>
            </a:pPr>
            <a:endParaRPr lang="sr-Latn-RS" altLang="sr-Latn-RS" sz="2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Učešće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postupcima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nabavki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otvoreno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je pod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jednakim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uslovima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za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sva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fizička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pravna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lica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iz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zemalja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obuhvaćenih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IPA</a:t>
            </a:r>
            <a:r>
              <a:rPr lang="sr-Latn-RS" altLang="sr-Latn-RS" sz="2200" dirty="0">
                <a:solidFill>
                  <a:schemeClr val="tx2">
                    <a:lumMod val="50000"/>
                  </a:schemeClr>
                </a:solidFill>
              </a:rPr>
              <a:t> II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regulativom</a:t>
            </a:r>
            <a:r>
              <a:rPr lang="en-US" altLang="sr-Latn-RS" sz="2200" baseline="30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to:</a:t>
            </a:r>
          </a:p>
          <a:p>
            <a:pPr marL="400050" lvl="1" indent="0">
              <a:buNone/>
            </a:pP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1.   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zemalja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članica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Evropske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unije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(EU);</a:t>
            </a:r>
          </a:p>
          <a:p>
            <a:pPr marL="400050" lvl="1" indent="0">
              <a:buNone/>
            </a:pP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2.   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zemalja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članica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Evropskog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ekonomskog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prostora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(EEP);</a:t>
            </a:r>
          </a:p>
          <a:p>
            <a:pPr marL="400050" lvl="1" indent="0">
              <a:buNone/>
            </a:pP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3.   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zemalja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korisnica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Instrumenta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za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pretpristupnu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pomoć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(IPA</a:t>
            </a:r>
            <a:r>
              <a:rPr lang="sr-Latn-RS" altLang="sr-Latn-RS" sz="2200" dirty="0">
                <a:solidFill>
                  <a:schemeClr val="tx2">
                    <a:lumMod val="50000"/>
                  </a:schemeClr>
                </a:solidFill>
              </a:rPr>
              <a:t> II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);</a:t>
            </a:r>
          </a:p>
          <a:p>
            <a:pPr marL="400050" lvl="1" indent="0">
              <a:buNone/>
            </a:pP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4.    </a:t>
            </a:r>
            <a:r>
              <a:rPr lang="sr-Latn-RS" altLang="sr-Latn-RS" sz="2200" dirty="0">
                <a:solidFill>
                  <a:schemeClr val="tx2">
                    <a:lumMod val="50000"/>
                  </a:schemeClr>
                </a:solidFill>
              </a:rPr>
              <a:t>partnerske zemlje i teritorije pokrivene ENI instrumentom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; </a:t>
            </a:r>
          </a:p>
          <a:p>
            <a:pPr marL="400050" lvl="1" indent="0">
              <a:buNone/>
            </a:pP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5.   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zemlje</a:t>
            </a:r>
            <a:r>
              <a:rPr lang="sr-Latn-RS" altLang="sr-Latn-RS" sz="2200" dirty="0">
                <a:solidFill>
                  <a:schemeClr val="tx2">
                    <a:lumMod val="50000"/>
                  </a:schemeClr>
                </a:solidFill>
              </a:rPr>
              <a:t> za koje je Komisija usvojila odluku kojom odobrava zahtev za recipročnim pristupom eksternoj pomoći</a:t>
            </a:r>
            <a:endParaRPr lang="en-US" altLang="sr-Latn-RS" sz="2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Lista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zemalja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iz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koji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mogu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da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učestvuju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fizička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pravna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lica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postupcima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nabavki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okviru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IPA-e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nalazi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se u </a:t>
            </a:r>
            <a:r>
              <a:rPr lang="en-US" altLang="sr-Latn-RS" sz="2200" dirty="0" err="1">
                <a:solidFill>
                  <a:schemeClr val="tx2">
                    <a:lumMod val="50000"/>
                  </a:schemeClr>
                </a:solidFill>
              </a:rPr>
              <a:t>Aneksu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sr-Latn-RS" altLang="sr-Latn-RS" sz="2200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sr-Latn-RS" altLang="sr-Latn-RS" sz="2200" dirty="0">
                <a:solidFill>
                  <a:schemeClr val="tx2">
                    <a:lumMod val="50000"/>
                  </a:schemeClr>
                </a:solidFill>
              </a:rPr>
              <a:t>a</a:t>
            </a:r>
            <a:r>
              <a:rPr lang="en-US" altLang="sr-Latn-RS" sz="2200" dirty="0">
                <a:solidFill>
                  <a:schemeClr val="tx2">
                    <a:lumMod val="50000"/>
                  </a:schemeClr>
                </a:solidFill>
              </a:rPr>
              <a:t> PRAG-a</a:t>
            </a:r>
            <a:endParaRPr lang="sr-Latn-RS" sz="2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AA193964-6CE0-40D8-8222-E0C78C1B3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28600"/>
            <a:ext cx="2654027" cy="66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NABAVKE</a:t>
            </a:r>
          </a:p>
        </p:txBody>
      </p:sp>
    </p:spTree>
    <p:extLst>
      <p:ext uri="{BB962C8B-B14F-4D97-AF65-F5344CB8AC3E}">
        <p14:creationId xmlns:p14="http://schemas.microsoft.com/office/powerpoint/2010/main" val="349048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10" name="Čuvar mesta za sadržaj 9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518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u="sng" dirty="0" err="1">
                <a:solidFill>
                  <a:schemeClr val="tx2">
                    <a:lumMod val="50000"/>
                  </a:schemeClr>
                </a:solidFill>
              </a:rPr>
              <a:t>Pravilo</a:t>
            </a:r>
            <a:r>
              <a:rPr lang="en-US" b="1" u="sng" dirty="0">
                <a:solidFill>
                  <a:schemeClr val="tx2">
                    <a:lumMod val="50000"/>
                  </a:schemeClr>
                </a:solidFill>
              </a:rPr>
              <a:t> o </a:t>
            </a:r>
            <a:r>
              <a:rPr lang="en-US" b="1" u="sng" dirty="0" err="1">
                <a:solidFill>
                  <a:schemeClr val="tx2">
                    <a:lumMod val="50000"/>
                  </a:schemeClr>
                </a:solidFill>
              </a:rPr>
              <a:t>poreklu</a:t>
            </a:r>
            <a:endParaRPr lang="sr-Latn-RS" b="1" u="sng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sr-Latn-RS" sz="2400" b="1" u="sng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U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okviru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programa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Exchange 5, dobra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mogu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da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potiču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uz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bilo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koje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države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ukoliko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je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vrednost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dobara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koja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su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predmet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nabavke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niža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od 100.000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evra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po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nabavci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. U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ovom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slučaju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Korisnici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donacije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nisu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dužni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da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pribave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uverenje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o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poreklu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kupljenih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dobara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sr-Latn-RS" sz="2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Ukoliko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je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vrednost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nabavke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100.000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više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evra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dobra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kupljena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okviru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Ugovora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o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donaciji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moraju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da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potiču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iz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prihvatljive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zemlje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Dobavljači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su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dužni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da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dostave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dokaz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o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poreklu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Korisniku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donacije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najkasnije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pri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podnošenju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prve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fakture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Uverenje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o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poreklu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izdaju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nadležni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organi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države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porekla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dobara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moraju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poštovati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pravila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definisana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u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relevantnim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zakonskim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propisima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EU</a:t>
            </a:r>
            <a:r>
              <a:rPr lang="sr-Latn-RS" sz="24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AA193964-6CE0-40D8-8222-E0C78C1B3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52400"/>
            <a:ext cx="2654027" cy="66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NABAVKE</a:t>
            </a:r>
          </a:p>
        </p:txBody>
      </p:sp>
    </p:spTree>
    <p:extLst>
      <p:ext uri="{BB962C8B-B14F-4D97-AF65-F5344CB8AC3E}">
        <p14:creationId xmlns:p14="http://schemas.microsoft.com/office/powerpoint/2010/main" val="277988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Čuvar mesta za sadržaj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8" y="121"/>
            <a:ext cx="9140252" cy="6855189"/>
          </a:xfrm>
          <a:prstGeom prst="rect">
            <a:avLst/>
          </a:prstGeom>
        </p:spPr>
      </p:pic>
      <p:sp>
        <p:nvSpPr>
          <p:cNvPr id="5" name="TextBox 2">
            <a:extLst>
              <a:ext uri="{FF2B5EF4-FFF2-40B4-BE49-F238E27FC236}">
                <a16:creationId xmlns:a16="http://schemas.microsoft.com/office/drawing/2014/main" id="{AA193964-6CE0-40D8-8222-E0C78C1B3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592" y="205543"/>
            <a:ext cx="2654027" cy="66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NABAVKE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CFC5CC-61A1-4B56-BEA6-DF4685433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4733"/>
            <a:ext cx="8229600" cy="4525963"/>
          </a:xfrm>
        </p:spPr>
        <p:txBody>
          <a:bodyPr>
            <a:noAutofit/>
          </a:bodyPr>
          <a:lstStyle/>
          <a:p>
            <a:pPr marL="0" lvl="1" indent="0" algn="ctr">
              <a:buClr>
                <a:schemeClr val="tx1"/>
              </a:buClr>
              <a:buNone/>
            </a:pPr>
            <a:r>
              <a:rPr lang="sr-Latn-CS" altLang="sr-Latn-RS" sz="3200" b="1" u="sng" dirty="0">
                <a:solidFill>
                  <a:schemeClr val="tx2">
                    <a:lumMod val="50000"/>
                  </a:schemeClr>
                </a:solidFill>
              </a:rPr>
              <a:t>Tipovi ugovora</a:t>
            </a:r>
          </a:p>
          <a:p>
            <a:pPr marL="457200" lvl="1" indent="0" algn="ctr">
              <a:buClr>
                <a:schemeClr val="tx1"/>
              </a:buClr>
              <a:buNone/>
            </a:pPr>
            <a:endParaRPr lang="sr-Latn-CS" altLang="sr-Latn-RS" sz="3200" b="1" u="sng" dirty="0">
              <a:solidFill>
                <a:schemeClr val="tx2">
                  <a:lumMod val="50000"/>
                </a:schemeClr>
              </a:solidFill>
            </a:endParaRPr>
          </a:p>
          <a:p>
            <a:pPr marL="1074738"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r-Latn-CS" altLang="sr-Latn-RS" sz="3200" dirty="0">
                <a:solidFill>
                  <a:schemeClr val="tx2">
                    <a:lumMod val="50000"/>
                  </a:schemeClr>
                </a:solidFill>
              </a:rPr>
              <a:t>Ugovori za pružanje usluga</a:t>
            </a:r>
          </a:p>
          <a:p>
            <a:pPr marL="1074738" lvl="1">
              <a:buClr>
                <a:schemeClr val="tx1"/>
              </a:buClr>
              <a:buNone/>
            </a:pPr>
            <a:endParaRPr lang="it-IT" altLang="sr-Latn-RS" sz="3200" dirty="0">
              <a:solidFill>
                <a:schemeClr val="tx2">
                  <a:lumMod val="50000"/>
                </a:schemeClr>
              </a:solidFill>
            </a:endParaRPr>
          </a:p>
          <a:p>
            <a:pPr marL="1074738"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r-Latn-CS" altLang="sr-Latn-RS" sz="3200" dirty="0">
                <a:solidFill>
                  <a:schemeClr val="tx2">
                    <a:lumMod val="50000"/>
                  </a:schemeClr>
                </a:solidFill>
              </a:rPr>
              <a:t>Ugovori za nabavku dobara</a:t>
            </a:r>
          </a:p>
          <a:p>
            <a:pPr marL="1074738" lvl="1">
              <a:buClr>
                <a:schemeClr val="tx1"/>
              </a:buClr>
              <a:buNone/>
            </a:pPr>
            <a:endParaRPr lang="sr-Latn-CS" altLang="sr-Latn-RS" sz="3200" dirty="0">
              <a:solidFill>
                <a:schemeClr val="tx2">
                  <a:lumMod val="50000"/>
                </a:schemeClr>
              </a:solidFill>
            </a:endParaRPr>
          </a:p>
          <a:p>
            <a:pPr marL="1074738" lvl="1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sr-Latn-CS" altLang="sr-Latn-RS" sz="3200" dirty="0">
                <a:solidFill>
                  <a:schemeClr val="tx2">
                    <a:lumMod val="50000"/>
                  </a:schemeClr>
                </a:solidFill>
              </a:rPr>
              <a:t>Ugovori za </a:t>
            </a:r>
            <a:r>
              <a:rPr lang="en-US" altLang="sr-Latn-RS" sz="3200" dirty="0" err="1">
                <a:solidFill>
                  <a:schemeClr val="tx2">
                    <a:lumMod val="50000"/>
                  </a:schemeClr>
                </a:solidFill>
              </a:rPr>
              <a:t>izvodjenje</a:t>
            </a:r>
            <a:r>
              <a:rPr lang="sr-Latn-CS" altLang="sr-Latn-RS" sz="3200" dirty="0">
                <a:solidFill>
                  <a:schemeClr val="tx2">
                    <a:lumMod val="50000"/>
                  </a:schemeClr>
                </a:solidFill>
              </a:rPr>
              <a:t> radova</a:t>
            </a:r>
          </a:p>
          <a:p>
            <a:pPr marL="0" indent="0">
              <a:buNone/>
            </a:pPr>
            <a:endParaRPr lang="sr-Latn-R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730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765</Words>
  <Application>Microsoft Office PowerPoint</Application>
  <PresentationFormat>On-screen Show (4:3)</PresentationFormat>
  <Paragraphs>168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NABAVKE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Zeljko Krnetic</dc:creator>
  <cp:lastModifiedBy>Milena Radomirovic</cp:lastModifiedBy>
  <cp:revision>28</cp:revision>
  <dcterms:created xsi:type="dcterms:W3CDTF">2006-08-16T00:00:00Z</dcterms:created>
  <dcterms:modified xsi:type="dcterms:W3CDTF">2019-01-25T10:38:10Z</dcterms:modified>
</cp:coreProperties>
</file>