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20"/>
  </p:handoutMasterIdLst>
  <p:sldIdLst>
    <p:sldId id="256" r:id="rId5"/>
    <p:sldId id="268" r:id="rId6"/>
    <p:sldId id="269" r:id="rId7"/>
    <p:sldId id="270" r:id="rId8"/>
    <p:sldId id="317" r:id="rId9"/>
    <p:sldId id="276" r:id="rId10"/>
    <p:sldId id="265" r:id="rId11"/>
    <p:sldId id="264" r:id="rId12"/>
    <p:sldId id="380" r:id="rId13"/>
    <p:sldId id="381" r:id="rId14"/>
    <p:sldId id="262" r:id="rId15"/>
    <p:sldId id="263" r:id="rId16"/>
    <p:sldId id="382" r:id="rId17"/>
    <p:sldId id="383" r:id="rId18"/>
    <p:sldId id="379" r:id="rId19"/>
  </p:sldIdLst>
  <p:sldSz cx="12192000" cy="6858000"/>
  <p:notesSz cx="7010400" cy="92964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F1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30C5B-5996-4B9A-A987-446A1279D7D0}" v="21" dt="2024-10-25T06:56:38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183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9F1717-25C3-4DC7-982D-C3DA97F31C5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505F7C-9A60-46C2-9330-4355CD19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4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1BD04A-879E-E3B5-EC37-1A3334382C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34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1BD04A-879E-E3B5-EC37-1A3334382C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0560" y="2643661"/>
            <a:ext cx="10901680" cy="979157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r-Cyrl-RS" dirty="0"/>
              <a:t>Место за назив догађаја или пројекта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0558" y="3710112"/>
            <a:ext cx="10901680" cy="914132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761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62E19CA-2CDC-6362-4617-2073CD6D9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18" y="1361442"/>
            <a:ext cx="10952479" cy="723856"/>
          </a:xfrm>
        </p:spPr>
        <p:txBody>
          <a:bodyPr anchor="t">
            <a:normAutofit/>
          </a:bodyPr>
          <a:lstStyle>
            <a:lvl1pPr algn="l">
              <a:defRPr sz="24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r-Cyrl-RS" dirty="0"/>
              <a:t>Место за наслов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919" y="2223797"/>
            <a:ext cx="10952479" cy="299624"/>
          </a:xfrm>
        </p:spPr>
        <p:txBody>
          <a:bodyPr>
            <a:noAutofit/>
          </a:bodyPr>
          <a:lstStyle>
            <a:lvl1pPr marL="0" indent="0" algn="l">
              <a:buNone/>
              <a:defRPr sz="18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CAEA34-6CA4-60AD-5C94-2A63256B1C2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29918" y="2661921"/>
            <a:ext cx="10952482" cy="2895600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Место за текст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69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62E19CA-2CDC-6362-4617-2073CD6D9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CAEA34-6CA4-60AD-5C94-2A63256B1C2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29918" y="1361442"/>
            <a:ext cx="10952482" cy="4196079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Место за текст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44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BAA34-19E1-B781-E13D-36F253AE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C343-4A63-C3F7-F785-B2A3F3E33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E7435-2F19-D3F2-9F35-18FD0732B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F624-32F7-254E-AA50-7BD37E013890}" type="datetimeFigureOut">
              <a:rPr lang="en-RS" smtClean="0"/>
              <a:t>10/29/2024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B6C34-690E-ED7B-3D44-91166C9D2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5A32-9BA2-F85B-55ED-5C310D605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F14C-9293-614D-A253-CE387E657FE3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99657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8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ctionsmap.eu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810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F84A71-21B5-817D-6393-9B4BB6035D78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CB5CE6-0BD7-FD28-E656-46383D197229}"/>
              </a:ext>
            </a:extLst>
          </p:cNvPr>
          <p:cNvSpPr txBox="1"/>
          <p:nvPr/>
        </p:nvSpPr>
        <p:spPr>
          <a:xfrm>
            <a:off x="2151507" y="1590378"/>
            <a:ext cx="788898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Типови уговора</a:t>
            </a:r>
            <a:r>
              <a:rPr lang="sr-Latn-RS" sz="3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Уговори за пружање услуга</a:t>
            </a:r>
          </a:p>
          <a:p>
            <a:pPr marL="514350" indent="-514350">
              <a:buFont typeface="+mj-lt"/>
              <a:buAutoNum type="arabicPeriod"/>
            </a:pP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Уговори за набавку добара</a:t>
            </a:r>
          </a:p>
          <a:p>
            <a:pPr marL="514350" indent="-514350">
              <a:buFont typeface="+mj-lt"/>
              <a:buAutoNum type="arabicPeriod"/>
            </a:pP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Уговори за изводјење радова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07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86549F-566E-F188-77A8-197DB92BB7C1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FAA531-5CEC-9490-82A3-167945595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57660"/>
              </p:ext>
            </p:extLst>
          </p:nvPr>
        </p:nvGraphicFramePr>
        <p:xfrm>
          <a:off x="669036" y="1517544"/>
          <a:ext cx="10853927" cy="346989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96370">
                  <a:extLst>
                    <a:ext uri="{9D8B030D-6E8A-4147-A177-3AD203B41FA5}">
                      <a16:colId xmlns:a16="http://schemas.microsoft.com/office/drawing/2014/main" val="1637322271"/>
                    </a:ext>
                  </a:extLst>
                </a:gridCol>
                <a:gridCol w="2452227">
                  <a:extLst>
                    <a:ext uri="{9D8B030D-6E8A-4147-A177-3AD203B41FA5}">
                      <a16:colId xmlns:a16="http://schemas.microsoft.com/office/drawing/2014/main" val="1255671476"/>
                    </a:ext>
                  </a:extLst>
                </a:gridCol>
                <a:gridCol w="2289589">
                  <a:extLst>
                    <a:ext uri="{9D8B030D-6E8A-4147-A177-3AD203B41FA5}">
                      <a16:colId xmlns:a16="http://schemas.microsoft.com/office/drawing/2014/main" val="2416557516"/>
                    </a:ext>
                  </a:extLst>
                </a:gridCol>
                <a:gridCol w="2452227">
                  <a:extLst>
                    <a:ext uri="{9D8B030D-6E8A-4147-A177-3AD203B41FA5}">
                      <a16:colId xmlns:a16="http://schemas.microsoft.com/office/drawing/2014/main" val="3378644168"/>
                    </a:ext>
                  </a:extLst>
                </a:gridCol>
                <a:gridCol w="2063514">
                  <a:extLst>
                    <a:ext uri="{9D8B030D-6E8A-4147-A177-3AD203B41FA5}">
                      <a16:colId xmlns:a16="http://schemas.microsoft.com/office/drawing/2014/main" val="4169090401"/>
                    </a:ext>
                  </a:extLst>
                </a:gridCol>
              </a:tblGrid>
              <a:tr h="3528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Vrsta ugovora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 ponuda 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Pojednostasvljeni postupak nabavke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Lokalni otvoreni</a:t>
                      </a:r>
                      <a:b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postupak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Međunarodni otvoreni postupak /Restriktivni (usluge)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7033411"/>
                  </a:ext>
                </a:extLst>
              </a:tr>
              <a:tr h="4994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Usluge 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ispod 20.000€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Iznad 20.000€ i ispod 300.000€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Nije dostupno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iznad 300.000€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7674541"/>
                  </a:ext>
                </a:extLst>
              </a:tr>
              <a:tr h="7548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Dobra 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Iznad 20.000€ i ispod 100.000€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iznad 100.000€ i ispod 300.000€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iznad 300.000€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219642"/>
                  </a:ext>
                </a:extLst>
              </a:tr>
              <a:tr h="7548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Radovi 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Iznad 20.000€ i ispod 300.000€</a:t>
                      </a:r>
                      <a:endParaRPr lang="en-US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iznad 300.000€ i ispod 5 miliona €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Jednak ili iznad 5 miliona €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291285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9E451-8927-07FE-C885-FE855A4F2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09337"/>
              </p:ext>
            </p:extLst>
          </p:nvPr>
        </p:nvGraphicFramePr>
        <p:xfrm>
          <a:off x="2464308" y="5192927"/>
          <a:ext cx="6455664" cy="2921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55664">
                  <a:extLst>
                    <a:ext uri="{9D8B030D-6E8A-4147-A177-3AD203B41FA5}">
                      <a16:colId xmlns:a16="http://schemas.microsoft.com/office/drawing/2014/main" val="331171554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Уговори испод 2.500€ могу се закључити директн</a:t>
                      </a:r>
                      <a:r>
                        <a:rPr lang="sr-Cyrl-R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ом</a:t>
                      </a: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куповином</a:t>
                      </a:r>
                      <a:endParaRPr lang="en-US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582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89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07FD5BB-CCB1-0114-698C-A30CE35AB5F9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02F889-BF0A-C094-BF97-5F15E1E4B50E}"/>
              </a:ext>
            </a:extLst>
          </p:cNvPr>
          <p:cNvSpPr txBox="1"/>
          <p:nvPr/>
        </p:nvSpPr>
        <p:spPr>
          <a:xfrm>
            <a:off x="4039362" y="1343069"/>
            <a:ext cx="609447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8640" marR="0" indent="-54864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CS" sz="2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ЈЕДНА ПОНУДА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F4BCC7-C214-3A38-F947-EC9D9AC37CFF}"/>
              </a:ext>
            </a:extLst>
          </p:cNvPr>
          <p:cNvSpPr txBox="1"/>
          <p:nvPr/>
        </p:nvSpPr>
        <p:spPr>
          <a:xfrm>
            <a:off x="646176" y="2049567"/>
            <a:ext cx="1089964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Примењује се на све врсте уговора вредности до 20.000 евра</a:t>
            </a:r>
            <a:endParaRPr lang="sr-Latn-RS" sz="20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Cyrl-R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Истраживање тржишта</a:t>
            </a:r>
            <a:endParaRPr lang="sr-Latn-RS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Позив за учешће у набавци се упућује на најмање 3 релевантна понуђача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Није неопходно именовање комисије за оцену понуда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Неопходан и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звештај у коме се објашњава како су учесници у преговорима одабрани, како је дефинисана цена и основ за доношење одлуке о додели уговора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Рок за доставу понуда уобичајено 10 дана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пит, одговор понуђача и оцена морају да буду адекватно документовани</a:t>
            </a:r>
          </a:p>
        </p:txBody>
      </p:sp>
    </p:spTree>
    <p:extLst>
      <p:ext uri="{BB962C8B-B14F-4D97-AF65-F5344CB8AC3E}">
        <p14:creationId xmlns:p14="http://schemas.microsoft.com/office/powerpoint/2010/main" val="3378190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4C6583-EE82-9C9F-85E0-8EF754592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30" y="1608836"/>
            <a:ext cx="10952479" cy="385927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		        ПОЈЕДНОСТАВЉЕНИ ПОСТУПАК НАБАВКЕ</a:t>
            </a:r>
            <a:br>
              <a:rPr lang="ru-RU" sz="20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br>
              <a:rPr lang="ru-RU" sz="20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• Уговори о услугама испод 300.000 € и преко 20.000 €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• Уговори о добрима у вредности испод 100.000€ и преко 20.000€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• Уговори о радовима испод 300.000€ и преко 20.000€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Истраживање тржишта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Листа од најмање 3 релавантна понуђача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Неопходно је именовање комисије за оцену понуда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Рок од најмање 30 дана за доставу понуда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Довољна једна административно и технички исправна понуда</a:t>
            </a:r>
            <a:b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</a:br>
            <a:r>
              <a:rPr lang="ru-RU" sz="2200" b="0" dirty="0">
                <a:solidFill>
                  <a:schemeClr val="accent1">
                    <a:lumMod val="75000"/>
                  </a:schemeClr>
                </a:solidFill>
                <a:effectLst/>
                <a:ea typeface="Arial" panose="020B0604020202020204" pitchFamily="34" charset="0"/>
              </a:rPr>
              <a:t>- Коришћење поједностављне документације</a:t>
            </a:r>
            <a:endParaRPr lang="en-US" sz="22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1BEEC8-31BC-EA77-3845-6986089EC445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23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0271AB-FE37-A8B1-1ED5-DE8C3DDD2891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792FCC5-AA88-6E7B-8F67-C7D2387FE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760" y="1373404"/>
            <a:ext cx="10952479" cy="4177004"/>
          </a:xfrm>
        </p:spPr>
        <p:txBody>
          <a:bodyPr/>
          <a:lstStyle/>
          <a:p>
            <a:r>
              <a:rPr lang="sr-Cyrl-RS" sz="2000" dirty="0"/>
              <a:t>			 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КОМИСИЈА ЗА ОЦЕНУ ПОНУДА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Непаран број чланова са правом гласа - најмање три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Чланови са правом гласа морају поседовати неопходне техничке и административне капацитете за оцену понуда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Изјава о непристрасности и поверљивости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Председник Комисије одговоран за координацију процеса оцене понуда и за осигурање непристрасности и транспарентности поступка набавке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Секретар Комисије је одговоран за спровођење свих административних послова у вези са процесом оцене понуда, припреме Извештаја о оцени понуда и пропратне документације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0" dirty="0">
                <a:solidFill>
                  <a:schemeClr val="accent1">
                    <a:lumMod val="75000"/>
                  </a:schemeClr>
                </a:solidFill>
              </a:rPr>
              <a:t>Чланови Комисије за оцену понуда са правом гласа сносе заједничку одговорност за одлуке које Комисија донесе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125490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1F745-CD72-7415-A401-70AF07F9FE41}"/>
              </a:ext>
            </a:extLst>
          </p:cNvPr>
          <p:cNvSpPr txBox="1"/>
          <p:nvPr/>
        </p:nvSpPr>
        <p:spPr>
          <a:xfrm>
            <a:off x="2702693" y="3328681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</a:rPr>
              <a:t>ХВАЛА НА ПАЖЊИ!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5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7DCFDF-C4E0-F86D-DFF6-B9BEB14E3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0558" y="1600200"/>
            <a:ext cx="10901680" cy="3730751"/>
          </a:xfrm>
        </p:spPr>
        <p:txBody>
          <a:bodyPr>
            <a:noAutofit/>
          </a:bodyPr>
          <a:lstStyle/>
          <a:p>
            <a:pPr marL="457200" marR="0" indent="-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Свеобухватна одговорност за реализацију пројеката који се финансирају у оквиру Пројекта ИПА 2020 је на Корисницима донације.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900" b="1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457200" marR="0" indent="-4572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Корисници донације су Наручилац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(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Contracting Authority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)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 код реализације свих појединачних активности које подразумевају набавке добара, услуга или радова.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RS" sz="2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0EF1DE-CC6B-4949-27ED-DA7D73299BFE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475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7DCFDF-C4E0-F86D-DFF6-B9BEB14E3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0558" y="1779520"/>
            <a:ext cx="10901680" cy="40408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Корисници гранта су дужни да примењују начела и правила набавке садржане у Анексу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IV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"Набавка од стране Корисника донације у контексту спољних активности Европске уније" Уговора о донацији.</a:t>
            </a:r>
          </a:p>
          <a:p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Основна начела јавних набавки: 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транспарентност, 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једнак третман свих понуђача и 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одсуство дискриминације и конфликта интереса</a:t>
            </a:r>
            <a:endParaRPr lang="en-R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26273-4BBF-1472-D4DC-43CB8033D035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8129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7DCFDF-C4E0-F86D-DFF6-B9BEB14E3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2460" y="1947671"/>
            <a:ext cx="10901680" cy="387820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r-Cyrl-RS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говор о пружању услуга се по правилу додељује понуђачу који понуди најбољу вредност за уложени новац (односно, понуђачу који понуди најбољи однос цене и квалитета).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Уговор о испоруци добара или извођењу радова се по правилу додељује понуђачу који понуди најнижу цену</a:t>
            </a:r>
            <a:endParaRPr lang="en-US" sz="24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F11923-ABD6-4759-D060-6039EC7CBDFA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4732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7950748-05DA-08E8-E612-1EF4B5861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59" y="1330960"/>
            <a:ext cx="10952482" cy="4196079"/>
          </a:xfrm>
        </p:spPr>
        <p:txBody>
          <a:bodyPr>
            <a:no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Приликом спровођења набавке, треба избећи било какав сукоб интереса и обезбедити поштовање следећих основних правила: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1) Уколико није покренут отворени тендерски поступак, Корисник мора да оправда одабир понуђача који су позвани да поднесу понуде;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2) Примљене понуде се оцењују на основу објективних критеријума који омогућавају мерење квалитета понуда и узимају у обзир цену (понуда са најнижом ценом добија највишу оцену за критеријум о цени);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3) Довољна и адекватна документација у погледу примењених процедура, којом се оправдава одлука о уласку понуђача у ужи круг (у случају када није реч о отвореном тендерском поступку) и одлука о додели уговора чувају се у досијеима набавке;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4) Корисник је одговоран за поштовање рестриктивних мера ЕУ приликом доделе уговора (одељак 2.4 ПРАГ-а</a:t>
            </a:r>
            <a:r>
              <a:rPr lang="sr-Latn-RS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en-US" sz="2000" b="0" i="0" u="none" strike="noStrike" baseline="0" dirty="0">
                <a:solidFill>
                  <a:srgbClr val="000000"/>
                </a:solidFill>
                <a:hlinkClick r:id="rId2"/>
              </a:rPr>
              <a:t>www.sanctionsmap.eu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).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ED20D0-9238-37B9-F0DA-F0CE2717C1C2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3189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83E3A6-5514-D9BE-5302-28001CA33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59" y="1791210"/>
            <a:ext cx="10952482" cy="4196079"/>
          </a:xfrm>
        </p:spPr>
        <p:txBody>
          <a:bodyPr>
            <a:normAutofit/>
          </a:bodyPr>
          <a:lstStyle/>
          <a:p>
            <a:r>
              <a:rPr lang="sr-Cyrl-CS" sz="2400" dirty="0">
                <a:solidFill>
                  <a:schemeClr val="accent1">
                    <a:lumMod val="75000"/>
                  </a:schemeClr>
                </a:solidFill>
              </a:rPr>
              <a:t>Процес набавке – кораци:</a:t>
            </a:r>
          </a:p>
          <a:p>
            <a:endParaRPr lang="sr-Cyrl-CS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планирање набавке;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израда тендерске документације;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покретање поступка набавке и избор економски најповољније понуде у складу са утврђеним критеријумима за селекцију и доделу уговора;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потписивања уговора са одабраним понуђачем(има);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извршење уговора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96246-8D90-6B32-B8ED-EF07F2BD6484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203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2E353-4887-247F-8667-D65CA5BC3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3741" y="1981869"/>
            <a:ext cx="11356081" cy="3976829"/>
          </a:xfrm>
        </p:spPr>
        <p:txBody>
          <a:bodyPr>
            <a:noAutofit/>
          </a:bodyPr>
          <a:lstStyle/>
          <a:p>
            <a:endParaRPr lang="sr-Cyrl-RS" sz="11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sr-Cyrl-R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	                                    	 	</a:t>
            </a:r>
          </a:p>
          <a:p>
            <a:endParaRPr lang="sr-Cyrl-RS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sr-Cyrl-RS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endParaRPr lang="en-R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166BA4-319C-CFE2-1FA3-DAE133182B59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80D917E-7D29-A2F4-9B79-471AC321B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24461"/>
              </p:ext>
            </p:extLst>
          </p:nvPr>
        </p:nvGraphicFramePr>
        <p:xfrm>
          <a:off x="503741" y="2086854"/>
          <a:ext cx="11184517" cy="29755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0738">
                  <a:extLst>
                    <a:ext uri="{9D8B030D-6E8A-4147-A177-3AD203B41FA5}">
                      <a16:colId xmlns:a16="http://schemas.microsoft.com/office/drawing/2014/main" val="2521742279"/>
                    </a:ext>
                  </a:extLst>
                </a:gridCol>
                <a:gridCol w="1089428">
                  <a:extLst>
                    <a:ext uri="{9D8B030D-6E8A-4147-A177-3AD203B41FA5}">
                      <a16:colId xmlns:a16="http://schemas.microsoft.com/office/drawing/2014/main" val="3779745599"/>
                    </a:ext>
                  </a:extLst>
                </a:gridCol>
                <a:gridCol w="1102338">
                  <a:extLst>
                    <a:ext uri="{9D8B030D-6E8A-4147-A177-3AD203B41FA5}">
                      <a16:colId xmlns:a16="http://schemas.microsoft.com/office/drawing/2014/main" val="4293043967"/>
                    </a:ext>
                  </a:extLst>
                </a:gridCol>
                <a:gridCol w="922320">
                  <a:extLst>
                    <a:ext uri="{9D8B030D-6E8A-4147-A177-3AD203B41FA5}">
                      <a16:colId xmlns:a16="http://schemas.microsoft.com/office/drawing/2014/main" val="2459371546"/>
                    </a:ext>
                  </a:extLst>
                </a:gridCol>
                <a:gridCol w="1342364">
                  <a:extLst>
                    <a:ext uri="{9D8B030D-6E8A-4147-A177-3AD203B41FA5}">
                      <a16:colId xmlns:a16="http://schemas.microsoft.com/office/drawing/2014/main" val="3221084313"/>
                    </a:ext>
                  </a:extLst>
                </a:gridCol>
                <a:gridCol w="1161039">
                  <a:extLst>
                    <a:ext uri="{9D8B030D-6E8A-4147-A177-3AD203B41FA5}">
                      <a16:colId xmlns:a16="http://schemas.microsoft.com/office/drawing/2014/main" val="94554622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32761036"/>
                    </a:ext>
                  </a:extLst>
                </a:gridCol>
                <a:gridCol w="1453896">
                  <a:extLst>
                    <a:ext uri="{9D8B030D-6E8A-4147-A177-3AD203B41FA5}">
                      <a16:colId xmlns:a16="http://schemas.microsoft.com/office/drawing/2014/main" val="1421222136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256710721"/>
                    </a:ext>
                  </a:extLst>
                </a:gridCol>
                <a:gridCol w="1309818">
                  <a:extLst>
                    <a:ext uri="{9D8B030D-6E8A-4147-A177-3AD203B41FA5}">
                      <a16:colId xmlns:a16="http://schemas.microsoft.com/office/drawing/2014/main" val="3247924602"/>
                    </a:ext>
                  </a:extLst>
                </a:gridCol>
              </a:tblGrid>
              <a:tr h="1770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R. br.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Naručilac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Predmet nabavke 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Vrednost nabavke 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Vrsta ugovora: dobra/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usluge / radovi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Postupak nabavke 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Budžetska linija 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Očekivani datum započinjanja postupka 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Očekivani datum potpisivanja ugovora 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Trajanje ugovora u mesecima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8618828"/>
                  </a:ext>
                </a:extLst>
              </a:tr>
              <a:tr h="401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1.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882062"/>
                  </a:ext>
                </a:extLst>
              </a:tr>
              <a:tr h="401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6459391"/>
                  </a:ext>
                </a:extLst>
              </a:tr>
              <a:tr h="401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r>
                        <a:rPr lang="sr-Latn-RS" sz="1800" baseline="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43125" algn="l"/>
                        </a:tabLst>
                      </a:pPr>
                      <a:endParaRPr lang="en-US" sz="1800" baseline="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56774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717E49D-800B-726F-C5A2-4D3FA64F3059}"/>
              </a:ext>
            </a:extLst>
          </p:cNvPr>
          <p:cNvSpPr txBox="1"/>
          <p:nvPr/>
        </p:nvSpPr>
        <p:spPr>
          <a:xfrm>
            <a:off x="4297680" y="1424883"/>
            <a:ext cx="2130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CS" sz="2400" b="1" dirty="0">
                <a:solidFill>
                  <a:schemeClr val="accent1">
                    <a:lumMod val="75000"/>
                  </a:schemeClr>
                </a:solidFill>
              </a:rPr>
              <a:t>План набавки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005" y="1871830"/>
            <a:ext cx="9872234" cy="39430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sr-Cyrl-RS" sz="200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r-Cyrl-RS" sz="2000" dirty="0"/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5ED94A-66BC-D02C-0C4A-F0999C15B668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318F6-27AA-5C9A-A57E-34F726E36FC3}"/>
              </a:ext>
            </a:extLst>
          </p:cNvPr>
          <p:cNvSpPr txBox="1"/>
          <p:nvPr/>
        </p:nvSpPr>
        <p:spPr>
          <a:xfrm>
            <a:off x="3655314" y="1362766"/>
            <a:ext cx="609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CS" sz="2400" b="1" dirty="0">
                <a:solidFill>
                  <a:schemeClr val="accent1">
                    <a:lumMod val="75000"/>
                  </a:schemeClr>
                </a:solidFill>
              </a:rPr>
              <a:t>Правило о националности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8A76CC-2445-7FE3-D4D8-046EAC290D95}"/>
              </a:ext>
            </a:extLst>
          </p:cNvPr>
          <p:cNvSpPr txBox="1"/>
          <p:nvPr/>
        </p:nvSpPr>
        <p:spPr>
          <a:xfrm>
            <a:off x="668005" y="1871830"/>
            <a:ext cx="10944875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Учешће у поступцима набавки отворено је под једнаким условима за сва физичка и правна лица из земаља обухваћених ИПА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регулативом и то:</a:t>
            </a:r>
            <a:endParaRPr lang="sr-Latn-R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1.    земаља чланица Европске уније (ЕУ);</a:t>
            </a:r>
          </a:p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2.    земаља чланица Европског економског простора (ЕЕП);</a:t>
            </a:r>
          </a:p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3.    земаља корисница Инструмента за претприступну помоћ (ИПА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);</a:t>
            </a:r>
          </a:p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4.    партнерске земље и територије покривене ЕНИ инструментом; </a:t>
            </a:r>
          </a:p>
          <a:p>
            <a:pPr marL="457200" indent="-457200">
              <a:buAutoNum type="arabicPeriod" startAt="5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земље за које је Комисија усвојила одлуку којом одобрава захтев за реципрочним приступом екстерној помоћи</a:t>
            </a:r>
            <a:endParaRPr lang="sr-Latn-RS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Листа земаља из који могу да учествују физичка и правна лица у поступцима набавки у оквиру ИПА-е налази се у Анексу А2а ПРАГ-а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4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97B4FE-C9D8-CFAD-3A5D-769E8E409B0C}"/>
              </a:ext>
            </a:extLst>
          </p:cNvPr>
          <p:cNvSpPr txBox="1"/>
          <p:nvPr/>
        </p:nvSpPr>
        <p:spPr>
          <a:xfrm>
            <a:off x="4297680" y="464558"/>
            <a:ext cx="2788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НАБАВКЕ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D14BA9-3F0C-3BE3-83E3-BB8715AE4E57}"/>
              </a:ext>
            </a:extLst>
          </p:cNvPr>
          <p:cNvSpPr txBox="1"/>
          <p:nvPr/>
        </p:nvSpPr>
        <p:spPr>
          <a:xfrm>
            <a:off x="4039362" y="1254282"/>
            <a:ext cx="60944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CS" sz="2400" b="1" dirty="0">
                <a:solidFill>
                  <a:schemeClr val="accent1">
                    <a:lumMod val="75000"/>
                  </a:schemeClr>
                </a:solidFill>
              </a:rPr>
              <a:t>Правило о пореклу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F1A95E-95C0-AAAE-BD4E-726C69C800FE}"/>
              </a:ext>
            </a:extLst>
          </p:cNvPr>
          <p:cNvSpPr txBox="1"/>
          <p:nvPr/>
        </p:nvSpPr>
        <p:spPr>
          <a:xfrm>
            <a:off x="1106424" y="1859340"/>
            <a:ext cx="968349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sz="2400" dirty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обра могу да потичу уз било које државе уколико је вредност добара која су предмет набавке нижа од 100.000 евра по набавци. У овом случају, Корисници донације нису дужни да прибаве уверење о пореклу купљених добара.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Уколико је вредност набавке 100.000 евра и више, добра купљена у оквиру Уговора о донацији морају да потичу из прихватљиве земље. Добављачи су дужни да доставе доказ о пореклу Кориснику донације најкасније при подношењу прве фактуре. Уверење о пореклу издају надлежни органи државе порекла добара и морају поштовати правила дефинисана у релевантним законским прописима ЕУ.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3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8020D2B0C630478A3BDD49D686A818" ma:contentTypeVersion="15" ma:contentTypeDescription="Create a new document." ma:contentTypeScope="" ma:versionID="ad739a5710c4556d10a68d07dee99909">
  <xsd:schema xmlns:xsd="http://www.w3.org/2001/XMLSchema" xmlns:xs="http://www.w3.org/2001/XMLSchema" xmlns:p="http://schemas.microsoft.com/office/2006/metadata/properties" xmlns:ns2="bb8b9eca-b553-4fe9-a3d7-d1838b09508d" xmlns:ns3="3334fe79-8e4a-4749-9c2d-138e96082282" targetNamespace="http://schemas.microsoft.com/office/2006/metadata/properties" ma:root="true" ma:fieldsID="9ba1eb83c9918b9c37d957056abe257d" ns2:_="" ns3:_="">
    <xsd:import namespace="bb8b9eca-b553-4fe9-a3d7-d1838b09508d"/>
    <xsd:import namespace="3334fe79-8e4a-4749-9c2d-138e960822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8b9eca-b553-4fe9-a3d7-d1838b0950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eb37d50-2a46-435d-99da-0464c82fad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34fe79-8e4a-4749-9c2d-138e960822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e1a9b75-0190-4a38-9482-7d72c548bf41}" ma:internalName="TaxCatchAll" ma:showField="CatchAllData" ma:web="3334fe79-8e4a-4749-9c2d-138e960822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8b9eca-b553-4fe9-a3d7-d1838b09508d">
      <Terms xmlns="http://schemas.microsoft.com/office/infopath/2007/PartnerControls"/>
    </lcf76f155ced4ddcb4097134ff3c332f>
    <TaxCatchAll xmlns="3334fe79-8e4a-4749-9c2d-138e9608228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329A69-E849-4F74-B8AC-58601AB5F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8b9eca-b553-4fe9-a3d7-d1838b09508d"/>
    <ds:schemaRef ds:uri="3334fe79-8e4a-4749-9c2d-138e960822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CF9F63-D38A-4ED3-A16B-14ED83590CC2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334fe79-8e4a-4749-9c2d-138e96082282"/>
    <ds:schemaRef ds:uri="bb8b9eca-b553-4fe9-a3d7-d1838b09508d"/>
  </ds:schemaRefs>
</ds:datastoreItem>
</file>

<file path=customXml/itemProps3.xml><?xml version="1.0" encoding="utf-8"?>
<ds:datastoreItem xmlns:ds="http://schemas.openxmlformats.org/officeDocument/2006/customXml" ds:itemID="{C6DFFB91-77AE-4F79-B065-CEC2945850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966</Words>
  <Application>Microsoft Office PowerPoint</Application>
  <PresentationFormat>Widescreen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ПОЈЕДНОСТАВЉЕНИ ПОСТУПАК НАБАВКЕ  • Уговори о услугама испод 300.000 € и преко 20.000 € • Уговори о добрима у вредности испод 100.000€ и преко 20.000€ • Уговори о радовима испод 300.000€ и преко 20.000€  - Истраживање тржишта - Листа од најмање 3 релавантна понуђача - Неопходно је именовање комисије за оцену понуда - Рок од најмање 30 дана за доставу понуда - Довољна једна административно и технички исправна понуда - Коришћење поједностављне документације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Vladimir Zafirovic</cp:lastModifiedBy>
  <cp:revision>99</cp:revision>
  <cp:lastPrinted>2024-04-03T07:01:32Z</cp:lastPrinted>
  <dcterms:created xsi:type="dcterms:W3CDTF">2023-01-12T15:42:20Z</dcterms:created>
  <dcterms:modified xsi:type="dcterms:W3CDTF">2024-10-29T08:30:29Z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0x010100418020D2B0C630478A3BDD49D686A818</vt:lpwstr>
  </property>
  <property fmtid="{D5CDD505-2E9C-101B-9397-08002B2CF9AE}" pid="3" name="MediaServiceImageTags">
    <vt:lpwstr/>
  </property>
</Properties>
</file>