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81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2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E51E4-6BF3-4FBC-BFA1-CAC459E03F7B}" v="5" dt="2024-10-21T13:32:09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3" d="100"/>
          <a:sy n="73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jko Krnetic" userId="267c14f2-8894-42fa-bdf8-bd7426812b04" providerId="ADAL" clId="{3A5E51E4-6BF3-4FBC-BFA1-CAC459E03F7B}"/>
    <pc:docChg chg="custSel addSld delSld modSld">
      <pc:chgData name="Zeljko Krnetic" userId="267c14f2-8894-42fa-bdf8-bd7426812b04" providerId="ADAL" clId="{3A5E51E4-6BF3-4FBC-BFA1-CAC459E03F7B}" dt="2024-10-21T13:32:26.381" v="39" actId="1076"/>
      <pc:docMkLst>
        <pc:docMk/>
      </pc:docMkLst>
      <pc:sldChg chg="addSp delSp modSp mod">
        <pc:chgData name="Zeljko Krnetic" userId="267c14f2-8894-42fa-bdf8-bd7426812b04" providerId="ADAL" clId="{3A5E51E4-6BF3-4FBC-BFA1-CAC459E03F7B}" dt="2024-10-21T13:32:26.381" v="39" actId="1076"/>
        <pc:sldMkLst>
          <pc:docMk/>
          <pc:sldMk cId="1773666141" sldId="274"/>
        </pc:sldMkLst>
        <pc:spChg chg="mod">
          <ac:chgData name="Zeljko Krnetic" userId="267c14f2-8894-42fa-bdf8-bd7426812b04" providerId="ADAL" clId="{3A5E51E4-6BF3-4FBC-BFA1-CAC459E03F7B}" dt="2024-10-21T13:31:29.533" v="30" actId="20577"/>
          <ac:spMkLst>
            <pc:docMk/>
            <pc:sldMk cId="1773666141" sldId="274"/>
            <ac:spMk id="4" creationId="{FFE737C7-D51D-846A-CEC4-00D79801412F}"/>
          </ac:spMkLst>
        </pc:spChg>
        <pc:picChg chg="del">
          <ac:chgData name="Zeljko Krnetic" userId="267c14f2-8894-42fa-bdf8-bd7426812b04" providerId="ADAL" clId="{3A5E51E4-6BF3-4FBC-BFA1-CAC459E03F7B}" dt="2024-10-21T13:30:50.954" v="28" actId="478"/>
          <ac:picMkLst>
            <pc:docMk/>
            <pc:sldMk cId="1773666141" sldId="274"/>
            <ac:picMk id="3" creationId="{D69F3715-36A2-5C6D-AAA9-244657915BD7}"/>
          </ac:picMkLst>
        </pc:picChg>
        <pc:picChg chg="add mod">
          <ac:chgData name="Zeljko Krnetic" userId="267c14f2-8894-42fa-bdf8-bd7426812b04" providerId="ADAL" clId="{3A5E51E4-6BF3-4FBC-BFA1-CAC459E03F7B}" dt="2024-10-21T13:32:26.381" v="39" actId="1076"/>
          <ac:picMkLst>
            <pc:docMk/>
            <pc:sldMk cId="1773666141" sldId="274"/>
            <ac:picMk id="6" creationId="{B3E90596-7447-059C-54BB-7395E30B380B}"/>
          </ac:picMkLst>
        </pc:picChg>
      </pc:sldChg>
      <pc:sldChg chg="addSp delSp modSp mod">
        <pc:chgData name="Zeljko Krnetic" userId="267c14f2-8894-42fa-bdf8-bd7426812b04" providerId="ADAL" clId="{3A5E51E4-6BF3-4FBC-BFA1-CAC459E03F7B}" dt="2024-10-21T13:30:28.664" v="27" actId="14100"/>
        <pc:sldMkLst>
          <pc:docMk/>
          <pc:sldMk cId="1676024796" sldId="276"/>
        </pc:sldMkLst>
        <pc:spChg chg="del">
          <ac:chgData name="Zeljko Krnetic" userId="267c14f2-8894-42fa-bdf8-bd7426812b04" providerId="ADAL" clId="{3A5E51E4-6BF3-4FBC-BFA1-CAC459E03F7B}" dt="2024-10-09T06:32:47.101" v="4" actId="21"/>
          <ac:spMkLst>
            <pc:docMk/>
            <pc:sldMk cId="1676024796" sldId="276"/>
            <ac:spMk id="4" creationId="{FFE737C7-D51D-846A-CEC4-00D79801412F}"/>
          </ac:spMkLst>
        </pc:spChg>
        <pc:picChg chg="del mod">
          <ac:chgData name="Zeljko Krnetic" userId="267c14f2-8894-42fa-bdf8-bd7426812b04" providerId="ADAL" clId="{3A5E51E4-6BF3-4FBC-BFA1-CAC459E03F7B}" dt="2024-10-09T06:32:02.437" v="1" actId="21"/>
          <ac:picMkLst>
            <pc:docMk/>
            <pc:sldMk cId="1676024796" sldId="276"/>
            <ac:picMk id="3" creationId="{DB3204D3-1574-7702-C402-F907FF82B309}"/>
          </ac:picMkLst>
        </pc:picChg>
        <pc:picChg chg="add mod">
          <ac:chgData name="Zeljko Krnetic" userId="267c14f2-8894-42fa-bdf8-bd7426812b04" providerId="ADAL" clId="{3A5E51E4-6BF3-4FBC-BFA1-CAC459E03F7B}" dt="2024-10-09T06:33:51.157" v="20" actId="14100"/>
          <ac:picMkLst>
            <pc:docMk/>
            <pc:sldMk cId="1676024796" sldId="276"/>
            <ac:picMk id="5" creationId="{71ED36A4-9A4F-B6EB-53FA-913BCFBEAAE2}"/>
          </ac:picMkLst>
        </pc:picChg>
        <pc:picChg chg="add mod">
          <ac:chgData name="Zeljko Krnetic" userId="267c14f2-8894-42fa-bdf8-bd7426812b04" providerId="ADAL" clId="{3A5E51E4-6BF3-4FBC-BFA1-CAC459E03F7B}" dt="2024-10-09T06:33:48.066" v="19" actId="1076"/>
          <ac:picMkLst>
            <pc:docMk/>
            <pc:sldMk cId="1676024796" sldId="276"/>
            <ac:picMk id="6" creationId="{A18EB2DE-679B-8512-F622-93CF4F27FA1A}"/>
          </ac:picMkLst>
        </pc:picChg>
        <pc:picChg chg="add mod">
          <ac:chgData name="Zeljko Krnetic" userId="267c14f2-8894-42fa-bdf8-bd7426812b04" providerId="ADAL" clId="{3A5E51E4-6BF3-4FBC-BFA1-CAC459E03F7B}" dt="2024-10-21T13:30:28.664" v="27" actId="14100"/>
          <ac:picMkLst>
            <pc:docMk/>
            <pc:sldMk cId="1676024796" sldId="276"/>
            <ac:picMk id="8" creationId="{536C5EAA-75CC-B2D9-CC23-1CC35A8105CB}"/>
          </ac:picMkLst>
        </pc:picChg>
      </pc:sldChg>
      <pc:sldChg chg="add del">
        <pc:chgData name="Zeljko Krnetic" userId="267c14f2-8894-42fa-bdf8-bd7426812b04" providerId="ADAL" clId="{3A5E51E4-6BF3-4FBC-BFA1-CAC459E03F7B}" dt="2024-10-09T06:34:03.879" v="21" actId="47"/>
        <pc:sldMkLst>
          <pc:docMk/>
          <pc:sldMk cId="751693495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1BD04A-879E-E3B5-EC37-1A3334382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1BD04A-879E-E3B5-EC37-1A3334382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1BB33F-A904-59DB-2B36-8A3B92083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0" y="2643661"/>
            <a:ext cx="10901680" cy="979157"/>
          </a:xfrm>
        </p:spPr>
        <p:txBody>
          <a:bodyPr anchor="t"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Cyrl-RS" dirty="0"/>
              <a:t>Место за назив догађаја или пројекта</a:t>
            </a:r>
            <a:endParaRPr lang="e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C0608-77A7-AA8E-4ABD-1FF0A140F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558" y="3710112"/>
            <a:ext cx="10901680" cy="91413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Место за поднаслов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176156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2E19CA-2CDC-6362-4617-2073CD6D9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1BB33F-A904-59DB-2B36-8A3B92083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361442"/>
            <a:ext cx="10952479" cy="723856"/>
          </a:xfr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Cyrl-RS" dirty="0"/>
              <a:t>Место за наслов</a:t>
            </a:r>
            <a:endParaRPr lang="e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C0608-77A7-AA8E-4ABD-1FF0A140F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919" y="2223797"/>
            <a:ext cx="10952479" cy="299624"/>
          </a:xfrm>
        </p:spPr>
        <p:txBody>
          <a:bodyPr>
            <a:no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Место за поднаслов</a:t>
            </a:r>
            <a:endParaRPr lang="en-R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CAEA34-6CA4-60AD-5C94-2A63256B1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918" y="2661921"/>
            <a:ext cx="10952482" cy="28956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Место за текст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69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2E19CA-2CDC-6362-4617-2073CD6D9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CAEA34-6CA4-60AD-5C94-2A63256B1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918" y="1361442"/>
            <a:ext cx="10952482" cy="419607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Место за текст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44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BAA34-19E1-B781-E13D-36F253AE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C343-4A63-C3F7-F785-B2A3F3E33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7435-2F19-D3F2-9F35-18FD0732B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F624-32F7-254E-AA50-7BD37E013890}" type="datetimeFigureOut">
              <a:rPr lang="en-RS" smtClean="0"/>
              <a:t>11/13/2024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B6C34-690E-ED7B-3D44-91166C9D2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5A32-9BA2-F85B-55ED-5C310D605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F14C-9293-614D-A253-CE387E657F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99657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uropa.rs/wp-content/uploads/2019/09/Vodic-za-vidljivost-za-projekte-koje-EU-finansira-u-Srbiji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zeljko.krnetic@skgo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1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КОМУНИКАЦИОНЕ АКТИВНОСТИ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Промоција пројекта у Скупштини града/општине
Промоција пројекта у медијима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Промо акције на отвореном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Организација медијских догађаја, посете новинара…
Сарадња са СКГО тимом, Министарством </a:t>
            </a:r>
            <a:r>
              <a:rPr lang="sr-Cyrl-R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рад, запошљавање, борачка и социјална питања и Министарством финансија
Сарадња са другим ЕУ пројектима – локалним, регионалним, међународним
Сарадња са институцијама од јавног значаја, партнерским општинама, ОЦД…
Сарадња са ЕУ инфо центром / Европском кућом
Размењујте идеје на конференцијама, округлим столовима, сајмовима…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и , на крају, ОБАВЕЗНО ОЦЕНИТЕ УЧИНАК СВАКЕ АКТИВНОСТИ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7739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ПРАВИЛА ПРОМОЦИЈЕ ЕУ ПРОЈЕКАТА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https://europa.rs/wp-content/uploads/2019/09/Vodic-za-vidljivost-za-projekte-koje-EU-finansira-u-Srbiji.pdf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r-Latn-RS" dirty="0"/>
          </a:p>
        </p:txBody>
      </p:sp>
      <p:pic>
        <p:nvPicPr>
          <p:cNvPr id="6" name="Picture 5" descr="A white and blue background with text&#10;&#10;Description automatically generated">
            <a:extLst>
              <a:ext uri="{FF2B5EF4-FFF2-40B4-BE49-F238E27FC236}">
                <a16:creationId xmlns:a16="http://schemas.microsoft.com/office/drawing/2014/main" id="{B3E90596-7447-059C-54BB-7395E30B3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577" y="2790758"/>
            <a:ext cx="5786846" cy="40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6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ПРАВИЛА ПРОМОЦИЈЕ ЕУ ПРОЈЕКАТА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Промоција пројектних активности/донатора
Сви материјали морају бити усаглашени са партнерима
Сви материјали морају бити у складу са приручником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6179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ПРАВИЛА ПРОМОЦИЈЕ ЕУ ПРОЈЕКАТА - МЕМОРАНДУМ</a:t>
            </a:r>
            <a:endParaRPr lang="sr-Latn-R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36C5EAA-75CC-B2D9-CC23-1CC35A810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326" y="1904458"/>
            <a:ext cx="3816574" cy="4946659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8E9F48B-33B3-0B33-0C9C-4AC896882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371" y="4410775"/>
            <a:ext cx="5467905" cy="723856"/>
          </a:xfrm>
          <a:prstGeom prst="rect">
            <a:avLst/>
          </a:prstGeom>
        </p:spPr>
      </p:pic>
      <p:pic>
        <p:nvPicPr>
          <p:cNvPr id="9" name="Picture 8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4C77339D-24B8-A675-A045-F4F354752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71" y="2938431"/>
            <a:ext cx="5178358" cy="7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2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ПРАВИЛА ПРОМОЦИЈЕ ЕУ ПРОЈЕКАТА - ЛОГО ЕУ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/>
          </a:bodyPr>
          <a:lstStyle/>
          <a:p>
            <a:endParaRPr lang="sr-Latn-R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0A33F49-F376-8B64-1E1E-BEA910269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91" y="2085298"/>
            <a:ext cx="4982270" cy="1181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4EDD4-CB48-9716-E93A-5F7322C14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14" y="3368908"/>
            <a:ext cx="1962424" cy="90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BA841-FCCB-9379-C2EE-8955A9710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46" y="4447828"/>
            <a:ext cx="1686160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5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463F-EBC8-C69A-4382-E1DE6C5B3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0BB6-B952-D6DA-3321-120BFA839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0" dirty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ПРАВИЛА ПРОМОЦИЈЕ ЕУ ПРОЈЕКАТА – ПРОМО МАТЕРИЈАЛИ</a:t>
            </a:r>
            <a:endParaRPr lang="sr-Latn-RS" dirty="0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DB347EB7-971F-80D3-DD22-00324FF0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77" y="1862546"/>
            <a:ext cx="1935480" cy="4391303"/>
          </a:xfrm>
          <a:prstGeom prst="rect">
            <a:avLst/>
          </a:prstGeom>
        </p:spPr>
      </p:pic>
      <p:pic>
        <p:nvPicPr>
          <p:cNvPr id="10" name="Picture 9" descr="A blue and white rectangular shapes&#10;&#10;Description automatically generated with medium confidence">
            <a:extLst>
              <a:ext uri="{FF2B5EF4-FFF2-40B4-BE49-F238E27FC236}">
                <a16:creationId xmlns:a16="http://schemas.microsoft.com/office/drawing/2014/main" id="{5EBCEA84-7A03-78E1-4704-C73445A8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92" y="2220685"/>
            <a:ext cx="4354658" cy="30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ПРАВИЛА ПРОМОЦИЈЕ ЕУ ПРОЈЕКАТА - ОДРИЦАЊЕ ОД ОДГОВОРНОСТИ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“Ова публикација је направљена уз финансијску помоћ Европске уније. За садржај ове публикације искључиво је одговорна &lt; име локалне самоуправе /партнера &gt; и </a:t>
            </a:r>
            <a:r>
              <a:rPr lang="sr-Cyrl-R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садржина нипошто не изражава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званичне ставове Европске уније”.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r-Cyrl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„This publication has been produced with the assistance of the European Union. The contents of this publication are the sole responsibility of &lt;name of the implementing partner&gt; and can in no way be taken to reflect the views of the European Union“.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1399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dirty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ПРАВИЛА ПРОМОЦИЈЕ ЕУ ПРОЈЕКАТА - ФОТО, ВИДЕО, АУДИО ЗАПИСИ И ИНТЕРНЕТ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2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Чувајте фотографије, видео снимке, аудио записе
Направите архиву медијских објава
Архивирајте интернет презентације, wеб странице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6328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36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ПИТАЊА И ПОМОЋ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r-Cyrl-RS" sz="2000"/>
              <a:t>Жељко Крнетић</a:t>
            </a:r>
          </a:p>
          <a:p>
            <a:pPr algn="ctr"/>
            <a:r>
              <a:rPr lang="sr-Cyrl-RS" sz="2000"/>
              <a:t>Саветник за комуникације на пројекту</a:t>
            </a:r>
          </a:p>
          <a:p>
            <a:pPr algn="ctr"/>
            <a:r>
              <a:rPr lang="sr-Latn-RS" sz="2000">
                <a:hlinkClick r:id="rId2"/>
              </a:rPr>
              <a:t>zeljko.krnetic@skgo.org</a:t>
            </a:r>
            <a:r>
              <a:rPr lang="sr-Latn-RS" sz="2000"/>
              <a:t> </a:t>
            </a:r>
          </a:p>
          <a:p>
            <a:pPr algn="ctr"/>
            <a:endParaRPr lang="sr-Latn-RS" sz="2000"/>
          </a:p>
          <a:p>
            <a:pPr algn="ctr"/>
            <a:endParaRPr lang="sr-Latn-RS" sz="2000"/>
          </a:p>
          <a:p>
            <a:pPr algn="ctr"/>
            <a:r>
              <a:rPr lang="sr-Cyrl-RS" sz="4800"/>
              <a:t>ХВАЛА</a:t>
            </a:r>
            <a:endParaRPr lang="sr-Cyrl-RS" sz="4800" dirty="0"/>
          </a:p>
        </p:txBody>
      </p:sp>
    </p:spTree>
    <p:extLst>
      <p:ext uri="{BB962C8B-B14F-4D97-AF65-F5344CB8AC3E}">
        <p14:creationId xmlns:p14="http://schemas.microsoft.com/office/powerpoint/2010/main" val="136015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40B3-397E-2ED6-E276-BE8C6FC89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4400">
                <a:solidFill>
                  <a:schemeClr val="accent5">
                    <a:lumMod val="50000"/>
                  </a:schemeClr>
                </a:solidFill>
              </a:rPr>
              <a:t>Промоција и видљивост ЕУ пројеката</a:t>
            </a:r>
            <a:br>
              <a:rPr lang="sr-Latn-RS"/>
            </a:b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256833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КОМУНИКАЦИЈА И АКТИВНОСТИ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Одредите особу задужену за комуникацију у оквиру пројекта
Комуникација треба да буде усредсређена на развој уз партнерство ЕУ и на достигнућа и ефекат активности
Активности морају бити благовремене
Информације морају бити тачне
Активности морају бити координиране у сарадњи са </a:t>
            </a:r>
            <a:r>
              <a:rPr lang="sr-Cyrl-RS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пројектним </a:t>
            </a:r>
            <a:r>
              <a:rPr lang="ru-RU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тимом СКГО, Министарство за рад, запошљавање, борачка и социјална питања и Уговорним телом - Министарством финансија и Делегацијом ЕУ
Морају се одабрати праве, заинтересоване циљне групе
Постојање одговарајућег односа утрошених средстава и очекиваног ефекта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3882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b="0" cap="all" dirty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Комуникациона шема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Дефинишите ланац комуникације у оквиру пројекта (шема са контактима чланова тима)
У складу с тим, мора се одредити „ко, када и с ким“ комуницира
Одредите особу која даје изјаве за медије – портпарол - ПР (менаџер пројекта, општински функционер, особа са пројекта задужена за комуникације, општински/градски ПР…)
ПР увек мора имати свеже информације и мора знати од кога из пројектног тима може добити информације
Сви чланови тима морају сарађивати са ПР-ом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7403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0" cap="all" dirty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Алати интерне и екстерне комуникације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Меморандум
Образац писма, извештаја, записника…
Униформни контакт подаци чланова тима (потпис у мејлу са контакт подацима и улогом у тиму)
Отворите званичну мејл адресу (јавни домени нису препоручљиви)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160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b="0" cap="all" dirty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План комуникација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648752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 је дефинисати: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RS" sz="5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defRPr/>
            </a:pPr>
            <a:r>
              <a:rPr lang="sr-Cyrl-RS" sz="56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Циљеве</a:t>
            </a:r>
            <a:endParaRPr kumimoji="0" lang="sr-Latn-R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Комуникационе циљеве (опште и специфичне)</a:t>
            </a: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Cyrl-RS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Циљне групе</a:t>
            </a:r>
            <a:endParaRPr kumimoji="0" lang="sr-Latn-R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476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r-Cyrl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Кључне поруке по циљним групама</a:t>
            </a:r>
            <a:endParaRPr kumimoji="0" lang="sr-Latn-R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RS" sz="5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defRPr/>
            </a:pPr>
            <a:r>
              <a:rPr lang="sr-Cyrl-RS" sz="56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Активности</a:t>
            </a:r>
            <a:endParaRPr kumimoji="0" lang="sr-Latn-R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Идентификација комуникационих алата и канала</a:t>
            </a: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r-Latn-RS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Предвиђање главних комуникационих активности и њихов распоред (Комуникациони акциони план)</a:t>
            </a:r>
            <a:endParaRPr kumimoji="0" lang="sr-Latn-RS" sz="5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RS" sz="5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sz="56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Евалуација</a:t>
            </a:r>
            <a:endParaRPr kumimoji="0" lang="sr-Latn-R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Индикаторе по циљевима/циљним групама</a:t>
            </a: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r-Cyrl-R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r-Cyrl-RS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Процена комуникационих активности (резултати)</a:t>
            </a:r>
            <a:endParaRPr kumimoji="0" lang="sr-Latn-RS" sz="5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5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defRPr/>
            </a:pPr>
            <a:r>
              <a:rPr lang="sr-Cyrl-RS" sz="56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Ресурсе</a:t>
            </a:r>
            <a:r>
              <a:rPr kumimoji="0" lang="sr-Latn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r-Cyrl-R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1175" lvl="0" indent="-166688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sr-Cyrl-R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Људске ресурсе</a:t>
            </a:r>
            <a:endParaRPr kumimoji="0" lang="sr-Latn-R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4763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5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Финансијске ресурсе: доступан буџет за комуникационе активности</a:t>
            </a:r>
          </a:p>
          <a:p>
            <a:pPr marL="457200" lvl="0" indent="-171450"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05784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BF63-125A-3396-6BBB-697F7C3E7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План комуникација</a:t>
            </a:r>
            <a:endParaRPr lang="sr-Latn-RS" dirty="0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09EBB7A2-284B-E9A3-789B-2DDD6DEB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68" y="1723370"/>
            <a:ext cx="8763759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8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КОМУНИКАЦИОНИ АЛАТИ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753799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r-Cyrl-R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Основне информације о пројекту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(Project </a:t>
            </a:r>
            <a:r>
              <a:rPr kumimoji="0" 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r-Latn-R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Лифлети , брошуре, саопштења за јавност
Промотивни текст за медије
Постери и банери
Мапе и графике
Wеб банери
Друштвене мреже: Фејсбук, </a:t>
            </a:r>
            <a:r>
              <a:rPr lang="sr-Latn-R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Инстаграм, Јутјуб…</a:t>
            </a:r>
            <a:r>
              <a:rPr lang="sr-Latn-R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#EUdonacija, #EUzaTebe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Електронска честитка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Листа пројеката који се финансирају у вашој локалној самоуправи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Сценарио догађаја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 и видео архива (НЕОПХОДНА САЛГЛАСНОСТ ЗА СНИМАЊЕ МАЛОЛЕТНИХ ЛИЦА)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6032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CDB-734A-C60C-287A-F6D4A394D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b="0">
                <a:solidFill>
                  <a:srgbClr val="1F497D">
                    <a:lumMod val="75000"/>
                  </a:srgbClr>
                </a:solidFill>
                <a:latin typeface="Calibri"/>
                <a:cs typeface="+mj-cs"/>
              </a:rPr>
              <a:t>ВЕШТИНА ПИСАЊА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737C7-D51D-846A-CEC4-00D79801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18" y="2085298"/>
            <a:ext cx="10952482" cy="347222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Пишите циљној публици
Будите концизни
Користите наслове
Промотивне поруке и слогани су добродошли: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endParaRPr lang="ru-RU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 услуга за мирно треће доба
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Избегавајте скраћенице осим уколико нису опште познате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1528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718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Office Theme</vt:lpstr>
      <vt:lpstr>PowerPoint Presentation</vt:lpstr>
      <vt:lpstr>Промоција и видљивост ЕУ пројеката </vt:lpstr>
      <vt:lpstr>КОМУНИКАЦИЈА И АКТИВНОСТИ</vt:lpstr>
      <vt:lpstr>Комуникациона шема</vt:lpstr>
      <vt:lpstr>Алати интерне и екстерне комуникације</vt:lpstr>
      <vt:lpstr>План комуникација</vt:lpstr>
      <vt:lpstr>План комуникација</vt:lpstr>
      <vt:lpstr>КОМУНИКАЦИОНИ АЛАТИ</vt:lpstr>
      <vt:lpstr>ВЕШТИНА ПИСАЊА</vt:lpstr>
      <vt:lpstr>КОМУНИКАЦИОНЕ АКТИВНОСТИ</vt:lpstr>
      <vt:lpstr>ПРАВИЛА ПРОМОЦИЈЕ ЕУ ПРОЈЕКАТА</vt:lpstr>
      <vt:lpstr>ПРАВИЛА ПРОМОЦИЈЕ ЕУ ПРОЈЕКАТА</vt:lpstr>
      <vt:lpstr>ПРАВИЛА ПРОМОЦИЈЕ ЕУ ПРОЈЕКАТА - МЕМОРАНДУМ</vt:lpstr>
      <vt:lpstr>ПРАВИЛА ПРОМОЦИЈЕ ЕУ ПРОЈЕКАТА - ЛОГО ЕУ</vt:lpstr>
      <vt:lpstr>ПРАВИЛА ПРОМОЦИЈЕ ЕУ ПРОЈЕКАТА – ПРОМО МАТЕРИЈАЛИ</vt:lpstr>
      <vt:lpstr>ПРАВИЛА ПРОМОЦИЈЕ ЕУ ПРОЈЕКАТА - ОДРИЦАЊЕ ОД ОДГОВОРНОСТИ</vt:lpstr>
      <vt:lpstr>ПРАВИЛА ПРОМОЦИЈЕ ЕУ ПРОЈЕКАТА - ФОТО, ВИДЕО, АУДИО ЗАПИСИ И ИНТЕРНЕТ</vt:lpstr>
      <vt:lpstr>ПИТАЊА И ПОМОЋ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Zeljko Krnetic</cp:lastModifiedBy>
  <cp:revision>52</cp:revision>
  <dcterms:created xsi:type="dcterms:W3CDTF">2023-01-12T15:42:20Z</dcterms:created>
  <dcterms:modified xsi:type="dcterms:W3CDTF">2024-11-13T13:07:48Z</dcterms:modified>
</cp:coreProperties>
</file>