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0" r:id="rId4"/>
    <p:sldId id="286" r:id="rId5"/>
    <p:sldId id="259" r:id="rId6"/>
    <p:sldId id="283" r:id="rId7"/>
    <p:sldId id="281" r:id="rId8"/>
    <p:sldId id="282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5" r:id="rId21"/>
    <p:sldId id="278" r:id="rId22"/>
    <p:sldId id="285" r:id="rId23"/>
    <p:sldId id="289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3102-85EB-4A16-85F8-55F2586FDFC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322-99E4-4C4B-8F5D-2B7CBA9B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7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3102-85EB-4A16-85F8-55F2586FDFC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322-99E4-4C4B-8F5D-2B7CBA9B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3102-85EB-4A16-85F8-55F2586FDFC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322-99E4-4C4B-8F5D-2B7CBA9B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3102-85EB-4A16-85F8-55F2586FDFC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322-99E4-4C4B-8F5D-2B7CBA9B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1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3102-85EB-4A16-85F8-55F2586FDFC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322-99E4-4C4B-8F5D-2B7CBA9B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3102-85EB-4A16-85F8-55F2586FDFC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322-99E4-4C4B-8F5D-2B7CBA9B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3102-85EB-4A16-85F8-55F2586FDFC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322-99E4-4C4B-8F5D-2B7CBA9B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3102-85EB-4A16-85F8-55F2586FDFC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322-99E4-4C4B-8F5D-2B7CBA9B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3102-85EB-4A16-85F8-55F2586FDFC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322-99E4-4C4B-8F5D-2B7CBA9B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1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3102-85EB-4A16-85F8-55F2586FDFC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322-99E4-4C4B-8F5D-2B7CBA9B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6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3102-85EB-4A16-85F8-55F2586FDFC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A322-99E4-4C4B-8F5D-2B7CBA9B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3102-85EB-4A16-85F8-55F2586FDFC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A322-99E4-4C4B-8F5D-2B7CBA9BB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6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sers.mikrotec.com/~jodell/Cartoons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sers.mikrotec.com/~jodell/Cartoons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85" y="3719146"/>
            <a:ext cx="64008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74842"/>
            <a:ext cx="6400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59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Forms response chart. Question title: 1. Pol (označite Vaš odgovor). Number of responses: 100 responses."/>
          <p:cNvSpPr>
            <a:spLocks noChangeAspect="1" noChangeArrowheads="1"/>
          </p:cNvSpPr>
          <p:nvPr/>
        </p:nvSpPr>
        <p:spPr bwMode="auto">
          <a:xfrm>
            <a:off x="155574" y="84137"/>
            <a:ext cx="4416425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ubtitle 1"/>
          <p:cNvSpPr>
            <a:spLocks noGrp="1"/>
          </p:cNvSpPr>
          <p:nvPr>
            <p:ph type="subTitle" idx="1"/>
          </p:nvPr>
        </p:nvSpPr>
        <p:spPr>
          <a:xfrm>
            <a:off x="719393" y="269562"/>
            <a:ext cx="9903783" cy="490929"/>
          </a:xfrm>
        </p:spPr>
        <p:txBody>
          <a:bodyPr>
            <a:normAutofit/>
          </a:bodyPr>
          <a:lstStyle/>
          <a:p>
            <a:pPr algn="l"/>
            <a:r>
              <a:rPr lang="sr-Cyrl-RS" dirty="0" smtClean="0"/>
              <a:t>Туризам је најважнији фактор имиџа:</a:t>
            </a:r>
          </a:p>
        </p:txBody>
      </p:sp>
      <p:pic>
        <p:nvPicPr>
          <p:cNvPr id="5" name="Picture 4" descr="Chart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223"/>
            <a:ext cx="12192000" cy="55127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166917"/>
              </p:ext>
            </p:extLst>
          </p:nvPr>
        </p:nvGraphicFramePr>
        <p:xfrm>
          <a:off x="719393" y="846994"/>
          <a:ext cx="10562492" cy="508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0069"/>
                <a:gridCol w="5612423"/>
              </a:tblGrid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2020. година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Рекордна посета домаћих туриста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Forms response chart. Question title: 1. Pol (označite Vaš odgovor). Number of responses: 100 responses."/>
          <p:cNvSpPr>
            <a:spLocks noChangeAspect="1" noChangeArrowheads="1"/>
          </p:cNvSpPr>
          <p:nvPr/>
        </p:nvSpPr>
        <p:spPr bwMode="auto">
          <a:xfrm>
            <a:off x="155574" y="84137"/>
            <a:ext cx="4416425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ubtitle 1"/>
          <p:cNvSpPr>
            <a:spLocks noGrp="1"/>
          </p:cNvSpPr>
          <p:nvPr>
            <p:ph type="subTitle" idx="1"/>
          </p:nvPr>
        </p:nvSpPr>
        <p:spPr>
          <a:xfrm>
            <a:off x="1032285" y="769624"/>
            <a:ext cx="9903783" cy="3968330"/>
          </a:xfrm>
        </p:spPr>
        <p:txBody>
          <a:bodyPr>
            <a:normAutofit/>
          </a:bodyPr>
          <a:lstStyle/>
          <a:p>
            <a:pPr algn="l"/>
            <a:endParaRPr lang="sr-Cyrl-R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dirty="0" smtClean="0"/>
              <a:t>Тешњар</a:t>
            </a:r>
            <a:r>
              <a:rPr lang="sr-Latn-RS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dirty="0" smtClean="0"/>
              <a:t>Дивчибаре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dirty="0" smtClean="0"/>
              <a:t>Градац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Cyrl-R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dirty="0" smtClean="0"/>
              <a:t>Манастири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Cyrl-RS" dirty="0" smtClean="0"/>
              <a:t>Бранковина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Cyrl-R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62" y="4197200"/>
            <a:ext cx="3507092" cy="2226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54" y="1877712"/>
            <a:ext cx="3798869" cy="2319488"/>
          </a:xfrm>
          <a:prstGeom prst="rect">
            <a:avLst/>
          </a:prstGeom>
        </p:spPr>
      </p:pic>
      <p:sp>
        <p:nvSpPr>
          <p:cNvPr id="9" name="Subtitle 1"/>
          <p:cNvSpPr txBox="1">
            <a:spLocks/>
          </p:cNvSpPr>
          <p:nvPr/>
        </p:nvSpPr>
        <p:spPr>
          <a:xfrm>
            <a:off x="570788" y="228870"/>
            <a:ext cx="9903783" cy="54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RS" dirty="0" smtClean="0"/>
              <a:t>Најпознатији туристички брендови Ваљева:</a:t>
            </a:r>
          </a:p>
          <a:p>
            <a:pPr algn="l"/>
            <a:endParaRPr lang="sr-Cyrl-R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29183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Forms response chart. Question title: 1. Pol (označite Vaš odgovor). Number of responses: 100 responses."/>
          <p:cNvSpPr>
            <a:spLocks noChangeAspect="1" noChangeArrowheads="1"/>
          </p:cNvSpPr>
          <p:nvPr/>
        </p:nvSpPr>
        <p:spPr bwMode="auto">
          <a:xfrm>
            <a:off x="155574" y="84137"/>
            <a:ext cx="4416425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ubtitle 1"/>
          <p:cNvSpPr>
            <a:spLocks noGrp="1"/>
          </p:cNvSpPr>
          <p:nvPr>
            <p:ph type="subTitle" idx="1"/>
          </p:nvPr>
        </p:nvSpPr>
        <p:spPr>
          <a:xfrm>
            <a:off x="719393" y="269562"/>
            <a:ext cx="9903783" cy="490929"/>
          </a:xfrm>
        </p:spPr>
        <p:txBody>
          <a:bodyPr>
            <a:normAutofit/>
          </a:bodyPr>
          <a:lstStyle/>
          <a:p>
            <a:pPr algn="l"/>
            <a:r>
              <a:rPr lang="sr-Cyrl-RS" dirty="0" smtClean="0"/>
              <a:t>Услови за живот и усељење:</a:t>
            </a:r>
          </a:p>
        </p:txBody>
      </p:sp>
      <p:pic>
        <p:nvPicPr>
          <p:cNvPr id="5" name="Picture 4" descr="Chart, bar chart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963"/>
            <a:ext cx="12192000" cy="5424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4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Forms response chart. Question title: 1. Pol (označite Vaš odgovor). Number of responses: 100 responses."/>
          <p:cNvSpPr>
            <a:spLocks noChangeAspect="1" noChangeArrowheads="1"/>
          </p:cNvSpPr>
          <p:nvPr/>
        </p:nvSpPr>
        <p:spPr bwMode="auto">
          <a:xfrm>
            <a:off x="155574" y="84137"/>
            <a:ext cx="4416425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ubtitle 1"/>
          <p:cNvSpPr>
            <a:spLocks noGrp="1"/>
          </p:cNvSpPr>
          <p:nvPr>
            <p:ph type="subTitle" idx="1"/>
          </p:nvPr>
        </p:nvSpPr>
        <p:spPr>
          <a:xfrm>
            <a:off x="719393" y="269562"/>
            <a:ext cx="9903783" cy="490929"/>
          </a:xfrm>
        </p:spPr>
        <p:txBody>
          <a:bodyPr>
            <a:normAutofit/>
          </a:bodyPr>
          <a:lstStyle/>
          <a:p>
            <a:pPr algn="l"/>
            <a:r>
              <a:rPr lang="sr-Cyrl-RS" dirty="0" smtClean="0"/>
              <a:t>Епитет који најбоље описује Ваљево:</a:t>
            </a:r>
          </a:p>
        </p:txBody>
      </p:sp>
      <p:pic>
        <p:nvPicPr>
          <p:cNvPr id="5" name="Picture 4" descr="Chart, pie chart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" y="1485900"/>
            <a:ext cx="12121661" cy="52767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443229"/>
              </p:ext>
            </p:extLst>
          </p:nvPr>
        </p:nvGraphicFramePr>
        <p:xfrm>
          <a:off x="719393" y="846994"/>
          <a:ext cx="10562492" cy="782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0069"/>
                <a:gridCol w="5612423"/>
              </a:tblGrid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По фокус групама, као и на основу</a:t>
                      </a:r>
                      <a:r>
                        <a:rPr lang="sr-Cyrl-RS" sz="2400" baseline="0" dirty="0" smtClean="0">
                          <a:effectLst/>
                        </a:rPr>
                        <a:t> истраживања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3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Пријатељски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4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Forms response chart. Question title: 1. Pol (označite Vaš odgovor). Number of responses: 100 responses."/>
          <p:cNvSpPr>
            <a:spLocks noChangeAspect="1" noChangeArrowheads="1"/>
          </p:cNvSpPr>
          <p:nvPr/>
        </p:nvSpPr>
        <p:spPr bwMode="auto">
          <a:xfrm>
            <a:off x="155574" y="84137"/>
            <a:ext cx="4416425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ubtitle 1"/>
          <p:cNvSpPr>
            <a:spLocks noGrp="1"/>
          </p:cNvSpPr>
          <p:nvPr>
            <p:ph type="subTitle" idx="1"/>
          </p:nvPr>
        </p:nvSpPr>
        <p:spPr>
          <a:xfrm>
            <a:off x="719393" y="269562"/>
            <a:ext cx="9903783" cy="490929"/>
          </a:xfrm>
        </p:spPr>
        <p:txBody>
          <a:bodyPr>
            <a:normAutofit/>
          </a:bodyPr>
          <a:lstStyle/>
          <a:p>
            <a:pPr algn="l"/>
            <a:r>
              <a:rPr lang="sr-Cyrl-RS" dirty="0" smtClean="0"/>
              <a:t>Економска развијеност:</a:t>
            </a:r>
          </a:p>
        </p:txBody>
      </p:sp>
      <p:pic>
        <p:nvPicPr>
          <p:cNvPr id="6" name="Picture 5" descr="Chart, bar chart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2192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0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Forms response chart. Question title: 1. Pol (označite Vaš odgovor). Number of responses: 100 responses."/>
          <p:cNvSpPr>
            <a:spLocks noChangeAspect="1" noChangeArrowheads="1"/>
          </p:cNvSpPr>
          <p:nvPr/>
        </p:nvSpPr>
        <p:spPr bwMode="auto">
          <a:xfrm>
            <a:off x="155574" y="84137"/>
            <a:ext cx="4416425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ubtitle 1"/>
          <p:cNvSpPr>
            <a:spLocks noGrp="1"/>
          </p:cNvSpPr>
          <p:nvPr>
            <p:ph type="subTitle" idx="1"/>
          </p:nvPr>
        </p:nvSpPr>
        <p:spPr>
          <a:xfrm>
            <a:off x="719393" y="269562"/>
            <a:ext cx="9903783" cy="490929"/>
          </a:xfrm>
        </p:spPr>
        <p:txBody>
          <a:bodyPr>
            <a:normAutofit/>
          </a:bodyPr>
          <a:lstStyle/>
          <a:p>
            <a:pPr algn="l"/>
            <a:r>
              <a:rPr lang="sr-Cyrl-RS" dirty="0" smtClean="0"/>
              <a:t>Људи:</a:t>
            </a:r>
          </a:p>
        </p:txBody>
      </p:sp>
      <p:pic>
        <p:nvPicPr>
          <p:cNvPr id="5" name="Picture 4" descr="Chart, bar chart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2663"/>
            <a:ext cx="12192000" cy="5785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9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Forms response chart. Question title: 1. Pol (označite Vaš odgovor). Number of responses: 100 responses."/>
          <p:cNvSpPr>
            <a:spLocks noChangeAspect="1" noChangeArrowheads="1"/>
          </p:cNvSpPr>
          <p:nvPr/>
        </p:nvSpPr>
        <p:spPr bwMode="auto">
          <a:xfrm>
            <a:off x="155574" y="84137"/>
            <a:ext cx="4416425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ubtitle 1"/>
          <p:cNvSpPr>
            <a:spLocks noGrp="1"/>
          </p:cNvSpPr>
          <p:nvPr>
            <p:ph type="subTitle" idx="1"/>
          </p:nvPr>
        </p:nvSpPr>
        <p:spPr>
          <a:xfrm>
            <a:off x="719393" y="269562"/>
            <a:ext cx="9903783" cy="490929"/>
          </a:xfrm>
        </p:spPr>
        <p:txBody>
          <a:bodyPr>
            <a:normAutofit/>
          </a:bodyPr>
          <a:lstStyle/>
          <a:p>
            <a:pPr algn="l"/>
            <a:r>
              <a:rPr lang="sr-Cyrl-RS" dirty="0" smtClean="0"/>
              <a:t>Градски живот:</a:t>
            </a:r>
          </a:p>
        </p:txBody>
      </p:sp>
      <p:pic>
        <p:nvPicPr>
          <p:cNvPr id="6" name="Picture 5" descr="Chart, bar chart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491"/>
            <a:ext cx="12192000" cy="6097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5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Forms response chart. Question title: 1. Pol (označite Vaš odgovor). Number of responses: 100 responses."/>
          <p:cNvSpPr>
            <a:spLocks noChangeAspect="1" noChangeArrowheads="1"/>
          </p:cNvSpPr>
          <p:nvPr/>
        </p:nvSpPr>
        <p:spPr bwMode="auto">
          <a:xfrm>
            <a:off x="155574" y="84137"/>
            <a:ext cx="4416425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ubtitle 1"/>
          <p:cNvSpPr>
            <a:spLocks noGrp="1"/>
          </p:cNvSpPr>
          <p:nvPr>
            <p:ph type="subTitle" idx="1"/>
          </p:nvPr>
        </p:nvSpPr>
        <p:spPr>
          <a:xfrm>
            <a:off x="719393" y="269562"/>
            <a:ext cx="9903783" cy="490929"/>
          </a:xfrm>
        </p:spPr>
        <p:txBody>
          <a:bodyPr>
            <a:normAutofit/>
          </a:bodyPr>
          <a:lstStyle/>
          <a:p>
            <a:pPr algn="l"/>
            <a:r>
              <a:rPr lang="sr-Cyrl-RS" dirty="0" smtClean="0"/>
              <a:t>Будући имиџ: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009605"/>
              </p:ext>
            </p:extLst>
          </p:nvPr>
        </p:nvGraphicFramePr>
        <p:xfrm>
          <a:off x="870439" y="945916"/>
          <a:ext cx="10562492" cy="3049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0069"/>
                <a:gridCol w="5612423"/>
              </a:tblGrid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>
                          <a:effectLst/>
                        </a:rPr>
                        <a:t>Симбол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Тешњар, Градац, историја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Боја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Зелена, Црвена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Разгледница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Тешњар, Градац, историја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Особа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Десанка Максимовић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Логотип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2400" dirty="0">
                          <a:effectLst/>
                        </a:rPr>
                        <a:t> </a:t>
                      </a:r>
                      <a:r>
                        <a:rPr lang="sr-Cyrl-RS" sz="2400" dirty="0" smtClean="0">
                          <a:effectLst/>
                        </a:rPr>
                        <a:t>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Особине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>
                          <a:effectLst/>
                        </a:rPr>
                        <a:t>дружељубива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87" y="4246685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Forms response chart. Question title: 1. Pol (označite Vaš odgovor). Number of responses: 100 responses."/>
          <p:cNvSpPr>
            <a:spLocks noChangeAspect="1" noChangeArrowheads="1"/>
          </p:cNvSpPr>
          <p:nvPr/>
        </p:nvSpPr>
        <p:spPr bwMode="auto">
          <a:xfrm>
            <a:off x="155574" y="84137"/>
            <a:ext cx="4416425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ubtitle 1"/>
          <p:cNvSpPr>
            <a:spLocks noGrp="1"/>
          </p:cNvSpPr>
          <p:nvPr>
            <p:ph type="subTitle" idx="1"/>
          </p:nvPr>
        </p:nvSpPr>
        <p:spPr>
          <a:xfrm>
            <a:off x="719393" y="269562"/>
            <a:ext cx="9903783" cy="490929"/>
          </a:xfrm>
        </p:spPr>
        <p:txBody>
          <a:bodyPr>
            <a:normAutofit/>
          </a:bodyPr>
          <a:lstStyle/>
          <a:p>
            <a:pPr algn="l"/>
            <a:r>
              <a:rPr lang="sr-Cyrl-RS" dirty="0" smtClean="0"/>
              <a:t>Будући имиџ: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452593"/>
              </p:ext>
            </p:extLst>
          </p:nvPr>
        </p:nvGraphicFramePr>
        <p:xfrm>
          <a:off x="791308" y="1441940"/>
          <a:ext cx="10562492" cy="3049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0069"/>
                <a:gridCol w="5612423"/>
              </a:tblGrid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Конкуренти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Партнери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Београд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Београд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Уб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Лозница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Мионица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Мионица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Чачак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2400" dirty="0">
                          <a:effectLst/>
                        </a:rPr>
                        <a:t> </a:t>
                      </a:r>
                      <a:r>
                        <a:rPr lang="sr-Cyrl-RS" sz="2400" dirty="0" smtClean="0">
                          <a:effectLst/>
                        </a:rPr>
                        <a:t>Ужице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Шабац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Шабац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0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Forms response chart. Question title: 1. Pol (označite Vaš odgovor). Number of responses: 100 responses."/>
          <p:cNvSpPr>
            <a:spLocks noChangeAspect="1" noChangeArrowheads="1"/>
          </p:cNvSpPr>
          <p:nvPr/>
        </p:nvSpPr>
        <p:spPr bwMode="auto">
          <a:xfrm>
            <a:off x="155574" y="84137"/>
            <a:ext cx="4416425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ubtitle 1"/>
          <p:cNvSpPr>
            <a:spLocks noGrp="1"/>
          </p:cNvSpPr>
          <p:nvPr>
            <p:ph type="subTitle" idx="1"/>
          </p:nvPr>
        </p:nvSpPr>
        <p:spPr>
          <a:xfrm>
            <a:off x="719393" y="269562"/>
            <a:ext cx="9903783" cy="490929"/>
          </a:xfrm>
        </p:spPr>
        <p:txBody>
          <a:bodyPr>
            <a:normAutofit/>
          </a:bodyPr>
          <a:lstStyle/>
          <a:p>
            <a:pPr algn="l"/>
            <a:r>
              <a:rPr lang="sr-Cyrl-RS" dirty="0" smtClean="0"/>
              <a:t>Будући имиџ: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852473"/>
              </p:ext>
            </p:extLst>
          </p:nvPr>
        </p:nvGraphicFramePr>
        <p:xfrm>
          <a:off x="791308" y="1441940"/>
          <a:ext cx="10562492" cy="3049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0069"/>
                <a:gridCol w="5612423"/>
              </a:tblGrid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Шта недостаје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Шта</a:t>
                      </a:r>
                      <a:r>
                        <a:rPr lang="sr-Cyrl-R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други немају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Аква парк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Чиста вода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Зоолошки</a:t>
                      </a:r>
                      <a:r>
                        <a:rPr lang="sr-Cyrl-R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врт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Планине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Добар хотел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Река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Спортска хала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2400" dirty="0">
                          <a:effectLst/>
                        </a:rPr>
                        <a:t> </a:t>
                      </a:r>
                      <a:r>
                        <a:rPr lang="sr-Cyrl-RS" sz="2400" dirty="0" smtClean="0">
                          <a:effectLst/>
                        </a:rPr>
                        <a:t>Историја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Чист</a:t>
                      </a:r>
                      <a:r>
                        <a:rPr lang="sr-Cyrl-RS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ваздух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Манастири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955757"/>
              </p:ext>
            </p:extLst>
          </p:nvPr>
        </p:nvGraphicFramePr>
        <p:xfrm>
          <a:off x="794238" y="4996963"/>
          <a:ext cx="10562492" cy="1174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0069"/>
                <a:gridCol w="5612423"/>
              </a:tblGrid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Карактеристичан локални производ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Дуван чварци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Ракија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Пиво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3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59417" y="23320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None/>
            </a:pPr>
            <a:endParaRPr lang="sr-Cyrl-RS" dirty="0" smtClean="0"/>
          </a:p>
          <a:p>
            <a:pPr lvl="1">
              <a:buFontTx/>
              <a:buNone/>
            </a:pPr>
            <a:endParaRPr lang="sr-Cyrl-RS" dirty="0"/>
          </a:p>
          <a:p>
            <a:pPr lvl="1">
              <a:buFontTx/>
              <a:buNone/>
            </a:pPr>
            <a:endParaRPr lang="sr-Cyrl-RS" dirty="0" smtClean="0"/>
          </a:p>
          <a:p>
            <a:pPr lvl="1">
              <a:buFontTx/>
              <a:buNone/>
            </a:pPr>
            <a:endParaRPr lang="en-IE" dirty="0" smtClean="0"/>
          </a:p>
          <a:p>
            <a:pPr lvl="1"/>
            <a:r>
              <a:rPr lang="en-IE" dirty="0" smtClean="0"/>
              <a:t>VW </a:t>
            </a:r>
            <a:r>
              <a:rPr lang="sl-SI" dirty="0" smtClean="0"/>
              <a:t>Sharan</a:t>
            </a:r>
            <a:endParaRPr lang="en-IE" dirty="0" smtClean="0"/>
          </a:p>
          <a:p>
            <a:pPr lvl="1"/>
            <a:r>
              <a:rPr lang="en-IE" dirty="0" smtClean="0"/>
              <a:t>€38,820</a:t>
            </a:r>
          </a:p>
          <a:p>
            <a:pPr lvl="1"/>
            <a:endParaRPr lang="en-IE" dirty="0" smtClean="0"/>
          </a:p>
          <a:p>
            <a:pPr lvl="1"/>
            <a:r>
              <a:rPr lang="en-IE" dirty="0" smtClean="0"/>
              <a:t>SEAT Alhambra</a:t>
            </a:r>
          </a:p>
          <a:p>
            <a:pPr lvl="1"/>
            <a:r>
              <a:rPr lang="en-IE" dirty="0" smtClean="0"/>
              <a:t>€33,600</a:t>
            </a:r>
            <a:endParaRPr lang="en-I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85" y="3719146"/>
            <a:ext cx="64008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74842"/>
            <a:ext cx="6400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19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Forms response chart. Question title: 1. Pol (označite Vaš odgovor). Number of responses: 100 responses."/>
          <p:cNvSpPr>
            <a:spLocks noChangeAspect="1" noChangeArrowheads="1"/>
          </p:cNvSpPr>
          <p:nvPr/>
        </p:nvSpPr>
        <p:spPr bwMode="auto">
          <a:xfrm>
            <a:off x="155574" y="84137"/>
            <a:ext cx="4416425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ubtitle 1"/>
          <p:cNvSpPr>
            <a:spLocks noGrp="1"/>
          </p:cNvSpPr>
          <p:nvPr>
            <p:ph type="subTitle" idx="1"/>
          </p:nvPr>
        </p:nvSpPr>
        <p:spPr>
          <a:xfrm>
            <a:off x="719393" y="269562"/>
            <a:ext cx="9903783" cy="490929"/>
          </a:xfrm>
        </p:spPr>
        <p:txBody>
          <a:bodyPr>
            <a:normAutofit/>
          </a:bodyPr>
          <a:lstStyle/>
          <a:p>
            <a:pPr algn="l"/>
            <a:r>
              <a:rPr lang="sr-Cyrl-RS" dirty="0" smtClean="0"/>
              <a:t>Будући имиџ:</a:t>
            </a:r>
          </a:p>
        </p:txBody>
      </p:sp>
      <p:pic>
        <p:nvPicPr>
          <p:cNvPr id="5" name="Picture 4" descr="Chart, bar chart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" y="1028701"/>
            <a:ext cx="11649562" cy="582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5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Forms response chart. Question title: 1. Pol (označite Vaš odgovor). Number of responses: 100 responses."/>
          <p:cNvSpPr>
            <a:spLocks noChangeAspect="1" noChangeArrowheads="1"/>
          </p:cNvSpPr>
          <p:nvPr/>
        </p:nvSpPr>
        <p:spPr bwMode="auto">
          <a:xfrm>
            <a:off x="155574" y="84137"/>
            <a:ext cx="4416425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ubtitle 1"/>
          <p:cNvSpPr>
            <a:spLocks noGrp="1"/>
          </p:cNvSpPr>
          <p:nvPr>
            <p:ph type="subTitle" idx="1"/>
          </p:nvPr>
        </p:nvSpPr>
        <p:spPr>
          <a:xfrm>
            <a:off x="719393" y="269562"/>
            <a:ext cx="9903783" cy="490929"/>
          </a:xfrm>
        </p:spPr>
        <p:txBody>
          <a:bodyPr>
            <a:normAutofit/>
          </a:bodyPr>
          <a:lstStyle/>
          <a:p>
            <a:pPr algn="l"/>
            <a:r>
              <a:rPr lang="sr-Cyrl-RS" dirty="0" smtClean="0"/>
              <a:t>Будући имиџ: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597703"/>
              </p:ext>
            </p:extLst>
          </p:nvPr>
        </p:nvGraphicFramePr>
        <p:xfrm>
          <a:off x="791308" y="1441940"/>
          <a:ext cx="10562492" cy="2033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0069"/>
                <a:gridCol w="5612423"/>
              </a:tblGrid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Асоцијације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Крагујевац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Фиат, образовање,</a:t>
                      </a:r>
                      <a:r>
                        <a:rPr lang="sr-Cyrl-RS" sz="2400" baseline="0" dirty="0" smtClean="0">
                          <a:effectLst/>
                        </a:rPr>
                        <a:t> Шумарице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Кладово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Вода, Река, Ђердап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831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Краљево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2400" dirty="0" smtClean="0">
                          <a:effectLst/>
                        </a:rPr>
                        <a:t>Манастири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0" y="0"/>
            <a:ext cx="12191999" cy="68580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1800" b="1" dirty="0" smtClean="0">
                <a:solidFill>
                  <a:srgbClr val="006600"/>
                </a:solidFill>
              </a:rPr>
              <a:t>Planinski </a:t>
            </a:r>
            <a:r>
              <a:rPr lang="sr-Latn-RS" sz="1800" b="1" dirty="0">
                <a:solidFill>
                  <a:srgbClr val="006600"/>
                </a:solidFill>
              </a:rPr>
              <a:t>centar osmišljen za turiste koji na nju dolaze zbog očuvane prirode, sporta, rekreacije, šetnje, biciklizma... i drugih aktivnosti u prirodi.</a:t>
            </a:r>
            <a:endParaRPr lang="en-US" sz="1800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sr-Cyrl-RS" sz="1600" dirty="0" smtClean="0"/>
              <a:t>Т</a:t>
            </a:r>
            <a:r>
              <a:rPr lang="sr-Latn-RS" sz="1600" dirty="0" smtClean="0"/>
              <a:t>o </a:t>
            </a:r>
            <a:r>
              <a:rPr lang="sr-Latn-RS" sz="1600" dirty="0"/>
              <a:t>zahteva sledeće:</a:t>
            </a:r>
            <a:endParaRPr lang="en-US" sz="1600" dirty="0"/>
          </a:p>
          <a:p>
            <a:pPr lvl="0"/>
            <a:r>
              <a:rPr lang="sr-Latn-RS" sz="1600" dirty="0"/>
              <a:t>koeficijente izgradjenosti i zauzetosti parcela prilagoditi osnovnoj zamisli i obavezati investitore na što veću upotrebu prirodnih materijala pri izgradnji objekata</a:t>
            </a:r>
            <a:endParaRPr lang="en-US" sz="1600" dirty="0"/>
          </a:p>
          <a:p>
            <a:pPr lvl="0"/>
            <a:r>
              <a:rPr lang="sr-Latn-RS" sz="1600" dirty="0"/>
              <a:t>uske ulice a široke osvetljene i mobilijarom opremljene trotoare, </a:t>
            </a:r>
            <a:endParaRPr lang="en-US" sz="1600" dirty="0"/>
          </a:p>
          <a:p>
            <a:pPr lvl="0"/>
            <a:r>
              <a:rPr lang="sr-Latn-RS" sz="1600" dirty="0"/>
              <a:t>planirati dovoljno prostora za uredjene parkove, sportsko-rekreativne sadržaje ( potrebno je minimum 2 trenažna fudbalska stadiona, i veći broj košarkaških, odbojkaških, rukometnih terena i dečijih igrališta), pešačke i biciklističke staze,...uredjene vidikovce,... ove sadržaje prevashodno predviditi na parcelama koje su u vlasništvu države da bi se lakše mogli realizovati. Sadržaji tipa avantura i zabavni parkovi, akva parkovi... takodje treba da nadju svoje mesto u budućem planu.</a:t>
            </a:r>
            <a:endParaRPr lang="en-US" sz="1600" dirty="0"/>
          </a:p>
          <a:p>
            <a:pPr lvl="0"/>
            <a:r>
              <a:rPr lang="sr-Latn-RS" sz="1600" dirty="0"/>
              <a:t>osmisliti centralni trg sa pešačkom zonom i komercijalnim sadržajima, butici, restorani, pekare, apoteke, frizerski i saloni lepote, ordinacije ...</a:t>
            </a:r>
            <a:endParaRPr lang="en-US" sz="1600" dirty="0"/>
          </a:p>
          <a:p>
            <a:pPr lvl="0"/>
            <a:r>
              <a:rPr lang="sr-Latn-RS" sz="1600" dirty="0"/>
              <a:t>parkiranje vozila odmah u ovoj fazi izmestiti van centra ( sadašnji predlog da na najboljoj centralnoj parceli bude parking je katastrofalan, tu treba da bude centralni reprezentativan park sa fontanom, klupama itd,..)</a:t>
            </a:r>
            <a:endParaRPr lang="en-US" sz="1600" dirty="0"/>
          </a:p>
          <a:p>
            <a:pPr lvl="0"/>
            <a:r>
              <a:rPr lang="sr-Latn-RS" sz="1600" dirty="0"/>
              <a:t>Planirati izgradnju obilaznice da bi se u budućnosti mogao potpuno zatvoriti centar za saobraćaj</a:t>
            </a:r>
            <a:endParaRPr lang="en-US" sz="1600" dirty="0"/>
          </a:p>
          <a:p>
            <a:pPr lvl="0"/>
            <a:r>
              <a:rPr lang="sr-Latn-RS" sz="1600" dirty="0"/>
              <a:t>Rešiti odlaganje smeća ( deponija ili odvoz )</a:t>
            </a:r>
            <a:endParaRPr lang="en-US" sz="1600" dirty="0"/>
          </a:p>
          <a:p>
            <a:pPr marL="0" indent="0">
              <a:buNone/>
            </a:pPr>
            <a:endParaRPr lang="sr-Latn-RS" sz="1600" b="1" dirty="0" smtClean="0"/>
          </a:p>
          <a:p>
            <a:pPr marL="0" indent="0">
              <a:buNone/>
            </a:pPr>
            <a:r>
              <a:rPr lang="sr-Latn-RS" sz="1600" b="1" dirty="0" smtClean="0"/>
              <a:t>Trenutno </a:t>
            </a:r>
            <a:r>
              <a:rPr lang="sr-Latn-RS" sz="1600" b="1" dirty="0"/>
              <a:t>stanje i nedostaci koji zahtevaju hitno rešavanje (</a:t>
            </a:r>
            <a:r>
              <a:rPr lang="sr-Latn-RS" sz="1600" b="1" dirty="0" smtClean="0"/>
              <a:t>poređani </a:t>
            </a:r>
            <a:r>
              <a:rPr lang="sr-Latn-RS" sz="1600" b="1" dirty="0"/>
              <a:t>po prioritetima):</a:t>
            </a:r>
            <a:endParaRPr lang="en-US" sz="1600" dirty="0"/>
          </a:p>
          <a:p>
            <a:pPr lvl="0"/>
            <a:r>
              <a:rPr lang="sr-Latn-RS" sz="1600" dirty="0"/>
              <a:t>Kanalizacija - gorući </a:t>
            </a:r>
            <a:r>
              <a:rPr lang="sr-Latn-RS" sz="1600" dirty="0" smtClean="0"/>
              <a:t>problem</a:t>
            </a:r>
            <a:endParaRPr lang="en-US" sz="1600" dirty="0"/>
          </a:p>
          <a:p>
            <a:pPr lvl="0"/>
            <a:r>
              <a:rPr lang="sr-Latn-RS" sz="1600" dirty="0"/>
              <a:t>Redovno snabdevanje vodom i strujom</a:t>
            </a:r>
            <a:endParaRPr lang="en-US" sz="1600" dirty="0"/>
          </a:p>
          <a:p>
            <a:pPr lvl="0"/>
            <a:r>
              <a:rPr lang="sr-Latn-RS" sz="1600" dirty="0"/>
              <a:t>Čišćenje i odnošenje smeća</a:t>
            </a:r>
            <a:endParaRPr lang="en-US" sz="1600" dirty="0"/>
          </a:p>
          <a:p>
            <a:pPr lvl="0"/>
            <a:r>
              <a:rPr lang="sr-Latn-RS" sz="1600" dirty="0"/>
              <a:t>Regulisanje saobraćaja i parkiranja</a:t>
            </a:r>
            <a:endParaRPr lang="en-US" sz="1600" dirty="0"/>
          </a:p>
          <a:p>
            <a:pPr lvl="0"/>
            <a:r>
              <a:rPr lang="sr-Latn-RS" sz="1600" dirty="0" smtClean="0"/>
              <a:t>Sređivanje </a:t>
            </a:r>
            <a:r>
              <a:rPr lang="sr-Latn-RS" sz="1600" dirty="0"/>
              <a:t>ulica i trotoara</a:t>
            </a:r>
            <a:endParaRPr lang="en-US" sz="1600" dirty="0"/>
          </a:p>
          <a:p>
            <a:pPr marL="342900" indent="-34290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30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654" y="304922"/>
            <a:ext cx="5193323" cy="6553078"/>
          </a:xfrm>
        </p:spPr>
        <p:txBody>
          <a:bodyPr>
            <a:normAutofit fontScale="55000" lnSpcReduction="20000"/>
          </a:bodyPr>
          <a:lstStyle/>
          <a:p>
            <a:pPr fontAlgn="base"/>
            <a:endParaRPr lang="en-US" b="1" dirty="0" smtClean="0"/>
          </a:p>
          <a:p>
            <a:pPr fontAlgn="base"/>
            <a:r>
              <a:rPr lang="en-GB" sz="7300" b="1" dirty="0" smtClean="0">
                <a:solidFill>
                  <a:srgbClr val="006600"/>
                </a:solidFill>
              </a:rPr>
              <a:t>ZELENI VITEZ</a:t>
            </a:r>
            <a:endParaRPr lang="en-US" sz="7300" b="1" dirty="0">
              <a:solidFill>
                <a:srgbClr val="006600"/>
              </a:solidFill>
            </a:endParaRPr>
          </a:p>
          <a:p>
            <a:pPr fontAlgn="base"/>
            <a:endParaRPr lang="en-US" b="1" dirty="0" smtClean="0">
              <a:solidFill>
                <a:srgbClr val="008000"/>
              </a:solidFill>
            </a:endParaRPr>
          </a:p>
          <a:p>
            <a:pPr fontAlgn="base"/>
            <a:r>
              <a:rPr lang="en-US" b="1" dirty="0" err="1" smtClean="0">
                <a:solidFill>
                  <a:srgbClr val="008000"/>
                </a:solidFill>
              </a:rPr>
              <a:t>Dragi</a:t>
            </a:r>
            <a:r>
              <a:rPr lang="en-US" b="1" dirty="0">
                <a:solidFill>
                  <a:srgbClr val="008000"/>
                </a:solidFill>
              </a:rPr>
              <a:t>, </a:t>
            </a:r>
            <a:r>
              <a:rPr lang="en-US" b="1" dirty="0" err="1">
                <a:solidFill>
                  <a:srgbClr val="008000"/>
                </a:solidFill>
              </a:rPr>
              <a:t>prošao</a:t>
            </a:r>
            <a:r>
              <a:rPr lang="en-US" b="1" dirty="0">
                <a:solidFill>
                  <a:srgbClr val="008000"/>
                </a:solidFill>
              </a:rPr>
              <a:t> je </a:t>
            </a:r>
            <a:r>
              <a:rPr lang="en-US" b="1" dirty="0" err="1">
                <a:solidFill>
                  <a:srgbClr val="008000"/>
                </a:solidFill>
              </a:rPr>
              <a:t>kraj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prozora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vitez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zeleni</a:t>
            </a:r>
            <a:r>
              <a:rPr lang="en-US" b="1" dirty="0">
                <a:solidFill>
                  <a:srgbClr val="008000"/>
                </a:solidFill>
              </a:rPr>
              <a:t>: 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 err="1">
                <a:solidFill>
                  <a:srgbClr val="008000"/>
                </a:solidFill>
              </a:rPr>
              <a:t>po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vrtu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su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ostale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njegove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zelene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stope</a:t>
            </a:r>
            <a:r>
              <a:rPr lang="en-US" b="1" dirty="0">
                <a:solidFill>
                  <a:srgbClr val="008000"/>
                </a:solidFill>
              </a:rPr>
              <a:t>. 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 err="1">
                <a:solidFill>
                  <a:srgbClr val="008000"/>
                </a:solidFill>
              </a:rPr>
              <a:t>Sada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po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šumama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hode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čežnjivo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jeleni</a:t>
            </a:r>
            <a:r>
              <a:rPr lang="en-US" b="1" dirty="0">
                <a:solidFill>
                  <a:srgbClr val="008000"/>
                </a:solidFill>
              </a:rPr>
              <a:t> 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 err="1">
                <a:solidFill>
                  <a:srgbClr val="008000"/>
                </a:solidFill>
              </a:rPr>
              <a:t>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bela</a:t>
            </a:r>
            <a:r>
              <a:rPr lang="en-US" b="1" dirty="0">
                <a:solidFill>
                  <a:srgbClr val="008000"/>
                </a:solidFill>
              </a:rPr>
              <a:t> se </a:t>
            </a:r>
            <a:r>
              <a:rPr lang="en-US" b="1" dirty="0" err="1">
                <a:solidFill>
                  <a:srgbClr val="008000"/>
                </a:solidFill>
              </a:rPr>
              <a:t>gnezda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sa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četinara</a:t>
            </a:r>
            <a:r>
              <a:rPr lang="en-US" b="1" dirty="0">
                <a:solidFill>
                  <a:srgbClr val="008000"/>
                </a:solidFill>
              </a:rPr>
              <a:t> tope.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>
                <a:solidFill>
                  <a:srgbClr val="008000"/>
                </a:solidFill>
              </a:rPr>
              <a:t> 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>
                <a:solidFill>
                  <a:srgbClr val="008000"/>
                </a:solidFill>
              </a:rPr>
              <a:t>Kao </a:t>
            </a:r>
            <a:r>
              <a:rPr lang="en-US" b="1" dirty="0" err="1">
                <a:solidFill>
                  <a:srgbClr val="008000"/>
                </a:solidFill>
              </a:rPr>
              <a:t>zeleni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mehuri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lebdi</a:t>
            </a:r>
            <a:r>
              <a:rPr lang="en-US" b="1" dirty="0">
                <a:solidFill>
                  <a:srgbClr val="008000"/>
                </a:solidFill>
              </a:rPr>
              <a:t> u </a:t>
            </a:r>
            <a:r>
              <a:rPr lang="en-US" b="1" dirty="0" err="1">
                <a:solidFill>
                  <a:srgbClr val="008000"/>
                </a:solidFill>
              </a:rPr>
              <a:t>zraku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žbunje</a:t>
            </a:r>
            <a:r>
              <a:rPr lang="en-US" b="1" dirty="0">
                <a:solidFill>
                  <a:srgbClr val="008000"/>
                </a:solidFill>
              </a:rPr>
              <a:t>, 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 err="1">
                <a:solidFill>
                  <a:srgbClr val="008000"/>
                </a:solidFill>
              </a:rPr>
              <a:t>nevidljiva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mirisa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rosa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obale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mije</a:t>
            </a:r>
            <a:r>
              <a:rPr lang="en-US" b="1" dirty="0">
                <a:solidFill>
                  <a:srgbClr val="008000"/>
                </a:solidFill>
              </a:rPr>
              <a:t>. 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 err="1">
                <a:solidFill>
                  <a:srgbClr val="008000"/>
                </a:solidFill>
              </a:rPr>
              <a:t>Lome</a:t>
            </a:r>
            <a:r>
              <a:rPr lang="en-US" b="1" dirty="0">
                <a:solidFill>
                  <a:srgbClr val="008000"/>
                </a:solidFill>
              </a:rPr>
              <a:t> se </a:t>
            </a:r>
            <a:r>
              <a:rPr lang="en-US" b="1" dirty="0" err="1">
                <a:solidFill>
                  <a:srgbClr val="008000"/>
                </a:solidFill>
              </a:rPr>
              <a:t>gorski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brzaci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kao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ognjene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munje</a:t>
            </a:r>
            <a:r>
              <a:rPr lang="en-US" b="1" dirty="0">
                <a:solidFill>
                  <a:srgbClr val="008000"/>
                </a:solidFill>
              </a:rPr>
              <a:t>, 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>
                <a:solidFill>
                  <a:srgbClr val="008000"/>
                </a:solidFill>
              </a:rPr>
              <a:t>a </a:t>
            </a:r>
            <a:r>
              <a:rPr lang="en-US" b="1" dirty="0" err="1">
                <a:solidFill>
                  <a:srgbClr val="008000"/>
                </a:solidFill>
              </a:rPr>
              <a:t>dolinske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reke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spavaju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kao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tropske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zmije</a:t>
            </a:r>
            <a:r>
              <a:rPr lang="en-US" b="1" dirty="0">
                <a:solidFill>
                  <a:srgbClr val="008000"/>
                </a:solidFill>
              </a:rPr>
              <a:t>.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>
                <a:solidFill>
                  <a:srgbClr val="008000"/>
                </a:solidFill>
              </a:rPr>
              <a:t> 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 err="1">
                <a:solidFill>
                  <a:srgbClr val="008000"/>
                </a:solidFill>
              </a:rPr>
              <a:t>Dragi</a:t>
            </a:r>
            <a:r>
              <a:rPr lang="en-US" b="1" dirty="0">
                <a:solidFill>
                  <a:srgbClr val="008000"/>
                </a:solidFill>
              </a:rPr>
              <a:t>, </a:t>
            </a:r>
            <a:r>
              <a:rPr lang="en-US" b="1" dirty="0" err="1">
                <a:solidFill>
                  <a:srgbClr val="008000"/>
                </a:solidFill>
              </a:rPr>
              <a:t>hodi</a:t>
            </a:r>
            <a:r>
              <a:rPr lang="en-US" b="1" dirty="0">
                <a:solidFill>
                  <a:srgbClr val="008000"/>
                </a:solidFill>
              </a:rPr>
              <a:t>. </a:t>
            </a:r>
            <a:r>
              <a:rPr lang="en-US" b="1" dirty="0" err="1">
                <a:solidFill>
                  <a:srgbClr val="008000"/>
                </a:solidFill>
              </a:rPr>
              <a:t>Sjaćemo</a:t>
            </a:r>
            <a:r>
              <a:rPr lang="en-US" b="1" dirty="0">
                <a:solidFill>
                  <a:srgbClr val="008000"/>
                </a:solidFill>
              </a:rPr>
              <a:t> u </a:t>
            </a:r>
            <a:r>
              <a:rPr lang="en-US" b="1" dirty="0" err="1">
                <a:solidFill>
                  <a:srgbClr val="008000"/>
                </a:solidFill>
              </a:rPr>
              <a:t>senci</a:t>
            </a:r>
            <a:r>
              <a:rPr lang="en-US" b="1" dirty="0">
                <a:solidFill>
                  <a:srgbClr val="008000"/>
                </a:solidFill>
              </a:rPr>
              <a:t> od </a:t>
            </a:r>
            <a:r>
              <a:rPr lang="en-US" b="1" dirty="0" err="1">
                <a:solidFill>
                  <a:srgbClr val="008000"/>
                </a:solidFill>
              </a:rPr>
              <a:t>pupoljaka</a:t>
            </a:r>
            <a:r>
              <a:rPr lang="en-US" b="1" dirty="0">
                <a:solidFill>
                  <a:srgbClr val="008000"/>
                </a:solidFill>
              </a:rPr>
              <a:t> 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 err="1">
                <a:solidFill>
                  <a:srgbClr val="008000"/>
                </a:solidFill>
              </a:rPr>
              <a:t>kao</a:t>
            </a:r>
            <a:r>
              <a:rPr lang="en-US" b="1" dirty="0">
                <a:solidFill>
                  <a:srgbClr val="008000"/>
                </a:solidFill>
              </a:rPr>
              <a:t> pod </a:t>
            </a:r>
            <a:r>
              <a:rPr lang="en-US" b="1" dirty="0" err="1">
                <a:solidFill>
                  <a:srgbClr val="008000"/>
                </a:solidFill>
              </a:rPr>
              <a:t>nevinom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svetlošću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onoga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sveta</a:t>
            </a:r>
            <a:r>
              <a:rPr lang="en-US" b="1" dirty="0">
                <a:solidFill>
                  <a:srgbClr val="008000"/>
                </a:solidFill>
              </a:rPr>
              <a:t>. 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 err="1">
                <a:solidFill>
                  <a:srgbClr val="008000"/>
                </a:solidFill>
              </a:rPr>
              <a:t>Mirisni</a:t>
            </a:r>
            <a:r>
              <a:rPr lang="en-US" b="1" dirty="0">
                <a:solidFill>
                  <a:srgbClr val="008000"/>
                </a:solidFill>
              </a:rPr>
              <a:t> dah </a:t>
            </a:r>
            <a:r>
              <a:rPr lang="en-US" b="1" dirty="0" err="1">
                <a:solidFill>
                  <a:srgbClr val="008000"/>
                </a:solidFill>
              </a:rPr>
              <a:t>daljina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pićeš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iz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mojih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šaka</a:t>
            </a:r>
            <a:r>
              <a:rPr lang="en-US" b="1" dirty="0">
                <a:solidFill>
                  <a:srgbClr val="008000"/>
                </a:solidFill>
              </a:rPr>
              <a:t>, 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 err="1">
                <a:solidFill>
                  <a:srgbClr val="008000"/>
                </a:solidFill>
              </a:rPr>
              <a:t>videćeš</a:t>
            </a:r>
            <a:r>
              <a:rPr lang="en-US" b="1" dirty="0">
                <a:solidFill>
                  <a:srgbClr val="008000"/>
                </a:solidFill>
              </a:rPr>
              <a:t> u </a:t>
            </a:r>
            <a:r>
              <a:rPr lang="en-US" b="1" dirty="0" err="1">
                <a:solidFill>
                  <a:srgbClr val="008000"/>
                </a:solidFill>
              </a:rPr>
              <a:t>očima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mojim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osmeh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prvoga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cveta</a:t>
            </a:r>
            <a:r>
              <a:rPr lang="en-US" b="1" dirty="0">
                <a:solidFill>
                  <a:srgbClr val="008000"/>
                </a:solidFill>
              </a:rPr>
              <a:t>.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>
                <a:solidFill>
                  <a:srgbClr val="008000"/>
                </a:solidFill>
              </a:rPr>
              <a:t> 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 err="1">
                <a:solidFill>
                  <a:srgbClr val="008000"/>
                </a:solidFill>
              </a:rPr>
              <a:t>Dragi</a:t>
            </a:r>
            <a:r>
              <a:rPr lang="en-US" b="1" dirty="0">
                <a:solidFill>
                  <a:srgbClr val="008000"/>
                </a:solidFill>
              </a:rPr>
              <a:t>, </a:t>
            </a:r>
            <a:r>
              <a:rPr lang="en-US" b="1" dirty="0" err="1">
                <a:solidFill>
                  <a:srgbClr val="008000"/>
                </a:solidFill>
              </a:rPr>
              <a:t>hodi</a:t>
            </a:r>
            <a:r>
              <a:rPr lang="en-US" b="1" dirty="0">
                <a:solidFill>
                  <a:srgbClr val="008000"/>
                </a:solidFill>
              </a:rPr>
              <a:t>, </a:t>
            </a:r>
            <a:r>
              <a:rPr lang="en-US" b="1" dirty="0" err="1">
                <a:solidFill>
                  <a:srgbClr val="008000"/>
                </a:solidFill>
              </a:rPr>
              <a:t>jer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ko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zna</a:t>
            </a:r>
            <a:r>
              <a:rPr lang="en-US" b="1" dirty="0">
                <a:solidFill>
                  <a:srgbClr val="008000"/>
                </a:solidFill>
              </a:rPr>
              <a:t> da li </a:t>
            </a:r>
            <a:r>
              <a:rPr lang="en-US" b="1" dirty="0" err="1">
                <a:solidFill>
                  <a:srgbClr val="008000"/>
                </a:solidFill>
              </a:rPr>
              <a:t>ćemo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biti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svoji</a:t>
            </a:r>
            <a:r>
              <a:rPr lang="en-US" b="1" dirty="0">
                <a:solidFill>
                  <a:srgbClr val="008000"/>
                </a:solidFill>
              </a:rPr>
              <a:t> 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>
                <a:solidFill>
                  <a:srgbClr val="008000"/>
                </a:solidFill>
              </a:rPr>
              <a:t>u </a:t>
            </a:r>
            <a:r>
              <a:rPr lang="en-US" b="1" dirty="0" err="1">
                <a:solidFill>
                  <a:srgbClr val="008000"/>
                </a:solidFill>
              </a:rPr>
              <a:t>jesen</a:t>
            </a:r>
            <a:r>
              <a:rPr lang="en-US" b="1" dirty="0">
                <a:solidFill>
                  <a:srgbClr val="008000"/>
                </a:solidFill>
              </a:rPr>
              <a:t>: </a:t>
            </a:r>
            <a:r>
              <a:rPr lang="en-US" b="1" dirty="0" err="1">
                <a:solidFill>
                  <a:srgbClr val="008000"/>
                </a:solidFill>
              </a:rPr>
              <a:t>duša</a:t>
            </a:r>
            <a:r>
              <a:rPr lang="en-US" b="1" dirty="0">
                <a:solidFill>
                  <a:srgbClr val="008000"/>
                </a:solidFill>
              </a:rPr>
              <a:t> mi </a:t>
            </a:r>
            <a:r>
              <a:rPr lang="en-US" b="1" dirty="0" err="1">
                <a:solidFill>
                  <a:srgbClr val="008000"/>
                </a:solidFill>
              </a:rPr>
              <a:t>kao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ukleta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davno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luta</a:t>
            </a:r>
            <a:r>
              <a:rPr lang="en-US" b="1" dirty="0">
                <a:solidFill>
                  <a:srgbClr val="008000"/>
                </a:solidFill>
              </a:rPr>
              <a:t>. 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>
                <a:solidFill>
                  <a:srgbClr val="008000"/>
                </a:solidFill>
              </a:rPr>
              <a:t>U </a:t>
            </a:r>
            <a:r>
              <a:rPr lang="en-US" b="1" dirty="0" err="1">
                <a:solidFill>
                  <a:srgbClr val="008000"/>
                </a:solidFill>
              </a:rPr>
              <a:t>prvi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zeleni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dan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srce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moje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osvoji</a:t>
            </a:r>
            <a:r>
              <a:rPr lang="en-US" b="1" dirty="0">
                <a:solidFill>
                  <a:srgbClr val="008000"/>
                </a:solidFill>
              </a:rPr>
              <a:t>,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 err="1">
                <a:solidFill>
                  <a:srgbClr val="008000"/>
                </a:solidFill>
              </a:rPr>
              <a:t>nek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bude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uza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te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i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kad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na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moj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spusti</a:t>
            </a:r>
            <a:r>
              <a:rPr lang="en-US" b="1" dirty="0">
                <a:solidFill>
                  <a:srgbClr val="008000"/>
                </a:solidFill>
              </a:rPr>
              <a:t> se </a:t>
            </a:r>
            <a:r>
              <a:rPr lang="en-US" b="1" dirty="0" err="1">
                <a:solidFill>
                  <a:srgbClr val="008000"/>
                </a:solidFill>
              </a:rPr>
              <a:t>krov</a:t>
            </a:r>
            <a:r>
              <a:rPr lang="en-US" b="1" dirty="0">
                <a:solidFill>
                  <a:srgbClr val="008000"/>
                </a:solidFill>
              </a:rPr>
              <a:t> </a:t>
            </a:r>
            <a:endParaRPr lang="en-US" dirty="0">
              <a:solidFill>
                <a:srgbClr val="008000"/>
              </a:solidFill>
            </a:endParaRPr>
          </a:p>
          <a:p>
            <a:pPr fontAlgn="base"/>
            <a:r>
              <a:rPr lang="en-US" b="1" dirty="0" err="1">
                <a:solidFill>
                  <a:srgbClr val="008000"/>
                </a:solidFill>
              </a:rPr>
              <a:t>jesenja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večer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žuta</a:t>
            </a:r>
            <a:r>
              <a:rPr lang="en-US" b="1" dirty="0">
                <a:solidFill>
                  <a:srgbClr val="008000"/>
                </a:solidFill>
              </a:rPr>
              <a:t>.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95" y="2281665"/>
            <a:ext cx="29432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9998"/>
              </p:ext>
            </p:extLst>
          </p:nvPr>
        </p:nvGraphicFramePr>
        <p:xfrm>
          <a:off x="-4" y="-5"/>
          <a:ext cx="12192003" cy="6864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6253"/>
                <a:gridCol w="802315"/>
                <a:gridCol w="802315"/>
                <a:gridCol w="930185"/>
                <a:gridCol w="803446"/>
                <a:gridCol w="832866"/>
                <a:gridCol w="798918"/>
                <a:gridCol w="758180"/>
                <a:gridCol w="848712"/>
                <a:gridCol w="754785"/>
                <a:gridCol w="848712"/>
                <a:gridCol w="947158"/>
                <a:gridCol w="818158"/>
              </a:tblGrid>
              <a:tr h="185077">
                <a:tc gridSpan="1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OFFLINE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83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JAN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FEB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MAR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APR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MAJ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JUN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JUL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AVG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OKT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NOV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DEC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</a:tr>
              <a:tr h="3804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Израда визуелног идентитета бренда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3804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Израда фото и видео материјала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5706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Израда штампаног материјала (флајери, проспекти, билборди…)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4176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Израда брендираних поклона и сувенира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5706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Оглашавање у кључним објектима (заставе, промо материјали…)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ПР и медијска кампања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3804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Организација догађаја за циљну групу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190227">
                <a:tc gridSpan="1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ONLINE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83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JAN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FEB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MAR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APR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MAJ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JUN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JUL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AVG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OKT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NOV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DEC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</a:tr>
              <a:tr h="19022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Израда wеб сајта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19022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Друштвене мреже: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190227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Фацебоок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190227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Инстаграм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190227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Линкедин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190227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Тwиттер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190227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Снапчат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190227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Yоутубе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190227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TIcToc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3804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Плаћени огласи на друштвеним мрежама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Плаћени огласи на Google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19022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Емаил маркетинг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4176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Организација онлине догађаја на друштвеним мрежама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  <a:tr h="2088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Сарадња са </a:t>
                      </a:r>
                      <a:r>
                        <a:rPr lang="hu-HU" sz="1200" dirty="0" smtClean="0">
                          <a:effectLst/>
                        </a:rPr>
                        <a:t>инфлуен</a:t>
                      </a:r>
                      <a:r>
                        <a:rPr lang="sr-Cyrl-RS" sz="1200" dirty="0" smtClean="0">
                          <a:effectLst/>
                        </a:rPr>
                        <a:t>с</a:t>
                      </a:r>
                      <a:r>
                        <a:rPr lang="hu-HU" sz="1200" dirty="0" smtClean="0">
                          <a:effectLst/>
                        </a:rPr>
                        <a:t>ерима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0" marR="3264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45122" y="650632"/>
            <a:ext cx="6462348" cy="2646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r-Cyrl-RS" dirty="0" smtClean="0"/>
              <a:t>Постојећи имиџ</a:t>
            </a:r>
            <a:endParaRPr lang="sr-Cyrl-RS" dirty="0" smtClean="0"/>
          </a:p>
          <a:p>
            <a:pPr lvl="0"/>
            <a:r>
              <a:rPr lang="sr-Cyrl-RS" dirty="0" smtClean="0"/>
              <a:t>Жељени имиџ – пројектовани бренд</a:t>
            </a:r>
          </a:p>
          <a:p>
            <a:pPr lvl="0"/>
            <a:r>
              <a:rPr lang="sr-Cyrl-RS" dirty="0" smtClean="0"/>
              <a:t>Промоција</a:t>
            </a:r>
            <a:endParaRPr lang="sr-Cyrl-RS" dirty="0" smtClean="0"/>
          </a:p>
          <a:p>
            <a:pPr marL="0" lvl="0" indent="0">
              <a:buNone/>
            </a:pPr>
            <a:endParaRPr lang="sr-Cyrl-RS" dirty="0" smtClean="0"/>
          </a:p>
          <a:p>
            <a:pPr lvl="0"/>
            <a:endParaRPr lang="en-US" dirty="0"/>
          </a:p>
        </p:txBody>
      </p:sp>
      <p:pic>
        <p:nvPicPr>
          <p:cNvPr id="6" name="Picture 6" descr="http://images.picsearch.com/is?v4FfHhJjSfp11DeGlcHJOhUHs1pLR0zxzZ3ebZxf-C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303" y="2074985"/>
            <a:ext cx="5948179" cy="441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93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51790" y="1512278"/>
            <a:ext cx="6567855" cy="4697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r-Cyrl-RS" sz="2000" dirty="0" smtClean="0"/>
              <a:t>Дефинисање визије, мисије</a:t>
            </a:r>
          </a:p>
          <a:p>
            <a:pPr lvl="0"/>
            <a:r>
              <a:rPr lang="sr-Cyrl-RS" sz="2000" dirty="0" smtClean="0"/>
              <a:t>Идентификовање стејкхолдера</a:t>
            </a:r>
          </a:p>
          <a:p>
            <a:pPr lvl="0"/>
            <a:r>
              <a:rPr lang="sr-Cyrl-RS" sz="2000" dirty="0" smtClean="0"/>
              <a:t>Идентификовање постојећег имиџа (радионице, фокус групе, интервуи, истраживање)</a:t>
            </a:r>
          </a:p>
          <a:p>
            <a:pPr lvl="0"/>
            <a:r>
              <a:rPr lang="sr-Cyrl-RS" sz="2000" dirty="0" smtClean="0"/>
              <a:t>Идентификовање пројектованог бренда</a:t>
            </a:r>
          </a:p>
          <a:p>
            <a:pPr lvl="0"/>
            <a:r>
              <a:rPr lang="sr-Cyrl-RS" sz="2000" dirty="0" smtClean="0"/>
              <a:t>Дефинисање алата комуникације</a:t>
            </a:r>
          </a:p>
          <a:p>
            <a:pPr lvl="0"/>
            <a:r>
              <a:rPr lang="sr-Cyrl-RS" sz="2000" dirty="0" smtClean="0"/>
              <a:t>Припрема плана комуникације</a:t>
            </a:r>
          </a:p>
          <a:p>
            <a:pPr lvl="0"/>
            <a:r>
              <a:rPr lang="sr-Cyrl-RS" sz="2000" dirty="0" smtClean="0"/>
              <a:t>Спровођење</a:t>
            </a:r>
          </a:p>
          <a:p>
            <a:pPr lvl="0"/>
            <a:r>
              <a:rPr lang="sr-Cyrl-RS" sz="2000" dirty="0" smtClean="0"/>
              <a:t>Мониторинг и евалуација</a:t>
            </a:r>
          </a:p>
          <a:p>
            <a:pPr lvl="0"/>
            <a:endParaRPr lang="sr-Cyrl-RS" sz="2000" dirty="0" smtClean="0"/>
          </a:p>
          <a:p>
            <a:pPr lvl="0"/>
            <a:endParaRPr lang="en-US" sz="2000" dirty="0"/>
          </a:p>
        </p:txBody>
      </p:sp>
      <p:pic>
        <p:nvPicPr>
          <p:cNvPr id="6" name="Picture 6" descr="http://images.picsearch.com/is?v4FfHhJjSfp11DeGlcHJOhUHs1pLR0zxzZ3ebZxf-C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2960810"/>
            <a:ext cx="373697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04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/>
              <a:t>Пример - Град Ваљево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49" y="3371911"/>
            <a:ext cx="2714625" cy="310515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П</a:t>
            </a:r>
            <a:r>
              <a:rPr lang="ru-RU" b="1" dirty="0" smtClean="0"/>
              <a:t>остојећи </a:t>
            </a:r>
            <a:r>
              <a:rPr lang="ru-RU" b="1" dirty="0"/>
              <a:t>и </a:t>
            </a:r>
            <a:r>
              <a:rPr lang="ru-RU" b="1" dirty="0" smtClean="0"/>
              <a:t>жељени бренд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88" y="1637193"/>
            <a:ext cx="9117623" cy="513288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0"/>
            <a:ext cx="12192000" cy="4697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b="1" dirty="0" smtClean="0"/>
              <a:t>Планински туризам у ваљевском крају</a:t>
            </a:r>
            <a:r>
              <a:rPr lang="en-GB" b="1" dirty="0" smtClean="0"/>
              <a:t> - </a:t>
            </a:r>
            <a:r>
              <a:rPr lang="sr-Cyrl-RS" b="1" dirty="0" smtClean="0"/>
              <a:t>Визија </a:t>
            </a:r>
          </a:p>
          <a:p>
            <a:pPr marL="0" indent="0" algn="just">
              <a:buNone/>
            </a:pPr>
            <a:r>
              <a:rPr lang="sr-Cyrl-RS" sz="2000" dirty="0" smtClean="0"/>
              <a:t>Домаћи и страни туристи препознају ваљевски крај као место за комфорни породични, као и активни одмор у очуваној планинској природи и чистом ваздуху. Тако близу, а тако далеко од градске вреве, посетиоци уживају у миру и тишини, културној баштини и гостопримству које им пружа јединствени доживљај и одмор.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575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3" y="1416665"/>
            <a:ext cx="4108141" cy="273147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41155"/>
            <a:ext cx="12192000" cy="2236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b="1" dirty="0" smtClean="0"/>
              <a:t>Планински туризам у ваљевском крају</a:t>
            </a:r>
            <a:r>
              <a:rPr lang="en-GB" b="1" dirty="0" smtClean="0"/>
              <a:t> - </a:t>
            </a:r>
            <a:r>
              <a:rPr lang="sr-Cyrl-RS" b="1" dirty="0" smtClean="0"/>
              <a:t>Мисија </a:t>
            </a:r>
          </a:p>
          <a:p>
            <a:pPr marL="0" indent="0" algn="just">
              <a:buNone/>
            </a:pPr>
            <a:r>
              <a:rPr lang="sr-Cyrl-RS" sz="2000" dirty="0" smtClean="0"/>
              <a:t>Одржавањем постојеће и изградњом нове потребне инфраструктуре Град Ваљево ствара услове за несметани развој планинског туризма. Истовремено Град Ваљево окупља и координише заједнички рад свих актера за развој планинског туризма, чију активну промоцију врши на домаћем и иностраном туристичком тржишту.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840523"/>
            <a:ext cx="3429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8142"/>
            <a:ext cx="3613144" cy="2709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76" y="4148142"/>
            <a:ext cx="3681047" cy="2760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09" y="1528600"/>
            <a:ext cx="4196861" cy="3147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456" y="4281854"/>
            <a:ext cx="3867996" cy="25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7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753707" y="1102040"/>
          <a:ext cx="7438293" cy="5755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13893"/>
                <a:gridCol w="3724400"/>
              </a:tblGrid>
              <a:tr h="272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Veliki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značaj</a:t>
                      </a:r>
                      <a:r>
                        <a:rPr lang="en-US" sz="1400" dirty="0" smtClean="0">
                          <a:effectLst/>
                        </a:rPr>
                        <a:t> / Slab </a:t>
                      </a:r>
                      <a:r>
                        <a:rPr lang="en-US" sz="1400" dirty="0" err="1" smtClean="0">
                          <a:effectLst/>
                        </a:rPr>
                        <a:t>uticaj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0" marR="4939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Veliki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značaj</a:t>
                      </a:r>
                      <a:r>
                        <a:rPr lang="en-US" sz="1400" dirty="0">
                          <a:effectLst/>
                        </a:rPr>
                        <a:t> / </a:t>
                      </a:r>
                      <a:r>
                        <a:rPr lang="en-US" sz="1400" dirty="0" err="1">
                          <a:effectLst/>
                        </a:rPr>
                        <a:t>Jak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uticaj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0" marR="4939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2195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JKP </a:t>
                      </a:r>
                      <a:r>
                        <a:rPr lang="en-US" sz="1400" dirty="0" err="1">
                          <a:effectLst/>
                        </a:rPr>
                        <a:t>Vidrak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Vodovod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Udruženje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gljivara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Medvednik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Udruženje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građana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Divčibare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Wild Serbia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Hoteli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Pepa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Divčibare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Konačište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Heba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Ski </a:t>
                      </a:r>
                      <a:r>
                        <a:rPr lang="en-US" sz="1400" dirty="0" err="1">
                          <a:effectLst/>
                        </a:rPr>
                        <a:t>staze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Crni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Vrh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Centar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Seoska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turistička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domaćinstva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Podbukovi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Univerzitet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Singidunum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Licencirani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privatni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vodiči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Restorani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Lokalni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mediji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Dopisnici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nacionalnih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medija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0" marR="49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Gradska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Uprava</a:t>
                      </a:r>
                      <a:r>
                        <a:rPr lang="en-US" sz="1400" dirty="0">
                          <a:effectLst/>
                        </a:rPr>
                        <a:t> / </a:t>
                      </a:r>
                      <a:r>
                        <a:rPr lang="en-US" sz="1400" dirty="0" err="1">
                          <a:effectLst/>
                        </a:rPr>
                        <a:t>Odeljenje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za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urbanizam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Turisticka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organizacija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Planinarsko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drustvo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Magleš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Povlen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Hotel </a:t>
                      </a:r>
                      <a:r>
                        <a:rPr lang="en-US" sz="1400" dirty="0" err="1">
                          <a:effectLst/>
                        </a:rPr>
                        <a:t>Crni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Vrh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Turistička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agencija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Nacional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Aska</a:t>
                      </a:r>
                      <a:r>
                        <a:rPr lang="en-US" sz="1400" dirty="0">
                          <a:effectLst/>
                        </a:rPr>
                        <a:t>, Big </a:t>
                      </a:r>
                      <a:r>
                        <a:rPr lang="en-US" sz="1400" dirty="0" err="1">
                          <a:effectLst/>
                        </a:rPr>
                        <a:t>Enex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Rekreativa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Putevi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moji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Balkanik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Opštine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turističke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organizacije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Mionica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Kosjerić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Požega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Porodic</a:t>
                      </a:r>
                      <a:r>
                        <a:rPr lang="sr-Cyrl-RS" sz="1400" dirty="0" smtClean="0">
                          <a:effectLst/>
                        </a:rPr>
                        <a:t>е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Teodosić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Vujić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Maksimović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MZ </a:t>
                      </a:r>
                      <a:r>
                        <a:rPr lang="en-US" sz="1400" dirty="0" err="1">
                          <a:effectLst/>
                        </a:rPr>
                        <a:t>Divčibare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Crkvena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Opština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Divčibare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0" marR="49390" marT="0" marB="0"/>
                </a:tc>
              </a:tr>
              <a:tr h="20184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0" marR="493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Kamenolomi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na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putu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Valjevo</a:t>
                      </a:r>
                      <a:r>
                        <a:rPr lang="en-US" sz="1400" dirty="0">
                          <a:effectLst/>
                        </a:rPr>
                        <a:t> – </a:t>
                      </a:r>
                      <a:r>
                        <a:rPr lang="en-US" sz="1400" dirty="0" err="1">
                          <a:effectLst/>
                        </a:rPr>
                        <a:t>Divčibare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Saobraćajno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preduzeće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Lasta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Kvadovi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Komunalna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policija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Odeljenje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za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infrastrukturu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Odeljenje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za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inspekcijske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poslove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0" marR="49390" marT="0" marB="0"/>
                </a:tc>
              </a:tr>
              <a:tr h="192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Mali značaj / Slab uticaj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0" marR="4939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Mali </a:t>
                      </a:r>
                      <a:r>
                        <a:rPr lang="en-US" sz="1400" dirty="0" err="1">
                          <a:effectLst/>
                        </a:rPr>
                        <a:t>značaj</a:t>
                      </a:r>
                      <a:r>
                        <a:rPr lang="en-US" sz="1400" dirty="0">
                          <a:effectLst/>
                        </a:rPr>
                        <a:t> / </a:t>
                      </a:r>
                      <a:r>
                        <a:rPr lang="en-US" sz="1400" dirty="0" err="1">
                          <a:effectLst/>
                        </a:rPr>
                        <a:t>Jak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uticaj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90" marR="4939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022974" y="237365"/>
            <a:ext cx="8190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Планински туризам у ваљевском крају – Заинтересоване стране (стејкхолдери)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7198"/>
            <a:ext cx="4756638" cy="31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7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Forms response chart. Question title: 1. Pol (označite Vaš odgovor). Number of responses: 100 responses."/>
          <p:cNvSpPr>
            <a:spLocks noChangeAspect="1" noChangeArrowheads="1"/>
          </p:cNvSpPr>
          <p:nvPr/>
        </p:nvSpPr>
        <p:spPr bwMode="auto">
          <a:xfrm>
            <a:off x="155574" y="84137"/>
            <a:ext cx="4416425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ubtitle 1"/>
          <p:cNvSpPr>
            <a:spLocks noGrp="1"/>
          </p:cNvSpPr>
          <p:nvPr>
            <p:ph type="subTitle" idx="1"/>
          </p:nvPr>
        </p:nvSpPr>
        <p:spPr>
          <a:xfrm>
            <a:off x="719393" y="269562"/>
            <a:ext cx="9903783" cy="490929"/>
          </a:xfrm>
        </p:spPr>
        <p:txBody>
          <a:bodyPr>
            <a:normAutofit/>
          </a:bodyPr>
          <a:lstStyle/>
          <a:p>
            <a:pPr algn="l"/>
            <a:r>
              <a:rPr lang="sr-Cyrl-RS" dirty="0" smtClean="0"/>
              <a:t>Присуство:</a:t>
            </a:r>
          </a:p>
        </p:txBody>
      </p:sp>
      <p:pic>
        <p:nvPicPr>
          <p:cNvPr id="6" name="Picture 5" descr="Chart, bar chart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092"/>
            <a:ext cx="12192001" cy="5116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4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4462</TotalTime>
  <Words>936</Words>
  <Application>Microsoft Office PowerPoint</Application>
  <PresentationFormat>Widescreen</PresentationFormat>
  <Paragraphs>473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Пример - Град Ваљево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</dc:creator>
  <cp:lastModifiedBy>Project</cp:lastModifiedBy>
  <cp:revision>59</cp:revision>
  <dcterms:created xsi:type="dcterms:W3CDTF">2021-05-18T10:48:16Z</dcterms:created>
  <dcterms:modified xsi:type="dcterms:W3CDTF">2021-10-12T10:34:12Z</dcterms:modified>
</cp:coreProperties>
</file>