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sldIdLst>
    <p:sldId id="256" r:id="rId5"/>
    <p:sldId id="257" r:id="rId6"/>
    <p:sldId id="260" r:id="rId7"/>
    <p:sldId id="261" r:id="rId8"/>
    <p:sldId id="266" r:id="rId9"/>
    <p:sldId id="264" r:id="rId10"/>
    <p:sldId id="263" r:id="rId11"/>
    <p:sldId id="268" r:id="rId12"/>
    <p:sldId id="275" r:id="rId13"/>
    <p:sldId id="270" r:id="rId14"/>
    <p:sldId id="276" r:id="rId15"/>
    <p:sldId id="284" r:id="rId16"/>
    <p:sldId id="279" r:id="rId17"/>
    <p:sldId id="278" r:id="rId18"/>
    <p:sldId id="309" r:id="rId19"/>
    <p:sldId id="310" r:id="rId20"/>
    <p:sldId id="293" r:id="rId21"/>
    <p:sldId id="311" r:id="rId22"/>
    <p:sldId id="294" r:id="rId23"/>
    <p:sldId id="305" r:id="rId24"/>
    <p:sldId id="290" r:id="rId25"/>
    <p:sldId id="289" r:id="rId26"/>
    <p:sldId id="308" r:id="rId27"/>
    <p:sldId id="312" r:id="rId28"/>
    <p:sldId id="313" r:id="rId29"/>
    <p:sldId id="314" r:id="rId30"/>
    <p:sldId id="298" r:id="rId31"/>
    <p:sldId id="306" r:id="rId32"/>
    <p:sldId id="315" r:id="rId33"/>
    <p:sldId id="316" r:id="rId34"/>
    <p:sldId id="301" r:id="rId35"/>
  </p:sldIdLst>
  <p:sldSz cx="12192000" cy="6858000"/>
  <p:notesSz cx="6858000" cy="9144000"/>
  <p:defaultTextStyle>
    <a:defPPr>
      <a:defRPr lang="e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D8C4BB-615A-73F6-2368-87EBF6954938}" name="Biljana Bozovic" initials="BB" userId="S::biljana.bozovic@skgo.org::1838819a-d950-4ab8-94c3-327caa91105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1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jana Bozovic" userId="1838819a-d950-4ab8-94c3-327caa911056" providerId="ADAL" clId="{09B2AEC1-F2A6-4BA1-B627-58463D118B5C}"/>
    <pc:docChg chg="modSld">
      <pc:chgData name="Biljana Bozovic" userId="1838819a-d950-4ab8-94c3-327caa911056" providerId="ADAL" clId="{09B2AEC1-F2A6-4BA1-B627-58463D118B5C}" dt="2024-11-13T12:54:19.694" v="3" actId="255"/>
      <pc:docMkLst>
        <pc:docMk/>
      </pc:docMkLst>
      <pc:sldChg chg="modSp mod">
        <pc:chgData name="Biljana Bozovic" userId="1838819a-d950-4ab8-94c3-327caa911056" providerId="ADAL" clId="{09B2AEC1-F2A6-4BA1-B627-58463D118B5C}" dt="2024-11-13T12:54:19.694" v="3" actId="255"/>
        <pc:sldMkLst>
          <pc:docMk/>
          <pc:sldMk cId="698368605" sldId="301"/>
        </pc:sldMkLst>
        <pc:spChg chg="mod">
          <ac:chgData name="Biljana Bozovic" userId="1838819a-d950-4ab8-94c3-327caa911056" providerId="ADAL" clId="{09B2AEC1-F2A6-4BA1-B627-58463D118B5C}" dt="2024-11-13T12:54:19.694" v="3" actId="255"/>
          <ac:spMkLst>
            <pc:docMk/>
            <pc:sldMk cId="698368605" sldId="301"/>
            <ac:spMk id="2" creationId="{1B89AA4E-84D7-D8CD-3C62-58C975A4D79A}"/>
          </ac:spMkLst>
        </pc:spChg>
      </pc:sldChg>
      <pc:sldChg chg="modSp mod">
        <pc:chgData name="Biljana Bozovic" userId="1838819a-d950-4ab8-94c3-327caa911056" providerId="ADAL" clId="{09B2AEC1-F2A6-4BA1-B627-58463D118B5C}" dt="2024-11-13T12:52:33.672" v="0" actId="20577"/>
        <pc:sldMkLst>
          <pc:docMk/>
          <pc:sldMk cId="2678959065" sldId="316"/>
        </pc:sldMkLst>
        <pc:spChg chg="mod">
          <ac:chgData name="Biljana Bozovic" userId="1838819a-d950-4ab8-94c3-327caa911056" providerId="ADAL" clId="{09B2AEC1-F2A6-4BA1-B627-58463D118B5C}" dt="2024-11-13T12:52:33.672" v="0" actId="20577"/>
          <ac:spMkLst>
            <pc:docMk/>
            <pc:sldMk cId="2678959065" sldId="316"/>
            <ac:spMk id="2" creationId="{C417D20C-CD0F-C7E5-3A39-5C34F1B6C3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F4DA2-0E70-4A77-8672-764636BD6DC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160C9-21E9-487C-A36C-9ADAE16A6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2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160C9-21E9-487C-A36C-9ADAE16A6A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41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828EA-F8A7-DF82-DA86-398E5E907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488E7-2383-EE1E-4F8F-6B6BEDEEB1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F51C21-804F-6DFC-1522-B72B7D19D9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75C0F-859F-FED8-0535-8A41301C48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160C9-21E9-487C-A36C-9ADAE16A6A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0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1BD04A-879E-E3B5-EC37-1A3334382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4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1BD04A-879E-E3B5-EC37-1A3334382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1BB33F-A904-59DB-2B36-8A3B92083C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560" y="2643661"/>
            <a:ext cx="10901680" cy="979157"/>
          </a:xfrm>
        </p:spPr>
        <p:txBody>
          <a:bodyPr anchor="t">
            <a:normAutofit/>
          </a:bodyPr>
          <a:lstStyle>
            <a:lvl1pPr algn="l">
              <a:defRPr sz="3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r-Cyrl-RS"/>
              <a:t>Место за назив догађаја или пројекта</a:t>
            </a:r>
            <a:endParaRPr lang="e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C0608-77A7-AA8E-4ABD-1FF0A140F5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558" y="3710112"/>
            <a:ext cx="10901680" cy="914132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RS"/>
              <a:t>Место за поднаслов</a:t>
            </a:r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176156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62E19CA-2CDC-6362-4617-2073CD6D92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1BB33F-A904-59DB-2B36-8A3B92083C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18" y="1361442"/>
            <a:ext cx="10952479" cy="723856"/>
          </a:xfrm>
        </p:spPr>
        <p:txBody>
          <a:bodyPr anchor="t">
            <a:normAutofit/>
          </a:bodyPr>
          <a:lstStyle>
            <a:lvl1pPr algn="l"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r-Cyrl-RS"/>
              <a:t>Место за наслов</a:t>
            </a:r>
            <a:endParaRPr lang="e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C0608-77A7-AA8E-4ABD-1FF0A140F5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9919" y="2223797"/>
            <a:ext cx="10952479" cy="299624"/>
          </a:xfrm>
        </p:spPr>
        <p:txBody>
          <a:bodyPr>
            <a:noAutofit/>
          </a:bodyPr>
          <a:lstStyle>
            <a:lvl1pPr marL="0" indent="0" algn="l">
              <a:buNone/>
              <a:defRPr sz="1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RS"/>
              <a:t>Место за поднаслов</a:t>
            </a:r>
            <a:endParaRPr lang="en-R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2CAEA34-6CA4-60AD-5C94-2A63256B1C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918" y="2661921"/>
            <a:ext cx="10952482" cy="28956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/>
              <a:t>Место за текст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9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62E19CA-2CDC-6362-4617-2073CD6D92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2CAEA34-6CA4-60AD-5C94-2A63256B1C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918" y="1361442"/>
            <a:ext cx="10952482" cy="4196079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/>
              <a:t>Место за текст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44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6BAA34-19E1-B781-E13D-36F253AE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2C343-4A63-C3F7-F785-B2A3F3E33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E7435-2F19-D3F2-9F35-18FD0732B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EF624-32F7-254E-AA50-7BD37E013890}" type="datetimeFigureOut">
              <a:rPr lang="en-RS" smtClean="0"/>
              <a:t>11/13/2024</a:t>
            </a:fld>
            <a:endParaRPr lang="e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B6C34-690E-ED7B-3D44-91166C9D2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85A32-9BA2-F85B-55ED-5C310D605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5F14C-9293-614D-A253-CE387E657FE3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299657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8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kgo.org/strane/444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810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D9A3F-2D77-CD80-161E-CC31BAAC8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147492-F1F6-5432-6BD0-400488C5B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18" y="1361442"/>
            <a:ext cx="10952482" cy="4573532"/>
          </a:xfrm>
        </p:spPr>
        <p:txBody>
          <a:bodyPr>
            <a:normAutofit/>
          </a:bodyPr>
          <a:lstStyle/>
          <a:p>
            <a:pPr algn="ctr"/>
            <a:r>
              <a:rPr lang="ru-RU" sz="1800" b="1"/>
              <a:t>ОПРАВДАНИ ДИРЕКТНИ ТРОШКОВИ</a:t>
            </a:r>
          </a:p>
          <a:p>
            <a:pPr algn="ctr"/>
            <a:r>
              <a:rPr lang="ru-RU" sz="1800" b="1"/>
              <a:t>Ко-апликанти и повезана лица</a:t>
            </a:r>
          </a:p>
          <a:p>
            <a:pPr algn="ctr"/>
            <a:endParaRPr lang="ru-RU" sz="18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/>
              <a:t>Трошкови у складу са одобреним буџетом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/>
              <a:t>Примена истих правила оправданости трошкова за све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/>
              <a:t>Споразум/Меморандум о сарадњи (МоС)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Активности које ће ко-апликант/повезано лице спровести на пројекту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Буџетске линије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Модел и динамика преноса средстава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Обавеза извештавања (финансијског и наративног) и достављања документације </a:t>
            </a:r>
          </a:p>
          <a:p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1383422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7A660-D220-1AF2-FDBE-D3EEC0577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D967FA-2438-36A2-8CB5-11FA82B34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2800" b="1"/>
              <a:t>ОПРАВДАНИ ИНДИРЕКТНИ ТРОШКОВИ</a:t>
            </a:r>
          </a:p>
          <a:p>
            <a:pPr algn="ctr"/>
            <a:endParaRPr lang="ru-RU" sz="1600" b="1"/>
          </a:p>
          <a:p>
            <a:endParaRPr lang="ru-RU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/>
              <a:t>Максимум 7% укупних директних оправданих трошкова за потребе оперативних индиректних/административних трошкова</a:t>
            </a:r>
          </a:p>
          <a:p>
            <a:endParaRPr lang="ru-RU" sz="3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/>
              <a:t>Нису обухваћени осталим буџетским линијама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3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/>
              <a:t>Не морају бити поткрепљени рачуноводственим документима, али се документација чува</a:t>
            </a:r>
            <a:endParaRPr lang="en-RS" sz="3200"/>
          </a:p>
        </p:txBody>
      </p:sp>
    </p:spTree>
    <p:extLst>
      <p:ext uri="{BB962C8B-B14F-4D97-AF65-F5344CB8AC3E}">
        <p14:creationId xmlns:p14="http://schemas.microsoft.com/office/powerpoint/2010/main" val="2744948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0DD6-CED6-3795-C198-C4D34C0FF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560" y="1261873"/>
            <a:ext cx="10901680" cy="515169"/>
          </a:xfrm>
        </p:spPr>
        <p:txBody>
          <a:bodyPr/>
          <a:lstStyle/>
          <a:p>
            <a:pPr algn="ctr"/>
            <a:r>
              <a:rPr lang="sr-Cyrl-RS"/>
              <a:t>Неоправдани трошкови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84D79-AC4E-3C56-E8EE-C337634BF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558" y="1851804"/>
            <a:ext cx="10901680" cy="374432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l"/>
            <a:r>
              <a:rPr lang="ru-RU" sz="2500" b="0" i="0" u="none" strike="noStrike" baseline="0"/>
              <a:t>• Дугови и трошкови сервисирања дугова (камате)</a:t>
            </a:r>
          </a:p>
          <a:p>
            <a:pPr algn="l"/>
            <a:r>
              <a:rPr lang="ru-RU" sz="2500" b="0" i="0" u="none" strike="noStrike" baseline="0"/>
              <a:t>• Резервисања за губитке или потенцијалне будуће обавезе</a:t>
            </a:r>
          </a:p>
          <a:p>
            <a:pPr algn="l"/>
            <a:r>
              <a:rPr lang="ru-RU" sz="2500" b="0" i="0" u="none" strike="noStrike" baseline="0"/>
              <a:t>• Трошкови који се финансирају из другог пројекта или програма </a:t>
            </a:r>
          </a:p>
          <a:p>
            <a:pPr algn="l"/>
            <a:r>
              <a:rPr lang="sr-Cyrl-RS" sz="2500" b="0" i="0" u="none" strike="noStrike" baseline="0"/>
              <a:t>• Куповина земљишта или зграда</a:t>
            </a:r>
          </a:p>
          <a:p>
            <a:pPr algn="l"/>
            <a:r>
              <a:rPr lang="sr-Cyrl-RS" sz="2500" b="0" i="0" u="none" strike="noStrike" baseline="0"/>
              <a:t>• Негативне курсне разлике</a:t>
            </a:r>
          </a:p>
          <a:p>
            <a:pPr algn="l"/>
            <a:r>
              <a:rPr lang="sr-Cyrl-RS" sz="2500" b="0" i="0" u="none" strike="noStrike" baseline="0"/>
              <a:t>• Кредити трећим лицима</a:t>
            </a:r>
          </a:p>
          <a:p>
            <a:pPr algn="l"/>
            <a:r>
              <a:rPr lang="sr-Cyrl-RS" sz="2500" b="0" i="0" u="none" strike="noStrike" baseline="0"/>
              <a:t>• Половна опрема</a:t>
            </a:r>
          </a:p>
          <a:p>
            <a:pPr algn="l"/>
            <a:r>
              <a:rPr lang="en-US" sz="2500" b="0" i="1" u="none" strike="noStrike" baseline="0"/>
              <a:t>• In kind </a:t>
            </a:r>
            <a:r>
              <a:rPr lang="sr-Cyrl-RS" sz="2500" b="0" i="0" u="none" strike="noStrike" baseline="0"/>
              <a:t>допринос</a:t>
            </a:r>
          </a:p>
          <a:p>
            <a:pPr algn="l"/>
            <a:r>
              <a:rPr lang="ru-RU" sz="2500" b="0" i="0" u="none" strike="noStrike" baseline="0"/>
              <a:t>• </a:t>
            </a:r>
            <a:r>
              <a:rPr lang="ru-RU" sz="2500" b="1" i="0" u="none" strike="noStrike" baseline="0"/>
              <a:t>Бонуси укључени у трошкове особља</a:t>
            </a:r>
          </a:p>
          <a:p>
            <a:pPr algn="l"/>
            <a:r>
              <a:rPr lang="ru-RU" sz="2500" b="0" i="0" u="none" strike="noStrike" baseline="0"/>
              <a:t>• Негативна камата коју зарачунавају банке или друге финансијске институције</a:t>
            </a:r>
          </a:p>
          <a:p>
            <a:pPr algn="l"/>
            <a:r>
              <a:rPr lang="ru-RU" sz="2500" b="1" i="0" u="none" strike="noStrike" baseline="0"/>
              <a:t>• ПДВ, порези, царине и накнаде</a:t>
            </a:r>
            <a:r>
              <a:rPr lang="ru-RU" sz="2500" b="0" i="0" u="none" strike="noStrike" baseline="0"/>
              <a:t>.</a:t>
            </a:r>
            <a:endParaRPr lang="ru-RU" sz="25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b="1"/>
              <a:t>Неоправдани трошкови не могу бити покривени ни из средстава донације нити из обавезног кофинансирања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92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48F71-2228-7FFC-0CE6-0451DA361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115ED7-19FF-D318-3CA6-E6FDDCF01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ru-RU" sz="3000" b="1">
                <a:ea typeface="+mj-ea"/>
              </a:rPr>
              <a:t>Принципи финансирања</a:t>
            </a:r>
          </a:p>
          <a:p>
            <a:pPr algn="ctr"/>
            <a:endParaRPr lang="ru-RU"/>
          </a:p>
          <a:p>
            <a:pPr algn="ctr"/>
            <a:r>
              <a:rPr lang="ru-RU" sz="2800" b="1"/>
              <a:t>ПДВ</a:t>
            </a:r>
          </a:p>
          <a:p>
            <a:endParaRPr lang="ru-RU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/>
              <a:t>Само ставке у одобреном буџету могу бити ослобођене ПДВ-а, и то оне које ће бити финансиране из средстава донације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/>
              <a:t>Пореско ослобађање се набавља ПРЕ испоруке и/или плаћања добара/услуга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/>
              <a:t>И</a:t>
            </a:r>
            <a:r>
              <a:rPr lang="ru-RU" sz="2800"/>
              <a:t>скључиво електронско подношење ППО ПДВ обрасца на порталу еПорези</a:t>
            </a:r>
            <a:endParaRPr lang="en-RS" sz="2800"/>
          </a:p>
        </p:txBody>
      </p:sp>
    </p:spTree>
    <p:extLst>
      <p:ext uri="{BB962C8B-B14F-4D97-AF65-F5344CB8AC3E}">
        <p14:creationId xmlns:p14="http://schemas.microsoft.com/office/powerpoint/2010/main" val="2413568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F016E-134B-9AF4-7045-D3EA452E6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ED887B-0D64-49BC-3722-2DCF49053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sz="5100" b="1"/>
              <a:t>РАЧУНОВОДСТВО</a:t>
            </a:r>
          </a:p>
          <a:p>
            <a:endParaRPr lang="ru-RU"/>
          </a:p>
          <a:p>
            <a:r>
              <a:rPr lang="sr-Cyrl-RS" sz="4000" b="1"/>
              <a:t>Плате</a:t>
            </a:r>
            <a:r>
              <a:rPr lang="en-US" sz="4000" b="1"/>
              <a:t>:</a:t>
            </a:r>
            <a:endParaRPr lang="ru-RU" sz="4000" b="1"/>
          </a:p>
          <a:p>
            <a:pPr marL="1714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4000">
                <a:latin typeface="Arial" panose="020B0604020202020204" pitchFamily="34" charset="0"/>
                <a:cs typeface="Arial" panose="020B0604020202020204" pitchFamily="34" charset="0"/>
              </a:rPr>
              <a:t>Одлука о именовању чланова пројектног тима</a:t>
            </a:r>
          </a:p>
          <a:p>
            <a:pPr marL="1714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4000">
                <a:latin typeface="Arial" panose="020B0604020202020204" pitchFamily="34" charset="0"/>
                <a:cs typeface="Arial" panose="020B0604020202020204" pitchFamily="34" charset="0"/>
              </a:rPr>
              <a:t>За запослене уговори о раду и платни листићи</a:t>
            </a:r>
          </a:p>
          <a:p>
            <a:pPr marL="1714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4000">
                <a:latin typeface="Arial" panose="020B0604020202020204" pitchFamily="34" charset="0"/>
                <a:cs typeface="Arial" panose="020B0604020202020204" pitchFamily="34" charset="0"/>
              </a:rPr>
              <a:t>За ангажовање по другој врсти уговора - уговори са члановима пројектног тима, обрачун накнада, timesheet и извештај о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>
                <a:latin typeface="Arial" panose="020B0604020202020204" pitchFamily="34" charset="0"/>
                <a:cs typeface="Arial" panose="020B0604020202020204" pitchFamily="34" charset="0"/>
              </a:rPr>
              <a:t>раду са јасним описом извршених задатака</a:t>
            </a:r>
          </a:p>
          <a:p>
            <a:pPr marL="1714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4000">
                <a:latin typeface="Arial" panose="020B0604020202020204" pitchFamily="34" charset="0"/>
                <a:cs typeface="Arial" panose="020B0604020202020204" pitchFamily="34" charset="0"/>
              </a:rPr>
              <a:t>Изводи из банке којима се доказују уплате зарада</a:t>
            </a:r>
          </a:p>
        </p:txBody>
      </p:sp>
    </p:spTree>
    <p:extLst>
      <p:ext uri="{BB962C8B-B14F-4D97-AF65-F5344CB8AC3E}">
        <p14:creationId xmlns:p14="http://schemas.microsoft.com/office/powerpoint/2010/main" val="2387883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039FE3-159D-AD64-8019-6BA947B63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endParaRPr lang="en-US" sz="3100" b="1"/>
          </a:p>
          <a:p>
            <a:pPr>
              <a:lnSpc>
                <a:spcPct val="70000"/>
              </a:lnSpc>
            </a:pPr>
            <a:r>
              <a:rPr lang="sr-Cyrl-RS" sz="3100" b="1"/>
              <a:t>Путни трошкови</a:t>
            </a:r>
            <a:r>
              <a:rPr lang="en-US" sz="3100" b="1"/>
              <a:t>:</a:t>
            </a:r>
            <a:endParaRPr lang="sr-Cyrl-RS" sz="3100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/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RS" sz="2400">
                <a:latin typeface="Arial" panose="020B0604020202020204" pitchFamily="34" charset="0"/>
                <a:cs typeface="Arial" panose="020B0604020202020204" pitchFamily="34" charset="0"/>
              </a:rPr>
              <a:t>Путни налог или сличн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sr-Cyrl-R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Доказ о куповини/плаћању попут рачуна и потврда</a:t>
            </a:r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За трошкове горива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списак пређених раздаљина, просечну потрошњу коришћених возила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трошкове горива и одржавања (километража, рачун за </a:t>
            </a:r>
            <a:r>
              <a:rPr lang="sr-Cyrl-RS" sz="2400">
                <a:latin typeface="Arial" panose="020B0604020202020204" pitchFamily="34" charset="0"/>
                <a:cs typeface="Arial" panose="020B0604020202020204" pitchFamily="34" charset="0"/>
              </a:rPr>
              <a:t>гориво)</a:t>
            </a:r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Возне карте, аутобуске карте, изнајмљивање возила или </a:t>
            </a:r>
            <a:r>
              <a:rPr lang="sr-Cyrl-RS" sz="2400">
                <a:latin typeface="Arial" panose="020B0604020202020204" pitchFamily="34" charset="0"/>
                <a:cs typeface="Arial" panose="020B0604020202020204" pitchFamily="34" charset="0"/>
              </a:rPr>
              <a:t>други доказ о путовању</a:t>
            </a:r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Изводи из банке којима се доказују уплате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88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C30256-E0E0-6B22-17EE-2A94AA75D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59" y="1196197"/>
            <a:ext cx="11514732" cy="437857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endParaRPr lang="sr-Latn-RS" sz="3100" b="1"/>
          </a:p>
          <a:p>
            <a:pPr>
              <a:lnSpc>
                <a:spcPct val="70000"/>
              </a:lnSpc>
            </a:pPr>
            <a:r>
              <a:rPr lang="sr-Cyrl-RS" sz="4400" b="1"/>
              <a:t>Дневнице</a:t>
            </a:r>
            <a:r>
              <a:rPr lang="en-US" sz="4400" b="1"/>
              <a:t>:</a:t>
            </a:r>
          </a:p>
          <a:p>
            <a:pPr algn="l"/>
            <a:r>
              <a:rPr lang="sr-Cyrl-RS" sz="4000" b="0" i="0" u="none" strike="noStrike" baseline="0"/>
              <a:t>• </a:t>
            </a:r>
            <a:r>
              <a:rPr lang="sr-Cyrl-RS" sz="3200" b="0" i="0" u="none" strike="noStrike" baseline="0"/>
              <a:t>Налог за службени пут</a:t>
            </a:r>
          </a:p>
          <a:p>
            <a:pPr algn="l"/>
            <a:r>
              <a:rPr lang="ru-RU" sz="3200" b="0" i="0" u="none" strike="noStrike" baseline="0"/>
              <a:t>• Доказ о исплати дневница (благајнички налог или извод)</a:t>
            </a:r>
          </a:p>
          <a:p>
            <a:pPr algn="l"/>
            <a:r>
              <a:rPr lang="sr-Cyrl-RS" sz="3200" b="0" i="0" u="none" strike="noStrike" baseline="0"/>
              <a:t>• Извештај о службеном путу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748415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9F312-44B7-EDCA-E205-12F16F5A1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26F778-0778-CE9B-0939-DE19F5FA8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18" y="1121435"/>
            <a:ext cx="10952482" cy="4963064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80000"/>
              </a:lnSpc>
            </a:pPr>
            <a:endParaRPr lang="sr-Latn-RS" sz="2900" b="1"/>
          </a:p>
          <a:p>
            <a:pPr algn="ctr">
              <a:lnSpc>
                <a:spcPct val="80000"/>
              </a:lnSpc>
            </a:pPr>
            <a:r>
              <a:rPr lang="ru-RU" sz="5100" b="1"/>
              <a:t>Набавка опреме,</a:t>
            </a:r>
            <a:r>
              <a:rPr lang="en-US" sz="5100" b="1"/>
              <a:t> </a:t>
            </a:r>
            <a:r>
              <a:rPr lang="ru-RU" sz="5100" b="1"/>
              <a:t>екстерних услуга,</a:t>
            </a:r>
            <a:r>
              <a:rPr lang="en-US" sz="5100" b="1"/>
              <a:t> </a:t>
            </a:r>
            <a:r>
              <a:rPr lang="ru-RU" sz="5100" b="1"/>
              <a:t>радова</a:t>
            </a:r>
            <a:endParaRPr lang="en-US" sz="5100" b="1"/>
          </a:p>
          <a:p>
            <a:pPr algn="ctr">
              <a:lnSpc>
                <a:spcPct val="80000"/>
              </a:lnSpc>
            </a:pPr>
            <a:endParaRPr lang="en-US" sz="2800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400"/>
              <a:t>Доказ о куповини попут фактура и потврда/ Фактура о реализацији екстерних услуга/ извештај о извршеној услузи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400"/>
              <a:t>Фактура за изведене радове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400"/>
              <a:t>Уговори са подизвођачима са свим релевантним анексима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400"/>
              <a:t>Анализа тржишта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400"/>
              <a:t>Тендерска документација на основу које је извршена набавка- за све набавке добара вредности изнад 2.500 евра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400"/>
              <a:t>Доказ о слању тендерске документације најмање три потенцијална понуђача у оквиру преговарачког поступка без</a:t>
            </a:r>
            <a:r>
              <a:rPr lang="en-US" sz="3400"/>
              <a:t> </a:t>
            </a:r>
            <a:r>
              <a:rPr lang="ru-RU" sz="3400"/>
              <a:t>слања јавног позива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400"/>
              <a:t>Примљене понуде за тендер са ковертама/доказима о</a:t>
            </a:r>
            <a:r>
              <a:rPr lang="en-US" sz="3400"/>
              <a:t> </a:t>
            </a:r>
            <a:r>
              <a:rPr lang="ru-RU" sz="3400"/>
              <a:t>пријему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400"/>
              <a:t>Извештаји о оцени тендера и остала документација у вези</a:t>
            </a:r>
            <a:r>
              <a:rPr lang="en-US" sz="3400"/>
              <a:t> </a:t>
            </a:r>
            <a:r>
              <a:rPr lang="ru-RU" sz="3400"/>
              <a:t>са процесом оцене тендера </a:t>
            </a:r>
            <a:endParaRPr lang="en-US" sz="3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400"/>
              <a:t>Доказ о испоруци опреме – потврде о примопредаји, потврде о пореклу /реализацији услуга – извештаји, документа, табеле о утрошку</a:t>
            </a:r>
            <a:r>
              <a:rPr lang="en-US" sz="3400"/>
              <a:t> </a:t>
            </a:r>
            <a:r>
              <a:rPr lang="ru-RU" sz="3400"/>
              <a:t>времена ангажовања на пројекту у случају хонорарног</a:t>
            </a:r>
            <a:r>
              <a:rPr lang="en-US" sz="3400"/>
              <a:t> </a:t>
            </a:r>
            <a:r>
              <a:rPr lang="ru-RU" sz="3400"/>
              <a:t>ангажовања, остале примењиве доказе/ извођењу радова-потврде о примопредаји, извештаји надзора </a:t>
            </a:r>
            <a:endParaRPr lang="en-US" sz="3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400"/>
              <a:t>Изводи из банке којима се доказују уплате зараде</a:t>
            </a:r>
            <a:endParaRPr lang="en-RS" sz="3400"/>
          </a:p>
        </p:txBody>
      </p:sp>
    </p:spTree>
    <p:extLst>
      <p:ext uri="{BB962C8B-B14F-4D97-AF65-F5344CB8AC3E}">
        <p14:creationId xmlns:p14="http://schemas.microsoft.com/office/powerpoint/2010/main" val="1283215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71AD62-A6FD-41D3-7AC0-2745BC451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/>
              <a:t>Додатна пропратна документација</a:t>
            </a:r>
            <a:r>
              <a:rPr lang="en-US" sz="2000" b="1"/>
              <a:t>:</a:t>
            </a:r>
          </a:p>
          <a:p>
            <a:endParaRPr lang="en-US" sz="16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/>
              <a:t>За конференције или састанке: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потписане спискове учесника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презентације и други коришћени материјал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фотографије са догађаја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/>
              <a:t>За видљивост: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копије публикација у штампаним медијима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копије медијских планова и снимке реклама/презентација у електронској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форми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/>
              <a:t>Рачуноводствена евиденција (у електронском или папирном облику) из рачуноводственог система Корисника донације попут главне књиге, помоћних књига и платних спискова, регистара основних средстава и друге релевантне рачуноводствене документације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62188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93F2F-5A94-CFB9-16B5-18CA6A24E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1F9722-98E6-C745-2019-2EAC93AF9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3600" b="1">
                <a:latin typeface="Arial"/>
                <a:cs typeface="Arial"/>
              </a:rPr>
              <a:t>ФИНАНСИЈСКИ ИЗВЕШТАЈИ</a:t>
            </a:r>
          </a:p>
          <a:p>
            <a:pPr algn="ctr"/>
            <a:endParaRPr lang="ru-RU" sz="2400"/>
          </a:p>
          <a:p>
            <a:pPr marL="457200" indent="-457200" algn="ctr">
              <a:buFont typeface="Wingdings" panose="020B0604020202020204" pitchFamily="34" charset="0"/>
              <a:buChar char="ü"/>
            </a:pPr>
            <a:r>
              <a:rPr lang="ru-RU" sz="3200" err="1">
                <a:latin typeface="Arial"/>
                <a:cs typeface="Arial"/>
              </a:rPr>
              <a:t>Кварталн</a:t>
            </a:r>
            <a:r>
              <a:rPr lang="sr-Cyrl-RS" sz="3200">
                <a:latin typeface="Arial"/>
                <a:cs typeface="Arial"/>
              </a:rPr>
              <a:t>и</a:t>
            </a:r>
            <a:r>
              <a:rPr lang="ru-RU" sz="3200">
                <a:latin typeface="Arial"/>
                <a:cs typeface="Arial"/>
              </a:rPr>
              <a:t> </a:t>
            </a:r>
            <a:r>
              <a:rPr lang="ru-RU" sz="3200" err="1">
                <a:latin typeface="Arial"/>
                <a:cs typeface="Arial"/>
              </a:rPr>
              <a:t>финансијски</a:t>
            </a:r>
            <a:r>
              <a:rPr lang="ru-RU" sz="3200">
                <a:latin typeface="Arial"/>
                <a:cs typeface="Arial"/>
              </a:rPr>
              <a:t> </a:t>
            </a:r>
            <a:r>
              <a:rPr lang="ru-RU" sz="3200" err="1">
                <a:latin typeface="Arial"/>
                <a:cs typeface="Arial"/>
              </a:rPr>
              <a:t>извештај</a:t>
            </a:r>
            <a:endParaRPr lang="en-US" sz="3200" err="1">
              <a:latin typeface="Arial"/>
              <a:cs typeface="Arial"/>
            </a:endParaRPr>
          </a:p>
          <a:p>
            <a:pPr marL="457200" indent="-457200" algn="ctr">
              <a:buFont typeface="Wingdings" panose="020B0604020202020204" pitchFamily="34" charset="0"/>
              <a:buChar char="ü"/>
            </a:pPr>
            <a:r>
              <a:rPr lang="ru-RU" sz="3200" err="1">
                <a:latin typeface="Arial"/>
                <a:cs typeface="Arial"/>
              </a:rPr>
              <a:t>Финални</a:t>
            </a:r>
            <a:r>
              <a:rPr lang="ru-RU" sz="3200">
                <a:latin typeface="Arial"/>
                <a:cs typeface="Arial"/>
              </a:rPr>
              <a:t> </a:t>
            </a:r>
            <a:r>
              <a:rPr lang="ru-RU" sz="3200" err="1">
                <a:latin typeface="Arial"/>
                <a:cs typeface="Arial"/>
              </a:rPr>
              <a:t>финансијски</a:t>
            </a:r>
            <a:r>
              <a:rPr lang="ru-RU" sz="3200">
                <a:latin typeface="Arial"/>
                <a:cs typeface="Arial"/>
              </a:rPr>
              <a:t> </a:t>
            </a:r>
            <a:r>
              <a:rPr lang="ru-RU" sz="3200" err="1">
                <a:latin typeface="Arial"/>
                <a:cs typeface="Arial"/>
              </a:rPr>
              <a:t>извештај</a:t>
            </a:r>
            <a:r>
              <a:rPr lang="ru-RU" sz="3200">
                <a:latin typeface="Arial"/>
                <a:cs typeface="Arial"/>
              </a:rPr>
              <a:t> </a:t>
            </a:r>
            <a:endParaRPr lang="en-US" sz="3200">
              <a:latin typeface="Arial"/>
              <a:cs typeface="Arial"/>
            </a:endParaRPr>
          </a:p>
          <a:p>
            <a:pPr marL="457200" indent="-457200" algn="ctr">
              <a:buFont typeface="Wingdings" panose="020B0604020202020204" pitchFamily="34" charset="0"/>
              <a:buChar char="ü"/>
            </a:pPr>
            <a:r>
              <a:rPr lang="en-US" sz="3200">
                <a:latin typeface="Arial"/>
                <a:cs typeface="Arial"/>
              </a:rPr>
              <a:t>Balance Sheet</a:t>
            </a:r>
            <a:endParaRPr lang="ru-RU" sz="3200">
              <a:latin typeface="Arial"/>
              <a:cs typeface="Arial"/>
            </a:endParaRPr>
          </a:p>
          <a:p>
            <a:pPr algn="ctr"/>
            <a:endParaRPr lang="ru-RU" sz="3200">
              <a:latin typeface="Arial"/>
              <a:cs typeface="Arial"/>
            </a:endParaRPr>
          </a:p>
          <a:p>
            <a:pPr algn="ctr"/>
            <a:endParaRPr lang="ru-RU" sz="2400"/>
          </a:p>
          <a:p>
            <a:endParaRPr lang="ru-RU"/>
          </a:p>
          <a:p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191802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140B3-397E-2ED6-E276-BE8C6FC89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560" y="1344169"/>
            <a:ext cx="10901680" cy="722375"/>
          </a:xfrm>
        </p:spPr>
        <p:txBody>
          <a:bodyPr>
            <a:noAutofit/>
          </a:bodyPr>
          <a:lstStyle/>
          <a:p>
            <a:pPr algn="ctr"/>
            <a:r>
              <a:rPr lang="sr-Cyrl-RS" sz="4400"/>
              <a:t>Финансијско управљање пројектом</a:t>
            </a:r>
            <a:endParaRPr lang="en-R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7DCFDF-C4E0-F86D-DFF6-B9BEB14E3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558" y="1984247"/>
            <a:ext cx="10901680" cy="3529583"/>
          </a:xfrm>
        </p:spPr>
        <p:txBody>
          <a:bodyPr>
            <a:normAutofit/>
          </a:bodyPr>
          <a:lstStyle/>
          <a:p>
            <a:pPr marL="347472" indent="-347472" algn="l" rtl="0" latinLnBrk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4000" b="0" i="0">
              <a:solidFill>
                <a:srgbClr val="000000"/>
              </a:solidFill>
              <a:effectLst/>
            </a:endParaRPr>
          </a:p>
          <a:p>
            <a:pPr marL="347472" indent="-347472" algn="l" rtl="0" latinLnBrk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000" b="0" i="0">
                <a:solidFill>
                  <a:srgbClr val="000000"/>
                </a:solidFill>
                <a:effectLst/>
              </a:rPr>
              <a:t>Рачун пројекта</a:t>
            </a:r>
            <a:endParaRPr lang="ru-RU" sz="4000" b="0" i="0">
              <a:solidFill>
                <a:srgbClr val="52525B"/>
              </a:solidFill>
              <a:effectLst/>
            </a:endParaRPr>
          </a:p>
          <a:p>
            <a:pPr marL="347472" indent="-347472" algn="l" rtl="0" latinLnBrk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000" b="0" i="0">
                <a:solidFill>
                  <a:srgbClr val="000000"/>
                </a:solidFill>
                <a:effectLst/>
              </a:rPr>
              <a:t>Оправданост трошкова</a:t>
            </a:r>
            <a:endParaRPr lang="ru-RU" sz="4000" b="0" i="0">
              <a:solidFill>
                <a:srgbClr val="52525B"/>
              </a:solidFill>
              <a:effectLst/>
            </a:endParaRPr>
          </a:p>
          <a:p>
            <a:pPr marL="347472" indent="-347472" algn="l" rtl="0" latinLnBrk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000" b="0" i="0">
                <a:solidFill>
                  <a:srgbClr val="000000"/>
                </a:solidFill>
                <a:effectLst/>
              </a:rPr>
              <a:t>Принципи финансирања</a:t>
            </a:r>
            <a:endParaRPr lang="ru-RU" sz="4000" b="0" i="0">
              <a:solidFill>
                <a:srgbClr val="52525B"/>
              </a:solidFill>
              <a:effectLst/>
            </a:endParaRPr>
          </a:p>
          <a:p>
            <a:pPr marL="347472" indent="-347472" algn="l" rtl="0" latinLnBrk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000" b="0" i="0">
                <a:solidFill>
                  <a:srgbClr val="000000"/>
                </a:solidFill>
                <a:effectLst/>
              </a:rPr>
              <a:t>Рачуноводство</a:t>
            </a:r>
            <a:endParaRPr lang="ru-RU" sz="4000" b="0" i="0">
              <a:solidFill>
                <a:srgbClr val="52525B"/>
              </a:solidFill>
              <a:effectLst/>
            </a:endParaRPr>
          </a:p>
          <a:p>
            <a:pPr marL="347472" indent="-347472" algn="l" rtl="0" latinLnBrk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000" b="0" i="0">
                <a:solidFill>
                  <a:srgbClr val="000000"/>
                </a:solidFill>
                <a:effectLst/>
              </a:rPr>
              <a:t>Финансијски извештаји</a:t>
            </a:r>
            <a:endParaRPr lang="ru-RU" sz="4000" b="0" i="0">
              <a:solidFill>
                <a:srgbClr val="52525B"/>
              </a:solidFill>
              <a:effectLst/>
            </a:endParaRPr>
          </a:p>
          <a:p>
            <a:endParaRPr lang="en-RS" sz="4000"/>
          </a:p>
        </p:txBody>
      </p:sp>
    </p:spTree>
    <p:extLst>
      <p:ext uri="{BB962C8B-B14F-4D97-AF65-F5344CB8AC3E}">
        <p14:creationId xmlns:p14="http://schemas.microsoft.com/office/powerpoint/2010/main" val="2568338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107B54-2675-42E1-58F1-5318B30F8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3200" b="1" err="1">
                <a:latin typeface="Arial"/>
                <a:cs typeface="Arial"/>
              </a:rPr>
              <a:t>Квартални</a:t>
            </a:r>
            <a:r>
              <a:rPr lang="ru-RU" sz="3200" b="1">
                <a:latin typeface="Arial"/>
                <a:cs typeface="Arial"/>
              </a:rPr>
              <a:t> </a:t>
            </a:r>
            <a:r>
              <a:rPr lang="ru-RU" sz="3200" b="1" err="1">
                <a:latin typeface="Arial"/>
                <a:cs typeface="Arial"/>
              </a:rPr>
              <a:t>финансијски</a:t>
            </a:r>
            <a:r>
              <a:rPr lang="ru-RU" sz="3200" b="1">
                <a:latin typeface="Arial"/>
                <a:cs typeface="Arial"/>
              </a:rPr>
              <a:t> </a:t>
            </a:r>
            <a:r>
              <a:rPr lang="ru-RU" sz="3200" b="1" err="1">
                <a:latin typeface="Arial"/>
                <a:cs typeface="Arial"/>
              </a:rPr>
              <a:t>извештај</a:t>
            </a:r>
            <a:r>
              <a:rPr lang="ru-RU" sz="3200" b="1">
                <a:latin typeface="Arial"/>
                <a:cs typeface="Arial"/>
              </a:rPr>
              <a:t> </a:t>
            </a:r>
            <a:endParaRPr lang="en-US" sz="3200" b="1">
              <a:latin typeface="Arial"/>
              <a:cs typeface="Arial"/>
            </a:endParaRPr>
          </a:p>
          <a:p>
            <a:endParaRPr lang="en-US"/>
          </a:p>
          <a:p>
            <a:pPr marL="457200" indent="-457200">
              <a:buChar char="•"/>
            </a:pPr>
            <a:r>
              <a:rPr lang="sr-Cyrl-RS" sz="3200">
                <a:latin typeface="Arial"/>
                <a:cs typeface="Arial"/>
              </a:rPr>
              <a:t>Подносе се на свака три месеца</a:t>
            </a:r>
            <a:endParaRPr lang="en-US" sz="3200">
              <a:latin typeface="Arial"/>
              <a:cs typeface="Arial"/>
            </a:endParaRPr>
          </a:p>
          <a:p>
            <a:pPr marL="457200" indent="-457200">
              <a:buChar char="•"/>
            </a:pPr>
            <a:r>
              <a:rPr lang="sr-Cyrl-RS" sz="3200">
                <a:latin typeface="Arial"/>
                <a:cs typeface="Arial"/>
              </a:rPr>
              <a:t>Извештај о финансијском напредовању пројекта</a:t>
            </a:r>
          </a:p>
          <a:p>
            <a:pPr marL="457200" indent="-457200">
              <a:buChar char="•"/>
            </a:pPr>
            <a:r>
              <a:rPr lang="ru-RU" sz="3200">
                <a:latin typeface="Arial"/>
                <a:cs typeface="Arial"/>
              </a:rPr>
              <a:t>До </a:t>
            </a:r>
            <a:r>
              <a:rPr lang="ru-RU" sz="3200" err="1">
                <a:latin typeface="Arial"/>
                <a:cs typeface="Arial"/>
              </a:rPr>
              <a:t>десетог</a:t>
            </a:r>
            <a:r>
              <a:rPr lang="ru-RU" sz="3200">
                <a:latin typeface="Arial"/>
                <a:cs typeface="Arial"/>
              </a:rPr>
              <a:t> у </a:t>
            </a:r>
            <a:r>
              <a:rPr lang="ru-RU" sz="3200" err="1">
                <a:latin typeface="Arial"/>
                <a:cs typeface="Arial"/>
              </a:rPr>
              <a:t>месецу</a:t>
            </a:r>
            <a:r>
              <a:rPr lang="ru-RU" sz="3200">
                <a:latin typeface="Arial"/>
                <a:cs typeface="Arial"/>
              </a:rPr>
              <a:t> за </a:t>
            </a:r>
            <a:r>
              <a:rPr lang="ru-RU" sz="3200" err="1">
                <a:latin typeface="Arial"/>
                <a:cs typeface="Arial"/>
              </a:rPr>
              <a:t>претходни</a:t>
            </a:r>
            <a:r>
              <a:rPr lang="ru-RU" sz="3200">
                <a:latin typeface="Arial"/>
                <a:cs typeface="Arial"/>
              </a:rPr>
              <a:t> период</a:t>
            </a:r>
            <a:endParaRPr lang="en-US" sz="3200">
              <a:latin typeface="Arial"/>
              <a:cs typeface="Arial"/>
            </a:endParaRPr>
          </a:p>
          <a:p>
            <a:pPr marL="457200" indent="-457200">
              <a:buChar char="•"/>
            </a:pPr>
            <a:r>
              <a:rPr lang="ru-RU" sz="3200" err="1">
                <a:latin typeface="Arial"/>
                <a:cs typeface="Arial"/>
              </a:rPr>
              <a:t>Кумулативни</a:t>
            </a:r>
            <a:r>
              <a:rPr lang="ru-RU" sz="3200">
                <a:latin typeface="Arial"/>
                <a:cs typeface="Arial"/>
              </a:rPr>
              <a:t> </a:t>
            </a:r>
            <a:r>
              <a:rPr lang="ru-RU" sz="3200" err="1">
                <a:latin typeface="Arial"/>
                <a:cs typeface="Arial"/>
              </a:rPr>
              <a:t>квартални</a:t>
            </a:r>
            <a:r>
              <a:rPr lang="ru-RU" sz="3200">
                <a:latin typeface="Arial"/>
                <a:cs typeface="Arial"/>
              </a:rPr>
              <a:t> </a:t>
            </a:r>
            <a:r>
              <a:rPr lang="ru-RU" sz="3200" err="1">
                <a:latin typeface="Arial"/>
                <a:cs typeface="Arial"/>
              </a:rPr>
              <a:t>извештаји</a:t>
            </a:r>
            <a:r>
              <a:rPr lang="ru-RU" sz="3200">
                <a:latin typeface="Arial"/>
                <a:cs typeface="Arial"/>
              </a:rPr>
              <a:t> </a:t>
            </a:r>
            <a:r>
              <a:rPr lang="ru-RU" sz="3200" err="1">
                <a:latin typeface="Arial"/>
                <a:cs typeface="Arial"/>
              </a:rPr>
              <a:t>дају</a:t>
            </a:r>
            <a:r>
              <a:rPr lang="ru-RU" sz="3200">
                <a:latin typeface="Arial"/>
                <a:cs typeface="Arial"/>
              </a:rPr>
              <a:t> </a:t>
            </a:r>
            <a:r>
              <a:rPr lang="ru-RU" sz="3200" err="1">
                <a:latin typeface="Arial"/>
                <a:cs typeface="Arial"/>
              </a:rPr>
              <a:t>финални</a:t>
            </a:r>
            <a:r>
              <a:rPr lang="ru-RU" sz="3200">
                <a:latin typeface="Arial"/>
                <a:cs typeface="Arial"/>
              </a:rPr>
              <a:t> </a:t>
            </a:r>
            <a:r>
              <a:rPr lang="ru-RU" sz="3200" err="1">
                <a:latin typeface="Arial"/>
                <a:cs typeface="Arial"/>
              </a:rPr>
              <a:t>финансијски</a:t>
            </a:r>
            <a:r>
              <a:rPr lang="ru-RU" sz="3200">
                <a:latin typeface="Arial"/>
                <a:cs typeface="Arial"/>
              </a:rPr>
              <a:t> </a:t>
            </a:r>
            <a:r>
              <a:rPr lang="ru-RU" sz="3200" err="1">
                <a:latin typeface="Arial"/>
                <a:cs typeface="Arial"/>
              </a:rPr>
              <a:t>извештај</a:t>
            </a:r>
            <a:endParaRPr lang="ru-RU" sz="3200" err="1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85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8C22A-E31F-7A7D-CE74-11CB111BC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0D105-CF1A-E16C-4B42-F34B19E19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3232" y="1271016"/>
            <a:ext cx="10869168" cy="4453128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ctr">
              <a:lnSpc>
                <a:spcPct val="110000"/>
              </a:lnSpc>
            </a:pPr>
            <a:r>
              <a:rPr lang="en-RS" sz="11200" b="1">
                <a:latin typeface="Arial"/>
                <a:cs typeface="Arial"/>
              </a:rPr>
              <a:t>Balance Sheet</a:t>
            </a:r>
            <a:endParaRPr lang="en-US" sz="11200" b="1">
              <a:latin typeface="Arial"/>
              <a:cs typeface="Arial"/>
            </a:endParaRPr>
          </a:p>
          <a:p>
            <a:endParaRPr lang="en-US" sz="6400"/>
          </a:p>
          <a:p>
            <a:r>
              <a:rPr lang="ru-RU" sz="6400" u="sng" err="1">
                <a:latin typeface="Arial"/>
                <a:cs typeface="Arial"/>
              </a:rPr>
              <a:t>Попуњава</a:t>
            </a:r>
            <a:r>
              <a:rPr lang="ru-RU" sz="6400" u="sng">
                <a:latin typeface="Arial"/>
                <a:cs typeface="Arial"/>
              </a:rPr>
              <a:t> се </a:t>
            </a:r>
            <a:r>
              <a:rPr lang="ru-RU" sz="6400" b="1" u="sng">
                <a:latin typeface="Arial"/>
                <a:cs typeface="Arial"/>
              </a:rPr>
              <a:t>на </a:t>
            </a:r>
            <a:r>
              <a:rPr lang="ru-RU" sz="6400" b="1" u="sng" err="1">
                <a:latin typeface="Arial"/>
                <a:cs typeface="Arial"/>
              </a:rPr>
              <a:t>енглеском</a:t>
            </a:r>
            <a:r>
              <a:rPr lang="ru-RU" sz="6400" b="1" u="sng">
                <a:latin typeface="Arial"/>
                <a:cs typeface="Arial"/>
              </a:rPr>
              <a:t> </a:t>
            </a:r>
            <a:r>
              <a:rPr lang="ru-RU" sz="6400" b="1" u="sng" err="1">
                <a:latin typeface="Arial"/>
                <a:cs typeface="Arial"/>
              </a:rPr>
              <a:t>језику</a:t>
            </a:r>
            <a:endParaRPr lang="ru-RU" sz="6400" u="sng" err="1">
              <a:latin typeface="Arial"/>
              <a:cs typeface="Arial"/>
            </a:endParaRPr>
          </a:p>
          <a:p>
            <a:r>
              <a:rPr lang="ru-RU" sz="6400" b="1" u="sng" err="1">
                <a:latin typeface="Arial"/>
                <a:cs typeface="Arial"/>
              </a:rPr>
              <a:t>Евидентира</a:t>
            </a:r>
            <a:r>
              <a:rPr lang="ru-RU" sz="6400" b="1" u="sng">
                <a:latin typeface="Arial"/>
                <a:cs typeface="Arial"/>
              </a:rPr>
              <a:t> се: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400">
                <a:latin typeface="Arial"/>
                <a:cs typeface="Arial"/>
              </a:rPr>
              <a:t>По </a:t>
            </a:r>
            <a:r>
              <a:rPr lang="ru-RU" sz="6400" b="1">
                <a:latin typeface="Arial"/>
                <a:cs typeface="Arial"/>
              </a:rPr>
              <a:t>изводима</a:t>
            </a:r>
            <a:r>
              <a:rPr lang="ru-RU" sz="6400">
                <a:latin typeface="Arial"/>
                <a:cs typeface="Arial"/>
              </a:rPr>
              <a:t> </a:t>
            </a:r>
            <a:r>
              <a:rPr lang="ru-RU" sz="6400" err="1">
                <a:latin typeface="Arial"/>
                <a:cs typeface="Arial"/>
              </a:rPr>
              <a:t>сви</a:t>
            </a:r>
            <a:r>
              <a:rPr lang="ru-RU" sz="6400">
                <a:latin typeface="Arial"/>
                <a:cs typeface="Arial"/>
              </a:rPr>
              <a:t>  </a:t>
            </a:r>
            <a:r>
              <a:rPr lang="ru-RU" sz="6400" err="1">
                <a:latin typeface="Arial"/>
                <a:cs typeface="Arial"/>
              </a:rPr>
              <a:t>директни</a:t>
            </a:r>
            <a:r>
              <a:rPr lang="ru-RU" sz="6400">
                <a:latin typeface="Arial"/>
                <a:cs typeface="Arial"/>
              </a:rPr>
              <a:t> </a:t>
            </a:r>
            <a:r>
              <a:rPr lang="ru-RU" sz="6400" err="1">
                <a:latin typeface="Arial"/>
                <a:cs typeface="Arial"/>
              </a:rPr>
              <a:t>трошкови</a:t>
            </a:r>
            <a:r>
              <a:rPr lang="ru-RU" sz="6400">
                <a:latin typeface="Arial"/>
                <a:cs typeface="Arial"/>
              </a:rPr>
              <a:t> на </a:t>
            </a:r>
            <a:r>
              <a:rPr lang="ru-RU" sz="6400" err="1">
                <a:latin typeface="Arial"/>
                <a:cs typeface="Arial"/>
              </a:rPr>
              <a:t>пројекту</a:t>
            </a:r>
            <a:r>
              <a:rPr lang="ru-RU" sz="6400">
                <a:latin typeface="Arial"/>
                <a:cs typeface="Arial"/>
              </a:rPr>
              <a:t> по </a:t>
            </a:r>
            <a:r>
              <a:rPr lang="ru-RU" sz="6400" err="1">
                <a:latin typeface="Arial"/>
                <a:cs typeface="Arial"/>
              </a:rPr>
              <a:t>хронолошком</a:t>
            </a:r>
            <a:r>
              <a:rPr lang="ru-RU" sz="6400">
                <a:latin typeface="Arial"/>
                <a:cs typeface="Arial"/>
              </a:rPr>
              <a:t> </a:t>
            </a:r>
            <a:r>
              <a:rPr lang="ru-RU" sz="6400" err="1">
                <a:latin typeface="Arial"/>
                <a:cs typeface="Arial"/>
              </a:rPr>
              <a:t>редоследу</a:t>
            </a:r>
            <a:r>
              <a:rPr lang="ru-RU" sz="6400">
                <a:latin typeface="Arial"/>
                <a:cs typeface="Arial"/>
              </a:rPr>
              <a:t> </a:t>
            </a:r>
            <a:r>
              <a:rPr lang="ru-RU" sz="6400" err="1">
                <a:latin typeface="Arial"/>
                <a:cs typeface="Arial"/>
              </a:rPr>
              <a:t>настанка</a:t>
            </a:r>
            <a:endParaRPr lang="ru-RU" sz="6400" err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400" err="1">
                <a:latin typeface="Arial"/>
                <a:cs typeface="Arial"/>
              </a:rPr>
              <a:t>Трошкови</a:t>
            </a:r>
            <a:r>
              <a:rPr lang="ru-RU" sz="6400">
                <a:latin typeface="Arial"/>
                <a:cs typeface="Arial"/>
              </a:rPr>
              <a:t> </a:t>
            </a:r>
            <a:r>
              <a:rPr lang="ru-RU" sz="6400" err="1">
                <a:latin typeface="Arial"/>
                <a:cs typeface="Arial"/>
              </a:rPr>
              <a:t>кофинансирања</a:t>
            </a:r>
            <a:r>
              <a:rPr lang="ru-RU" sz="6400">
                <a:latin typeface="Arial"/>
                <a:cs typeface="Arial"/>
              </a:rPr>
              <a:t> - без ПДВ-а</a:t>
            </a:r>
            <a:endParaRPr lang="ru-RU" sz="64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400" err="1">
                <a:latin typeface="Arial"/>
                <a:cs typeface="Arial"/>
              </a:rPr>
              <a:t>Трошкови</a:t>
            </a:r>
            <a:r>
              <a:rPr lang="ru-RU" sz="6400">
                <a:latin typeface="Arial"/>
                <a:cs typeface="Arial"/>
              </a:rPr>
              <a:t> </a:t>
            </a:r>
            <a:r>
              <a:rPr lang="ru-RU" sz="6400" err="1">
                <a:latin typeface="Arial"/>
                <a:cs typeface="Arial"/>
              </a:rPr>
              <a:t>предфинансирања</a:t>
            </a:r>
            <a:r>
              <a:rPr lang="ru-RU" sz="6400">
                <a:latin typeface="Arial"/>
                <a:cs typeface="Arial"/>
              </a:rPr>
              <a:t> - без ПДВ-а</a:t>
            </a:r>
          </a:p>
          <a:p>
            <a:pPr marL="171450" indent="-171450">
              <a:buChar char="•"/>
            </a:pPr>
            <a:endParaRPr lang="ru-RU" sz="6400">
              <a:latin typeface="Arial"/>
              <a:cs typeface="Arial"/>
            </a:endParaRPr>
          </a:p>
          <a:p>
            <a:r>
              <a:rPr lang="ru-RU" sz="6400" b="1">
                <a:latin typeface="Arial"/>
                <a:cs typeface="Arial"/>
              </a:rPr>
              <a:t>Не </a:t>
            </a:r>
            <a:r>
              <a:rPr lang="ru-RU" sz="6400" b="1" err="1">
                <a:latin typeface="Arial"/>
                <a:cs typeface="Arial"/>
              </a:rPr>
              <a:t>евидентира</a:t>
            </a:r>
            <a:r>
              <a:rPr lang="ru-RU" sz="6400" b="1">
                <a:latin typeface="Arial"/>
                <a:cs typeface="Arial"/>
              </a:rPr>
              <a:t> се: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400" err="1">
                <a:latin typeface="Arial"/>
                <a:cs typeface="Arial"/>
              </a:rPr>
              <a:t>Конверзије</a:t>
            </a:r>
            <a:r>
              <a:rPr lang="ru-RU" sz="6400">
                <a:latin typeface="Arial"/>
                <a:cs typeface="Arial"/>
              </a:rPr>
              <a:t> девиза </a:t>
            </a:r>
            <a:r>
              <a:rPr lang="ru-RU" sz="6400" err="1">
                <a:latin typeface="Arial"/>
                <a:cs typeface="Arial"/>
              </a:rPr>
              <a:t>са</a:t>
            </a:r>
            <a:r>
              <a:rPr lang="ru-RU" sz="6400">
                <a:latin typeface="Arial"/>
                <a:cs typeface="Arial"/>
              </a:rPr>
              <a:t> </a:t>
            </a:r>
            <a:r>
              <a:rPr lang="ru-RU" sz="6400" err="1">
                <a:latin typeface="Arial"/>
                <a:cs typeface="Arial"/>
              </a:rPr>
              <a:t>девизног</a:t>
            </a:r>
            <a:r>
              <a:rPr lang="ru-RU" sz="6400">
                <a:latin typeface="Arial"/>
                <a:cs typeface="Arial"/>
              </a:rPr>
              <a:t> на </a:t>
            </a:r>
            <a:r>
              <a:rPr lang="ru-RU" sz="6400" err="1">
                <a:latin typeface="Arial"/>
                <a:cs typeface="Arial"/>
              </a:rPr>
              <a:t>динарски</a:t>
            </a:r>
            <a:r>
              <a:rPr lang="ru-RU" sz="6400">
                <a:latin typeface="Arial"/>
                <a:cs typeface="Arial"/>
              </a:rPr>
              <a:t> </a:t>
            </a:r>
            <a:r>
              <a:rPr lang="ru-RU" sz="6400" err="1">
                <a:latin typeface="Arial"/>
                <a:cs typeface="Arial"/>
              </a:rPr>
              <a:t>подрачун</a:t>
            </a:r>
            <a:endParaRPr lang="ru-RU" sz="6400" err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400" err="1">
                <a:latin typeface="Arial"/>
                <a:cs typeface="Arial"/>
              </a:rPr>
              <a:t>Индиректни</a:t>
            </a:r>
            <a:r>
              <a:rPr lang="ru-RU" sz="6400">
                <a:latin typeface="Arial"/>
                <a:cs typeface="Arial"/>
              </a:rPr>
              <a:t> </a:t>
            </a:r>
            <a:r>
              <a:rPr lang="ru-RU" sz="6400" err="1">
                <a:latin typeface="Arial"/>
                <a:cs typeface="Arial"/>
              </a:rPr>
              <a:t>трошкови</a:t>
            </a:r>
            <a:endParaRPr lang="ru-RU" sz="6400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400" err="1">
                <a:latin typeface="Arial"/>
                <a:cs typeface="Arial"/>
              </a:rPr>
              <a:t>Неоправдани</a:t>
            </a:r>
            <a:r>
              <a:rPr lang="ru-RU" sz="6400">
                <a:latin typeface="Arial"/>
                <a:cs typeface="Arial"/>
              </a:rPr>
              <a:t> </a:t>
            </a:r>
            <a:r>
              <a:rPr lang="ru-RU" sz="6400" err="1">
                <a:latin typeface="Arial"/>
                <a:cs typeface="Arial"/>
              </a:rPr>
              <a:t>трошкови</a:t>
            </a:r>
            <a:r>
              <a:rPr lang="ru-RU" sz="6400">
                <a:latin typeface="Arial"/>
                <a:cs typeface="Arial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400">
                <a:latin typeface="Arial"/>
                <a:cs typeface="Arial"/>
              </a:rPr>
              <a:t>ПДВ</a:t>
            </a:r>
          </a:p>
          <a:p>
            <a:endParaRPr lang="en-RS" sz="7200"/>
          </a:p>
        </p:txBody>
      </p:sp>
    </p:spTree>
    <p:extLst>
      <p:ext uri="{BB962C8B-B14F-4D97-AF65-F5344CB8AC3E}">
        <p14:creationId xmlns:p14="http://schemas.microsoft.com/office/powerpoint/2010/main" val="2982925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6B54B-9101-3651-DF11-8C7834A56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930891-CC66-19BC-6669-700DD79CD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18" y="1170432"/>
            <a:ext cx="10952482" cy="43870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sr-Cyrl-RS" sz="2400" b="1">
              <a:latin typeface="Arial"/>
              <a:cs typeface="Arial"/>
            </a:endParaRPr>
          </a:p>
          <a:p>
            <a:pPr algn="ctr"/>
            <a:r>
              <a:rPr lang="sr-Cyrl-RS" sz="2400" b="1" err="1">
                <a:latin typeface="Arial"/>
                <a:cs typeface="Arial"/>
              </a:rPr>
              <a:t>Balance</a:t>
            </a:r>
            <a:r>
              <a:rPr lang="sr-Cyrl-RS" sz="2400" b="1">
                <a:latin typeface="Arial"/>
                <a:cs typeface="Arial"/>
              </a:rPr>
              <a:t> </a:t>
            </a:r>
            <a:r>
              <a:rPr lang="sr-Cyrl-RS" sz="2400" b="1" err="1">
                <a:latin typeface="Arial"/>
                <a:cs typeface="Arial"/>
              </a:rPr>
              <a:t>sheet</a:t>
            </a:r>
            <a:r>
              <a:rPr lang="sr-Cyrl-RS" sz="2400" b="1">
                <a:latin typeface="Arial"/>
                <a:cs typeface="Arial"/>
              </a:rPr>
              <a:t> - Шта је ново?</a:t>
            </a:r>
            <a:endParaRPr lang="sr-Cyrl-RS"/>
          </a:p>
          <a:p>
            <a:pPr algn="ctr"/>
            <a:endParaRPr lang="sr-Cyrl-RS" sz="2400" b="1"/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sr-Cyrl-RS" sz="2400">
                <a:latin typeface="Arial"/>
                <a:cs typeface="Arial"/>
              </a:rPr>
              <a:t>Персонализован </a:t>
            </a:r>
            <a:r>
              <a:rPr lang="sr-Cyrl-RS" sz="2400" err="1">
                <a:latin typeface="Arial"/>
                <a:cs typeface="Arial"/>
              </a:rPr>
              <a:t>Balance</a:t>
            </a:r>
            <a:r>
              <a:rPr lang="sr-Cyrl-RS" sz="2400">
                <a:latin typeface="Arial"/>
                <a:cs typeface="Arial"/>
              </a:rPr>
              <a:t> </a:t>
            </a:r>
            <a:r>
              <a:rPr lang="sr-Cyrl-RS" sz="2400" err="1">
                <a:latin typeface="Arial"/>
                <a:cs typeface="Arial"/>
              </a:rPr>
              <a:t>sheet</a:t>
            </a:r>
            <a:r>
              <a:rPr lang="sr-Cyrl-RS" sz="2400">
                <a:latin typeface="Arial"/>
                <a:cs typeface="Arial"/>
              </a:rPr>
              <a:t> за све координаторе и партнере</a:t>
            </a: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sr-Cyrl-RS" sz="2400">
                <a:latin typeface="Arial"/>
                <a:cs typeface="Arial"/>
              </a:rPr>
              <a:t>Повезан је са табелом финалног </a:t>
            </a:r>
            <a:r>
              <a:rPr lang="sr-Cyrl-RS" sz="2400" err="1">
                <a:latin typeface="Arial"/>
                <a:cs typeface="Arial"/>
              </a:rPr>
              <a:t>финалног</a:t>
            </a:r>
            <a:r>
              <a:rPr lang="sr-Cyrl-RS" sz="2400">
                <a:latin typeface="Arial"/>
                <a:cs typeface="Arial"/>
              </a:rPr>
              <a:t> извештаја</a:t>
            </a: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sr-Cyrl-RS" sz="2400">
                <a:latin typeface="Arial"/>
                <a:cs typeface="Arial"/>
              </a:rPr>
              <a:t>Аутоматско попуњавање укупно утрошених средстава и броја </a:t>
            </a:r>
            <a:r>
              <a:rPr lang="sr-Cyrl-RS" sz="2400" err="1">
                <a:latin typeface="Arial"/>
                <a:cs typeface="Arial"/>
              </a:rPr>
              <a:t>jedinica</a:t>
            </a:r>
            <a:r>
              <a:rPr lang="sr-Cyrl-RS" sz="2400">
                <a:latin typeface="Arial"/>
                <a:cs typeface="Arial"/>
              </a:rPr>
              <a:t> (</a:t>
            </a:r>
            <a:r>
              <a:rPr lang="sr-Cyrl-RS" sz="2400" err="1">
                <a:latin typeface="Arial"/>
                <a:cs typeface="Arial"/>
              </a:rPr>
              <a:t>unit</a:t>
            </a:r>
            <a:r>
              <a:rPr lang="sr-Cyrl-RS" sz="2400">
                <a:latin typeface="Arial"/>
                <a:cs typeface="Arial"/>
              </a:rPr>
              <a:t> </a:t>
            </a:r>
            <a:r>
              <a:rPr lang="sr-Cyrl-RS" sz="2400" err="1">
                <a:latin typeface="Arial"/>
                <a:cs typeface="Arial"/>
              </a:rPr>
              <a:t>number</a:t>
            </a:r>
            <a:r>
              <a:rPr lang="sr-Cyrl-RS" sz="2400">
                <a:latin typeface="Arial"/>
                <a:cs typeface="Arial"/>
              </a:rPr>
              <a:t>)</a:t>
            </a: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sr-Cyrl-RS" sz="2400">
                <a:latin typeface="Arial"/>
                <a:cs typeface="Arial"/>
              </a:rPr>
              <a:t>Смањујемо потребу вишеструког уношења истих података</a:t>
            </a: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sr-Cyrl-RS" sz="2400">
                <a:latin typeface="Arial"/>
                <a:cs typeface="Arial"/>
              </a:rPr>
              <a:t>Смањујемо вероватноћу грешке</a:t>
            </a:r>
            <a:endParaRPr lang="sr-Cyrl-RS" sz="2400"/>
          </a:p>
        </p:txBody>
      </p:sp>
    </p:spTree>
    <p:extLst>
      <p:ext uri="{BB962C8B-B14F-4D97-AF65-F5344CB8AC3E}">
        <p14:creationId xmlns:p14="http://schemas.microsoft.com/office/powerpoint/2010/main" val="1899176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91F61-B782-0984-9935-4EE1C870B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DBDBC0-A750-5B00-1AAD-B5A810F52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3232" y="1271016"/>
            <a:ext cx="10869168" cy="44531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RS" sz="2800" b="1" err="1">
                <a:latin typeface="Arial"/>
                <a:cs typeface="Arial"/>
              </a:rPr>
              <a:t>Balance</a:t>
            </a:r>
            <a:r>
              <a:rPr lang="en-RS" sz="2800" b="1">
                <a:latin typeface="Arial"/>
                <a:cs typeface="Arial"/>
              </a:rPr>
              <a:t> </a:t>
            </a:r>
            <a:r>
              <a:rPr lang="en-RS" sz="2800" b="1" err="1">
                <a:latin typeface="Arial"/>
                <a:cs typeface="Arial"/>
              </a:rPr>
              <a:t>Sheet</a:t>
            </a:r>
            <a:endParaRPr lang="sr-Cyrl-RS" sz="2800" b="1" err="1">
              <a:latin typeface="Arial"/>
              <a:cs typeface="Arial"/>
            </a:endParaRPr>
          </a:p>
          <a:p>
            <a:pPr algn="ctr"/>
            <a:endParaRPr lang="sr-Cyrl-RS" sz="3200"/>
          </a:p>
          <a:p>
            <a:pPr algn="ctr"/>
            <a:endParaRPr lang="en-US" sz="3200"/>
          </a:p>
          <a:p>
            <a:endParaRPr lang="en-US" sz="4000"/>
          </a:p>
        </p:txBody>
      </p:sp>
      <p:pic>
        <p:nvPicPr>
          <p:cNvPr id="3" name="Picture 2" descr="A white sheet with black text&#10;&#10;Description automatically generated">
            <a:extLst>
              <a:ext uri="{FF2B5EF4-FFF2-40B4-BE49-F238E27FC236}">
                <a16:creationId xmlns:a16="http://schemas.microsoft.com/office/drawing/2014/main" id="{708B2432-DCBC-3A25-1DFD-946414A195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45" r="614" b="21373"/>
          <a:stretch/>
        </p:blipFill>
        <p:spPr>
          <a:xfrm>
            <a:off x="273170" y="1797170"/>
            <a:ext cx="11645576" cy="326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20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04EA95-99AA-702D-CD22-C09FF7831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b="1" err="1">
                <a:latin typeface="Arial"/>
                <a:cs typeface="Arial"/>
              </a:rPr>
              <a:t>Попуњавање</a:t>
            </a:r>
            <a:r>
              <a:rPr lang="en-US" sz="1600">
                <a:latin typeface="Arial"/>
                <a:cs typeface="Arial"/>
              </a:rPr>
              <a:t> </a:t>
            </a:r>
            <a:endParaRPr lang="en-US" sz="1600"/>
          </a:p>
          <a:p>
            <a:r>
              <a:rPr lang="sr-Cyrl-RS" sz="1600" b="1" err="1">
                <a:latin typeface="Arial"/>
                <a:cs typeface="Arial"/>
              </a:rPr>
              <a:t>Balance</a:t>
            </a:r>
            <a:r>
              <a:rPr lang="sr-Cyrl-RS" sz="1600" b="1">
                <a:latin typeface="Arial"/>
                <a:cs typeface="Arial"/>
              </a:rPr>
              <a:t> </a:t>
            </a:r>
            <a:r>
              <a:rPr lang="sr-Cyrl-RS" sz="1600" b="1" err="1">
                <a:latin typeface="Arial"/>
                <a:cs typeface="Arial"/>
              </a:rPr>
              <a:t>sheet</a:t>
            </a:r>
            <a:r>
              <a:rPr lang="sr-Cyrl-RS" sz="1600" b="1">
                <a:latin typeface="Arial"/>
                <a:cs typeface="Arial"/>
              </a:rPr>
              <a:t>-а 1</a:t>
            </a:r>
            <a:endParaRPr lang="sr-Cyrl-RS" sz="1600" b="1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5AC0E51-E609-4F24-FF0E-8F5ACF55CA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9" t="-350" r="575" b="-1739"/>
          <a:stretch/>
        </p:blipFill>
        <p:spPr>
          <a:xfrm>
            <a:off x="3651849" y="1360100"/>
            <a:ext cx="4918930" cy="420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22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4C11B4-0F20-BE99-F104-67B6150B4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18" y="1329906"/>
            <a:ext cx="10952482" cy="41960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b="1" err="1">
                <a:latin typeface="Arial"/>
                <a:cs typeface="Arial"/>
              </a:rPr>
              <a:t>Попуњавање</a:t>
            </a:r>
            <a:r>
              <a:rPr lang="en-US" sz="1600">
                <a:latin typeface="Arial"/>
                <a:cs typeface="Arial"/>
              </a:rPr>
              <a:t> </a:t>
            </a:r>
          </a:p>
          <a:p>
            <a:r>
              <a:rPr lang="sr-Cyrl-RS" sz="1600" b="1" err="1">
                <a:latin typeface="Arial"/>
                <a:cs typeface="Arial"/>
              </a:rPr>
              <a:t>Balance</a:t>
            </a:r>
            <a:r>
              <a:rPr lang="sr-Cyrl-RS" sz="1600" b="1">
                <a:latin typeface="Arial"/>
                <a:cs typeface="Arial"/>
              </a:rPr>
              <a:t> </a:t>
            </a:r>
            <a:r>
              <a:rPr lang="sr-Cyrl-RS" sz="1600" b="1" err="1">
                <a:latin typeface="Arial"/>
                <a:cs typeface="Arial"/>
              </a:rPr>
              <a:t>sheet</a:t>
            </a:r>
            <a:r>
              <a:rPr lang="sr-Cyrl-RS" sz="1600" b="1">
                <a:latin typeface="Arial"/>
                <a:cs typeface="Arial"/>
              </a:rPr>
              <a:t>-а 2</a:t>
            </a:r>
            <a:endParaRPr lang="sr-Cyrl-RS" sz="1600">
              <a:latin typeface="Arial"/>
              <a:cs typeface="Arial"/>
            </a:endParaRPr>
          </a:p>
          <a:p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2F99398-4BC9-8D03-5585-B346513354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1" t="-1982" r="288" b="-1825"/>
          <a:stretch/>
        </p:blipFill>
        <p:spPr>
          <a:xfrm>
            <a:off x="3675692" y="1290104"/>
            <a:ext cx="4898211" cy="42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4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F3A440-88F4-29DE-251F-969072BE2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b="1" err="1">
                <a:latin typeface="Arial"/>
                <a:cs typeface="Arial"/>
              </a:rPr>
              <a:t>Попуњавање</a:t>
            </a:r>
            <a:r>
              <a:rPr lang="en-US" sz="1600">
                <a:latin typeface="Arial"/>
                <a:cs typeface="Arial"/>
              </a:rPr>
              <a:t> </a:t>
            </a:r>
          </a:p>
          <a:p>
            <a:r>
              <a:rPr lang="sr-Cyrl-RS" sz="1600" b="1" err="1">
                <a:latin typeface="Arial"/>
                <a:cs typeface="Arial"/>
              </a:rPr>
              <a:t>Balance</a:t>
            </a:r>
            <a:r>
              <a:rPr lang="sr-Cyrl-RS" sz="1600" b="1">
                <a:latin typeface="Arial"/>
                <a:cs typeface="Arial"/>
              </a:rPr>
              <a:t> </a:t>
            </a:r>
            <a:r>
              <a:rPr lang="sr-Cyrl-RS" sz="1600" b="1" err="1">
                <a:latin typeface="Arial"/>
                <a:cs typeface="Arial"/>
              </a:rPr>
              <a:t>sheet</a:t>
            </a:r>
            <a:r>
              <a:rPr lang="sr-Cyrl-RS" sz="1600" b="1">
                <a:latin typeface="Arial"/>
                <a:cs typeface="Arial"/>
              </a:rPr>
              <a:t>-а 3</a:t>
            </a:r>
            <a:endParaRPr lang="sr-Cyrl-RS" sz="1600">
              <a:latin typeface="Arial"/>
              <a:cs typeface="Arial"/>
            </a:endParaRPr>
          </a:p>
          <a:p>
            <a:endParaRPr lang="en-US"/>
          </a:p>
        </p:txBody>
      </p:sp>
      <p:pic>
        <p:nvPicPr>
          <p:cNvPr id="3" name="Picture 2" descr="A white and black text on a white background&#10;&#10;Description automatically generated">
            <a:extLst>
              <a:ext uri="{FF2B5EF4-FFF2-40B4-BE49-F238E27FC236}">
                <a16:creationId xmlns:a16="http://schemas.microsoft.com/office/drawing/2014/main" id="{EB48768C-D86F-8910-ECFA-200790F955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4" t="3040" r="-322" b="758"/>
          <a:stretch/>
        </p:blipFill>
        <p:spPr>
          <a:xfrm>
            <a:off x="3037074" y="1782792"/>
            <a:ext cx="6646076" cy="32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21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E1D3B-0610-D53C-53C7-48BF7F99F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6578AB-CAD4-52AC-A3C3-3C4759397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18" y="1225296"/>
            <a:ext cx="10952482" cy="433222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sr-Cyrl-RS" sz="1400" b="1" dirty="0">
                <a:latin typeface="Arial"/>
                <a:cs typeface="Arial"/>
              </a:rPr>
              <a:t>Финални извештај</a:t>
            </a:r>
            <a:endParaRPr lang="en-US" sz="1400" b="1" dirty="0">
              <a:latin typeface="Arial"/>
              <a:cs typeface="Arial"/>
            </a:endParaRPr>
          </a:p>
          <a:p>
            <a:r>
              <a:rPr lang="sr-Cyrl-RS" sz="1400" b="1" u="sng" dirty="0">
                <a:latin typeface="Arial"/>
                <a:cs typeface="Arial"/>
              </a:rPr>
              <a:t>Попуњавање финалног извештаја: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400" dirty="0">
                <a:latin typeface="Arial"/>
                <a:cs typeface="Arial"/>
              </a:rPr>
              <a:t>“</a:t>
            </a:r>
            <a:r>
              <a:rPr lang="sr-Latn-RS" sz="1400" dirty="0">
                <a:latin typeface="Arial"/>
                <a:cs typeface="Arial"/>
              </a:rPr>
              <a:t>Budget as per </a:t>
            </a:r>
            <a:r>
              <a:rPr lang="en-US" sz="1400" dirty="0">
                <a:latin typeface="Arial"/>
                <a:cs typeface="Arial"/>
              </a:rPr>
              <a:t>contract/addendum” – </a:t>
            </a:r>
            <a:r>
              <a:rPr lang="sr-Cyrl-RS" sz="1400" dirty="0">
                <a:latin typeface="Arial"/>
                <a:cs typeface="Arial"/>
              </a:rPr>
              <a:t>оригиналан или буџет након </a:t>
            </a:r>
            <a:r>
              <a:rPr lang="sr-Cyrl-RS" sz="1400" dirty="0" err="1">
                <a:latin typeface="Arial"/>
                <a:cs typeface="Arial"/>
              </a:rPr>
              <a:t>адендума</a:t>
            </a:r>
            <a:endParaRPr lang="sr-Cyrl-RS" sz="14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400" dirty="0">
                <a:latin typeface="Arial"/>
                <a:cs typeface="Arial"/>
              </a:rPr>
              <a:t>„</a:t>
            </a:r>
            <a:r>
              <a:rPr lang="en-US" sz="1400" dirty="0">
                <a:latin typeface="Arial"/>
                <a:cs typeface="Arial"/>
              </a:rPr>
              <a:t>Reallocation“ – </a:t>
            </a:r>
            <a:r>
              <a:rPr lang="sr-Cyrl-RS" sz="1400" dirty="0">
                <a:latin typeface="Arial"/>
                <a:cs typeface="Arial"/>
              </a:rPr>
              <a:t>измењен буџет по одобреним нотификацијама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400" dirty="0">
                <a:latin typeface="Arial"/>
                <a:cs typeface="Arial"/>
              </a:rPr>
              <a:t>“</a:t>
            </a:r>
            <a:r>
              <a:rPr lang="en-US" sz="1400" dirty="0">
                <a:latin typeface="Arial"/>
                <a:cs typeface="Arial"/>
              </a:rPr>
              <a:t>Expenditure incurred” </a:t>
            </a:r>
            <a:endParaRPr lang="sr-Cyrl-RS" sz="1400" dirty="0">
              <a:latin typeface="Arial"/>
              <a:cs typeface="Arial"/>
            </a:endParaRPr>
          </a:p>
          <a:p>
            <a:r>
              <a:rPr lang="sr-Cyrl-RS" sz="1400" b="1" u="sng" dirty="0">
                <a:latin typeface="Arial"/>
                <a:cs typeface="Arial"/>
              </a:rPr>
              <a:t>Део „Одступања у односу на одобрени буџет” („</a:t>
            </a:r>
            <a:r>
              <a:rPr lang="en-US" sz="1400" b="1" u="sng" dirty="0">
                <a:latin typeface="Arial"/>
                <a:cs typeface="Arial"/>
              </a:rPr>
              <a:t>Variations in comparison with</a:t>
            </a:r>
            <a:r>
              <a:rPr lang="sr-Cyrl-RS" sz="1400" b="1" u="sng" dirty="0">
                <a:latin typeface="Arial"/>
                <a:cs typeface="Arial"/>
              </a:rPr>
              <a:t> </a:t>
            </a:r>
            <a:r>
              <a:rPr lang="en-US" sz="1400" b="1" u="sng" dirty="0">
                <a:latin typeface="Arial"/>
                <a:cs typeface="Arial"/>
              </a:rPr>
              <a:t>initial budget/addendum”): </a:t>
            </a:r>
            <a:endParaRPr lang="sr-Cyrl-RS" sz="1400" b="1" u="sng" dirty="0">
              <a:latin typeface="Arial"/>
              <a:cs typeface="Arial"/>
            </a:endParaRPr>
          </a:p>
          <a:p>
            <a:pPr marL="742950" lvl="1" indent="-285750">
              <a:buChar char="•"/>
            </a:pPr>
            <a:r>
              <a:rPr lang="sr-Cyrl-RS" dirty="0">
                <a:latin typeface="Arial"/>
                <a:cs typeface="Arial"/>
              </a:rPr>
              <a:t>У апсолутном износу у еврима – укупан износ у еврима</a:t>
            </a:r>
            <a:endParaRPr lang="en-US" dirty="0">
              <a:latin typeface="Arial"/>
              <a:cs typeface="Arial"/>
            </a:endParaRPr>
          </a:p>
          <a:p>
            <a:pPr marL="742950" lvl="1" indent="-285750">
              <a:buChar char="•"/>
            </a:pPr>
            <a:r>
              <a:rPr lang="sr-Cyrl-RS" dirty="0">
                <a:latin typeface="Arial"/>
                <a:cs typeface="Arial"/>
              </a:rPr>
              <a:t>У % – износ у процентима</a:t>
            </a:r>
            <a:endParaRPr lang="en-US" dirty="0">
              <a:latin typeface="Arial"/>
              <a:cs typeface="Arial"/>
            </a:endParaRPr>
          </a:p>
          <a:p>
            <a:pPr marL="742950" lvl="1" indent="-285750">
              <a:buChar char="•"/>
            </a:pPr>
            <a:r>
              <a:rPr lang="sr-Cyrl-RS" dirty="0">
                <a:latin typeface="Arial"/>
                <a:cs typeface="Arial"/>
              </a:rPr>
              <a:t>Образложење за сва одступања – објашњење како је дошло до измена</a:t>
            </a:r>
            <a:endParaRPr lang="en-US" dirty="0">
              <a:latin typeface="Arial"/>
              <a:cs typeface="Arial"/>
            </a:endParaRPr>
          </a:p>
          <a:p>
            <a:pPr marL="742950" lvl="1" indent="-285750">
              <a:buChar char="•"/>
            </a:pPr>
            <a:endParaRPr lang="sr-Cyrl-RS" b="1" u="sng" dirty="0">
              <a:latin typeface="Arial"/>
              <a:cs typeface="Arial"/>
            </a:endParaRPr>
          </a:p>
          <a:p>
            <a:pPr lvl="1"/>
            <a:r>
              <a:rPr lang="sr-Cyrl-RS" b="1" u="sng" dirty="0">
                <a:latin typeface="Arial"/>
                <a:cs typeface="Arial"/>
              </a:rPr>
              <a:t>Како уочити грешке у извештају?</a:t>
            </a:r>
            <a:endParaRPr lang="en-US" dirty="0">
              <a:latin typeface="Arial"/>
              <a:cs typeface="Arial"/>
            </a:endParaRPr>
          </a:p>
          <a:p>
            <a:pPr marL="742950" lvl="1" indent="-285750">
              <a:buChar char="•"/>
            </a:pPr>
            <a:r>
              <a:rPr lang="sr-Cyrl-RS" dirty="0">
                <a:latin typeface="Arial"/>
                <a:cs typeface="Arial"/>
              </a:rPr>
              <a:t>Грешке у извештају указују на грешке у </a:t>
            </a:r>
            <a:r>
              <a:rPr lang="sr-Cyrl-RS" dirty="0" err="1">
                <a:latin typeface="Arial"/>
                <a:cs typeface="Arial"/>
              </a:rPr>
              <a:t>Balance</a:t>
            </a:r>
            <a:r>
              <a:rPr lang="sr-Cyrl-RS" dirty="0">
                <a:latin typeface="Arial"/>
                <a:cs typeface="Arial"/>
              </a:rPr>
              <a:t> </a:t>
            </a:r>
            <a:r>
              <a:rPr lang="sr-Cyrl-RS" dirty="0" err="1">
                <a:latin typeface="Arial"/>
                <a:cs typeface="Arial"/>
              </a:rPr>
              <a:t>sheet</a:t>
            </a:r>
            <a:r>
              <a:rPr lang="sr-Cyrl-RS" dirty="0">
                <a:latin typeface="Arial"/>
                <a:cs typeface="Arial"/>
              </a:rPr>
              <a:t>-у</a:t>
            </a:r>
            <a:endParaRPr lang="sr-Cyrl-RS" sz="1400" dirty="0">
              <a:latin typeface="Arial"/>
              <a:cs typeface="Arial"/>
            </a:endParaRPr>
          </a:p>
          <a:p>
            <a:pPr marL="742950" lvl="1" indent="-285750">
              <a:buChar char="•"/>
            </a:pPr>
            <a:r>
              <a:rPr lang="sr-Cyrl-RS" dirty="0">
                <a:latin typeface="Arial"/>
                <a:cs typeface="Arial"/>
              </a:rPr>
              <a:t>Поређењем буџетираних и утрошених трошкова</a:t>
            </a:r>
            <a:endParaRPr lang="sr-Cyrl-RS" sz="1400" dirty="0">
              <a:latin typeface="Arial"/>
              <a:cs typeface="Arial"/>
            </a:endParaRPr>
          </a:p>
          <a:p>
            <a:pPr marL="742950" lvl="1" indent="-285750">
              <a:buChar char="•"/>
            </a:pPr>
            <a:r>
              <a:rPr lang="sr-Cyrl-RS" dirty="0">
                <a:latin typeface="Arial"/>
                <a:cs typeface="Arial"/>
              </a:rPr>
              <a:t>Поређењем буџетираног и извештајног </a:t>
            </a:r>
            <a:r>
              <a:rPr lang="sr-Cyrl-RS" dirty="0" err="1">
                <a:latin typeface="Arial"/>
                <a:cs typeface="Arial"/>
              </a:rPr>
              <a:t>Unit</a:t>
            </a:r>
            <a:r>
              <a:rPr lang="sr-Cyrl-RS" dirty="0">
                <a:latin typeface="Arial"/>
                <a:cs typeface="Arial"/>
              </a:rPr>
              <a:t> </a:t>
            </a:r>
            <a:r>
              <a:rPr lang="sr-Cyrl-RS" dirty="0" err="1">
                <a:latin typeface="Arial"/>
                <a:cs typeface="Arial"/>
              </a:rPr>
              <a:t>rate</a:t>
            </a:r>
            <a:r>
              <a:rPr lang="sr-Cyrl-RS" dirty="0">
                <a:latin typeface="Arial"/>
                <a:cs typeface="Arial"/>
              </a:rPr>
              <a:t>-a</a:t>
            </a:r>
            <a:endParaRPr lang="sr-Cyrl-RS" sz="1400" dirty="0">
              <a:latin typeface="Arial"/>
              <a:cs typeface="Arial"/>
            </a:endParaRPr>
          </a:p>
          <a:p>
            <a:pPr algn="ctr"/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301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EB37D-A661-C537-3272-D6DC3ACD2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80F29D-0B66-24A6-46A7-D51C5DD59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r-Cyrl-RS" sz="2000" b="1">
                <a:latin typeface="Arial"/>
                <a:cs typeface="Arial"/>
              </a:rPr>
              <a:t>Финални извештај</a:t>
            </a:r>
          </a:p>
          <a:p>
            <a:pPr algn="l"/>
            <a:endParaRPr lang="ru-RU" sz="2000" b="1" i="1" u="none" strike="noStrike" baseline="0">
              <a:solidFill>
                <a:srgbClr val="000000"/>
              </a:solidFill>
              <a:latin typeface="MinionPro-BoldI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err="1">
                <a:latin typeface="Arial"/>
                <a:cs typeface="Arial"/>
              </a:rPr>
              <a:t>Наративни</a:t>
            </a:r>
            <a:r>
              <a:rPr lang="ru-RU" sz="2000" b="1" i="1" u="none" strike="noStrike" baseline="0">
                <a:latin typeface="Arial"/>
                <a:cs typeface="Arial"/>
              </a:rPr>
              <a:t> </a:t>
            </a:r>
            <a:r>
              <a:rPr lang="ru-RU" sz="2000" b="1" i="1" u="none" strike="noStrike" baseline="0" err="1">
                <a:latin typeface="Arial"/>
                <a:cs typeface="Arial"/>
              </a:rPr>
              <a:t>извештај</a:t>
            </a:r>
            <a:r>
              <a:rPr lang="ru-RU" sz="2000" b="1" i="1" u="none" strike="noStrike" baseline="0">
                <a:latin typeface="Arial"/>
                <a:cs typeface="Arial"/>
              </a:rPr>
              <a:t> </a:t>
            </a:r>
            <a:r>
              <a:rPr lang="ru-RU" sz="2000" b="0" i="0" u="none" strike="noStrike" baseline="0">
                <a:latin typeface="Arial"/>
                <a:cs typeface="Arial"/>
              </a:rPr>
              <a:t>– </a:t>
            </a:r>
            <a:r>
              <a:rPr lang="ru-RU" sz="2000" b="0" i="0" u="none" strike="noStrike" baseline="0" err="1">
                <a:latin typeface="Arial"/>
                <a:cs typeface="Arial"/>
              </a:rPr>
              <a:t>Анекс</a:t>
            </a:r>
            <a:r>
              <a:rPr lang="ru-RU" sz="2000" b="0" i="0" u="none" strike="noStrike" baseline="0">
                <a:latin typeface="Arial"/>
                <a:cs typeface="Arial"/>
              </a:rPr>
              <a:t> VI Уговора о </a:t>
            </a:r>
            <a:r>
              <a:rPr lang="ru-RU" sz="2000" b="0" i="0" u="none" strike="noStrike" baseline="0" err="1">
                <a:latin typeface="Arial"/>
                <a:cs typeface="Arial"/>
              </a:rPr>
              <a:t>донацији</a:t>
            </a:r>
            <a:r>
              <a:rPr lang="ru-RU" sz="2000" b="0" i="0" u="none" strike="noStrike" baseline="0">
                <a:latin typeface="Arial"/>
                <a:cs typeface="Arial"/>
              </a:rPr>
              <a:t> – </a:t>
            </a:r>
            <a:r>
              <a:rPr lang="ru-RU" sz="2000" b="0" i="0" u="none" strike="noStrike" baseline="0" err="1">
                <a:latin typeface="Arial"/>
                <a:cs typeface="Arial"/>
              </a:rPr>
              <a:t>Финални</a:t>
            </a:r>
            <a:r>
              <a:rPr lang="ru-RU" sz="2000" b="0" i="0" u="none" strike="noStrike" baseline="0">
                <a:latin typeface="Arial"/>
                <a:cs typeface="Arial"/>
              </a:rPr>
              <a:t> </a:t>
            </a:r>
            <a:r>
              <a:rPr lang="ru-RU" sz="2000" b="0" i="0" u="none" strike="noStrike" baseline="0" err="1">
                <a:latin typeface="Arial"/>
                <a:cs typeface="Arial"/>
              </a:rPr>
              <a:t>наратив</a:t>
            </a:r>
            <a:r>
              <a:rPr lang="sr-Cyrl-RS" sz="2000" b="0" i="0" u="none" strike="noStrike" baseline="0">
                <a:latin typeface="Arial"/>
                <a:cs typeface="Arial"/>
              </a:rPr>
              <a:t>ни извештај пројекта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i="1" u="none" strike="noStrike" baseline="0" err="1">
                <a:latin typeface="Arial"/>
                <a:cs typeface="Arial"/>
              </a:rPr>
              <a:t>Финансијски</a:t>
            </a:r>
            <a:r>
              <a:rPr lang="ru-RU" sz="2000" b="1" i="1" u="none" strike="noStrike" baseline="0">
                <a:latin typeface="Arial"/>
                <a:cs typeface="Arial"/>
              </a:rPr>
              <a:t> </a:t>
            </a:r>
            <a:r>
              <a:rPr lang="ru-RU" sz="2000" b="1" i="1" u="none" strike="noStrike" baseline="0" err="1">
                <a:latin typeface="Arial"/>
                <a:cs typeface="Arial"/>
              </a:rPr>
              <a:t>извештај</a:t>
            </a:r>
            <a:r>
              <a:rPr lang="ru-RU" sz="2000" b="1" i="1" u="none" strike="noStrike" baseline="0">
                <a:latin typeface="Arial"/>
                <a:cs typeface="Arial"/>
              </a:rPr>
              <a:t> </a:t>
            </a:r>
            <a:r>
              <a:rPr lang="ru-RU" sz="2000" b="0" i="0" u="none" strike="noStrike" baseline="0">
                <a:latin typeface="Arial"/>
                <a:cs typeface="Arial"/>
              </a:rPr>
              <a:t>– </a:t>
            </a:r>
            <a:r>
              <a:rPr lang="ru-RU" sz="2000" b="0" i="0" u="none" strike="noStrike" baseline="0" err="1">
                <a:latin typeface="Arial"/>
                <a:cs typeface="Arial"/>
              </a:rPr>
              <a:t>Анекс</a:t>
            </a:r>
            <a:r>
              <a:rPr lang="ru-RU" sz="2000" b="0" i="0" u="none" strike="noStrike" baseline="0">
                <a:latin typeface="Arial"/>
                <a:cs typeface="Arial"/>
              </a:rPr>
              <a:t> VI Уговора о </a:t>
            </a:r>
            <a:r>
              <a:rPr lang="ru-RU" sz="2000" b="0" i="0" u="none" strike="noStrike" baseline="0" err="1">
                <a:latin typeface="Arial"/>
                <a:cs typeface="Arial"/>
              </a:rPr>
              <a:t>донацији</a:t>
            </a:r>
            <a:r>
              <a:rPr lang="ru-RU" sz="2000" b="0" i="0" u="none" strike="noStrike" baseline="0">
                <a:latin typeface="Arial"/>
                <a:cs typeface="Arial"/>
              </a:rPr>
              <a:t> – </a:t>
            </a:r>
            <a:r>
              <a:rPr lang="ru-RU" sz="2000" b="0" i="0" u="none" strike="noStrike" baseline="0" err="1">
                <a:latin typeface="Arial"/>
                <a:cs typeface="Arial"/>
              </a:rPr>
              <a:t>образац</a:t>
            </a:r>
            <a:r>
              <a:rPr lang="ru-RU" sz="2000" b="0" i="0" u="none" strike="noStrike" baseline="0">
                <a:latin typeface="Arial"/>
                <a:cs typeface="Arial"/>
              </a:rPr>
              <a:t> </a:t>
            </a:r>
            <a:r>
              <a:rPr lang="ru-RU" sz="2000" b="0" i="0" u="none" strike="noStrike" baseline="0" err="1">
                <a:latin typeface="Arial"/>
                <a:cs typeface="Arial"/>
              </a:rPr>
              <a:t>Финалног</a:t>
            </a:r>
            <a:r>
              <a:rPr lang="ru-RU" sz="2000" b="0" i="0" u="none" strike="noStrike" baseline="0">
                <a:latin typeface="Arial"/>
                <a:cs typeface="Arial"/>
              </a:rPr>
              <a:t> </a:t>
            </a:r>
            <a:r>
              <a:rPr lang="ru-RU" sz="2000" b="0" i="0" u="none" strike="noStrike" baseline="0" err="1">
                <a:latin typeface="Arial"/>
                <a:cs typeface="Arial"/>
              </a:rPr>
              <a:t>извештаја</a:t>
            </a:r>
            <a:r>
              <a:rPr lang="ru-RU" sz="2000" b="0" i="0" u="none" strike="noStrike" baseline="0">
                <a:latin typeface="Arial"/>
                <a:cs typeface="Arial"/>
              </a:rPr>
              <a:t> и </a:t>
            </a:r>
            <a:r>
              <a:rPr lang="ru-RU" sz="2000" b="0" i="0" u="none" strike="noStrike" baseline="0" err="1">
                <a:latin typeface="Arial"/>
                <a:cs typeface="Arial"/>
              </a:rPr>
              <a:t>образац</a:t>
            </a:r>
            <a:r>
              <a:rPr lang="ru-RU" sz="2000" b="0" i="0" u="none" strike="noStrike" baseline="0">
                <a:latin typeface="Arial"/>
                <a:cs typeface="Arial"/>
              </a:rPr>
              <a:t> за </a:t>
            </a:r>
            <a:r>
              <a:rPr lang="ru-RU" sz="2000" b="0" i="0" u="none" strike="noStrike" baseline="0" err="1">
                <a:latin typeface="Arial"/>
                <a:cs typeface="Arial"/>
              </a:rPr>
              <a:t>Крајње</a:t>
            </a:r>
            <a:r>
              <a:rPr lang="ru-RU" sz="2000" b="0" i="0" u="none" strike="noStrike" baseline="0">
                <a:latin typeface="Arial"/>
                <a:cs typeface="Arial"/>
              </a:rPr>
              <a:t> </a:t>
            </a:r>
            <a:r>
              <a:rPr lang="ru-RU" sz="2000" b="0" i="0" u="none" strike="noStrike" baseline="0" err="1">
                <a:latin typeface="Arial"/>
                <a:cs typeface="Arial"/>
              </a:rPr>
              <a:t>изворе</a:t>
            </a:r>
            <a:r>
              <a:rPr lang="ru-RU" sz="2000" b="0" i="0" u="none" strike="noStrike" baseline="0">
                <a:latin typeface="Arial"/>
                <a:cs typeface="Arial"/>
              </a:rPr>
              <a:t> </a:t>
            </a:r>
            <a:r>
              <a:rPr lang="ru-RU" sz="2000" b="0" i="0" u="none" strike="noStrike" baseline="0" err="1">
                <a:latin typeface="Arial"/>
                <a:cs typeface="Arial"/>
              </a:rPr>
              <a:t>финансирања</a:t>
            </a:r>
            <a:endParaRPr lang="ru-RU" sz="2000" b="0" i="0" u="none" strike="noStrike" baseline="0">
              <a:latin typeface="Arial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i="1" u="none" strike="noStrike" baseline="0" err="1">
                <a:latin typeface="Arial"/>
                <a:cs typeface="Arial"/>
              </a:rPr>
              <a:t>Захтев</a:t>
            </a:r>
            <a:r>
              <a:rPr lang="ru-RU" sz="2000" b="1" i="1" u="none" strike="noStrike" baseline="0">
                <a:latin typeface="Arial"/>
                <a:cs typeface="Arial"/>
              </a:rPr>
              <a:t> за </a:t>
            </a:r>
            <a:r>
              <a:rPr lang="ru-RU" sz="2000" b="1" i="1" u="none" strike="noStrike" baseline="0" err="1">
                <a:latin typeface="Arial"/>
                <a:cs typeface="Arial"/>
              </a:rPr>
              <a:t>финалну</a:t>
            </a:r>
            <a:r>
              <a:rPr lang="ru-RU" sz="2000" b="1" i="1" u="none" strike="noStrike" baseline="0">
                <a:latin typeface="Arial"/>
                <a:cs typeface="Arial"/>
              </a:rPr>
              <a:t> уплату </a:t>
            </a:r>
            <a:r>
              <a:rPr lang="ru-RU" sz="2000" b="0" i="0" u="none" strike="noStrike" baseline="0">
                <a:latin typeface="Arial"/>
                <a:cs typeface="Arial"/>
              </a:rPr>
              <a:t>– </a:t>
            </a:r>
            <a:r>
              <a:rPr lang="ru-RU" sz="2000" b="0" i="0" u="none" strike="noStrike" baseline="0" err="1">
                <a:latin typeface="Arial"/>
                <a:cs typeface="Arial"/>
              </a:rPr>
              <a:t>Анекс</a:t>
            </a:r>
            <a:r>
              <a:rPr lang="ru-RU" sz="2000" b="0" i="0" u="none" strike="noStrike" baseline="0">
                <a:latin typeface="Arial"/>
                <a:cs typeface="Arial"/>
              </a:rPr>
              <a:t> V Уговора о </a:t>
            </a:r>
            <a:r>
              <a:rPr lang="ru-RU" sz="2000" b="0" i="0" u="none" strike="noStrike" baseline="0" err="1">
                <a:latin typeface="Arial"/>
                <a:cs typeface="Arial"/>
              </a:rPr>
              <a:t>донацији</a:t>
            </a:r>
            <a:r>
              <a:rPr lang="ru-RU" sz="2000" b="0" i="0" u="none" strike="noStrike" baseline="0">
                <a:latin typeface="Arial"/>
                <a:cs typeface="Arial"/>
              </a:rPr>
              <a:t> – </a:t>
            </a:r>
            <a:r>
              <a:rPr lang="ru-RU" sz="2000" b="0" i="0" u="none" strike="noStrike" baseline="0" err="1">
                <a:latin typeface="Arial"/>
                <a:cs typeface="Arial"/>
              </a:rPr>
              <a:t>Захтев</a:t>
            </a:r>
            <a:r>
              <a:rPr lang="ru-RU" sz="2000" b="0" i="0" u="none" strike="noStrike" baseline="0">
                <a:latin typeface="Arial"/>
                <a:cs typeface="Arial"/>
              </a:rPr>
              <a:t> за уплату </a:t>
            </a:r>
            <a:r>
              <a:rPr lang="ru-RU" sz="2000" b="0" i="0" u="none" strike="noStrike" baseline="0" err="1">
                <a:latin typeface="Arial"/>
                <a:cs typeface="Arial"/>
              </a:rPr>
              <a:t>према</a:t>
            </a:r>
            <a:r>
              <a:rPr lang="ru-RU" sz="2000" b="0" i="0" u="none" strike="noStrike" baseline="0">
                <a:latin typeface="Arial"/>
                <a:cs typeface="Arial"/>
              </a:rPr>
              <a:t> Уговору о </a:t>
            </a:r>
            <a:r>
              <a:rPr lang="ru-RU" sz="2000" b="0" i="0" u="none" strike="noStrike" baseline="0" err="1">
                <a:latin typeface="Arial"/>
                <a:cs typeface="Arial"/>
              </a:rPr>
              <a:t>донацији</a:t>
            </a:r>
            <a:endParaRPr lang="ru-RU" sz="2000" b="0" i="0" u="none" strike="noStrike" baseline="0">
              <a:latin typeface="Arial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i="1" u="none" strike="noStrike" baseline="0" err="1">
                <a:latin typeface="Arial"/>
                <a:cs typeface="Arial"/>
              </a:rPr>
              <a:t>Образац</a:t>
            </a:r>
            <a:r>
              <a:rPr lang="ru-RU" sz="2000" b="1" i="1" u="none" strike="noStrike" baseline="0">
                <a:latin typeface="Arial"/>
                <a:cs typeface="Arial"/>
              </a:rPr>
              <a:t> за </a:t>
            </a:r>
            <a:r>
              <a:rPr lang="ru-RU" sz="2000" b="1" i="1" u="none" strike="noStrike" baseline="0" err="1">
                <a:latin typeface="Arial"/>
                <a:cs typeface="Arial"/>
              </a:rPr>
              <a:t>пренос</a:t>
            </a:r>
            <a:r>
              <a:rPr lang="ru-RU" sz="2000" b="1" i="1" u="none" strike="noStrike" baseline="0">
                <a:latin typeface="Arial"/>
                <a:cs typeface="Arial"/>
              </a:rPr>
              <a:t> </a:t>
            </a:r>
            <a:r>
              <a:rPr lang="ru-RU" sz="2000" b="1" i="1" u="none" strike="noStrike" baseline="0" err="1">
                <a:latin typeface="Arial"/>
                <a:cs typeface="Arial"/>
              </a:rPr>
              <a:t>власништва</a:t>
            </a:r>
            <a:r>
              <a:rPr lang="ru-RU" sz="2000" b="1" i="1" u="none" strike="noStrike" baseline="0">
                <a:latin typeface="Arial"/>
                <a:cs typeface="Arial"/>
              </a:rPr>
              <a:t> </a:t>
            </a:r>
            <a:r>
              <a:rPr lang="ru-RU" sz="2000" b="0" i="0" u="none" strike="noStrike" baseline="0">
                <a:latin typeface="Arial"/>
                <a:cs typeface="Arial"/>
              </a:rPr>
              <a:t>– </a:t>
            </a:r>
            <a:r>
              <a:rPr lang="ru-RU" sz="2000" b="0" i="0" u="none" strike="noStrike" baseline="0" err="1">
                <a:latin typeface="Arial"/>
                <a:cs typeface="Arial"/>
              </a:rPr>
              <a:t>Анекс</a:t>
            </a:r>
            <a:r>
              <a:rPr lang="ru-RU" sz="2000" b="0" i="0" u="none" strike="noStrike" baseline="0">
                <a:latin typeface="Arial"/>
                <a:cs typeface="Arial"/>
              </a:rPr>
              <a:t> IX Уговора о </a:t>
            </a:r>
            <a:r>
              <a:rPr lang="ru-RU" sz="2000" b="0" i="0" u="none" strike="noStrike" baseline="0" err="1">
                <a:latin typeface="Arial"/>
                <a:cs typeface="Arial"/>
              </a:rPr>
              <a:t>донацији</a:t>
            </a:r>
            <a:endParaRPr lang="ru-RU" sz="2000" b="0" i="0" u="none" strike="noStrike" baseline="0">
              <a:latin typeface="Arial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i="1" u="none" strike="noStrike" baseline="0" err="1">
                <a:latin typeface="Arial"/>
                <a:cs typeface="Arial"/>
              </a:rPr>
              <a:t>Пропратна</a:t>
            </a:r>
            <a:r>
              <a:rPr lang="ru-RU" sz="2000" b="1" i="1" u="none" strike="noStrike" baseline="0">
                <a:latin typeface="Arial"/>
                <a:cs typeface="Arial"/>
              </a:rPr>
              <a:t> </a:t>
            </a:r>
            <a:r>
              <a:rPr lang="ru-RU" sz="2000" b="1" i="1" u="none" strike="noStrike" baseline="0" err="1">
                <a:latin typeface="Arial"/>
                <a:cs typeface="Arial"/>
              </a:rPr>
              <a:t>документација</a:t>
            </a:r>
            <a:r>
              <a:rPr lang="ru-RU" sz="2000" b="1" i="1" u="none" strike="noStrike" baseline="0">
                <a:latin typeface="Arial"/>
                <a:cs typeface="Arial"/>
              </a:rPr>
              <a:t> </a:t>
            </a:r>
            <a:r>
              <a:rPr lang="ru-RU" sz="2000" b="0" i="0" u="none" strike="noStrike" baseline="0">
                <a:latin typeface="Arial"/>
                <a:cs typeface="Arial"/>
              </a:rPr>
              <a:t>– техничка и </a:t>
            </a:r>
            <a:r>
              <a:rPr lang="ru-RU" sz="2000" b="0" i="0" u="none" strike="noStrike" baseline="0" err="1">
                <a:latin typeface="Arial"/>
                <a:cs typeface="Arial"/>
              </a:rPr>
              <a:t>финансијска</a:t>
            </a:r>
            <a:r>
              <a:rPr lang="ru-RU" sz="2000" b="0" i="0" u="none" strike="noStrike" baseline="0">
                <a:latin typeface="Arial"/>
                <a:cs typeface="Arial"/>
              </a:rPr>
              <a:t> </a:t>
            </a:r>
            <a:r>
              <a:rPr lang="ru-RU" sz="2000" b="0" i="0" u="none" strike="noStrike" baseline="0" err="1">
                <a:latin typeface="Arial"/>
                <a:cs typeface="Arial"/>
              </a:rPr>
              <a:t>документација</a:t>
            </a:r>
            <a:r>
              <a:rPr lang="ru-RU" sz="2000" b="0" i="0" u="none" strike="noStrike" baseline="0">
                <a:latin typeface="Arial"/>
                <a:cs typeface="Arial"/>
              </a:rPr>
              <a:t> како</a:t>
            </a:r>
          </a:p>
          <a:p>
            <a:r>
              <a:rPr lang="ru-RU" sz="2000" b="0" i="0" u="none" strike="noStrike" baseline="0">
                <a:latin typeface="Arial"/>
                <a:cs typeface="Arial"/>
              </a:rPr>
              <a:t>     </a:t>
            </a:r>
            <a:r>
              <a:rPr lang="ru-RU" sz="2000" b="0" i="0" u="none" strike="noStrike" baseline="0" err="1">
                <a:latin typeface="Arial"/>
                <a:cs typeface="Arial"/>
              </a:rPr>
              <a:t>је</a:t>
            </a:r>
            <a:r>
              <a:rPr lang="ru-RU" sz="2000" b="0" i="0" u="none" strike="noStrike" baseline="0">
                <a:latin typeface="Arial"/>
                <a:cs typeface="Arial"/>
              </a:rPr>
              <a:t> описано у</a:t>
            </a:r>
            <a:r>
              <a:rPr lang="ru-RU" sz="2000">
                <a:latin typeface="Arial"/>
                <a:cs typeface="Arial"/>
              </a:rPr>
              <a:t> </a:t>
            </a:r>
            <a:r>
              <a:rPr lang="ru-RU" sz="2000" b="0" i="0" u="none" strike="noStrike" baseline="0">
                <a:latin typeface="Arial"/>
                <a:cs typeface="Arial"/>
              </a:rPr>
              <a:t> </a:t>
            </a:r>
            <a:r>
              <a:rPr lang="ru-RU" sz="2000" err="1">
                <a:latin typeface="Arial"/>
                <a:cs typeface="Arial"/>
              </a:rPr>
              <a:t>Водичу</a:t>
            </a:r>
            <a:r>
              <a:rPr lang="ru-RU" sz="2000">
                <a:latin typeface="Arial"/>
                <a:cs typeface="Arial"/>
              </a:rPr>
              <a:t> за </a:t>
            </a:r>
            <a:r>
              <a:rPr lang="ru-RU" sz="2000" err="1">
                <a:latin typeface="Arial"/>
                <a:cs typeface="Arial"/>
              </a:rPr>
              <a:t>имплементацију</a:t>
            </a:r>
            <a:endParaRPr lang="en-US" sz="2000" err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575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0BAF14-19D0-E5A2-52DF-D3BA5A284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b="1" dirty="0" err="1">
                <a:latin typeface="Arial"/>
                <a:cs typeface="Arial"/>
              </a:rPr>
              <a:t>Документација</a:t>
            </a:r>
            <a:r>
              <a:rPr lang="en-US" sz="2000" b="1" dirty="0">
                <a:latin typeface="Arial"/>
                <a:cs typeface="Arial"/>
              </a:rPr>
              <a:t> - </a:t>
            </a:r>
            <a:r>
              <a:rPr lang="en-US" sz="2000" b="1" dirty="0" err="1">
                <a:latin typeface="Arial"/>
                <a:cs typeface="Arial"/>
              </a:rPr>
              <a:t>физичко</a:t>
            </a:r>
            <a:r>
              <a:rPr lang="en-US" sz="2000" b="1" dirty="0">
                <a:latin typeface="Arial"/>
                <a:cs typeface="Arial"/>
              </a:rPr>
              <a:t> и </a:t>
            </a:r>
            <a:r>
              <a:rPr lang="en-US" sz="2000" b="1" dirty="0" err="1">
                <a:latin typeface="Arial"/>
                <a:cs typeface="Arial"/>
              </a:rPr>
              <a:t>електронско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чување</a:t>
            </a:r>
            <a:r>
              <a:rPr lang="en-US" sz="2000" b="1" dirty="0">
                <a:latin typeface="Arial"/>
                <a:cs typeface="Arial"/>
              </a:rPr>
              <a:t> и </a:t>
            </a:r>
            <a:r>
              <a:rPr lang="en-US" sz="2000" b="1" dirty="0" err="1">
                <a:latin typeface="Arial"/>
                <a:cs typeface="Arial"/>
              </a:rPr>
              <a:t>организовање</a:t>
            </a:r>
            <a:endParaRPr lang="en-US" sz="2000" b="1" dirty="0">
              <a:latin typeface="Arial"/>
              <a:cs typeface="Arial"/>
            </a:endParaRPr>
          </a:p>
          <a:p>
            <a:r>
              <a:rPr lang="en-US" sz="1800" b="1" u="sng" dirty="0" err="1">
                <a:latin typeface="Arial"/>
                <a:cs typeface="Arial"/>
              </a:rPr>
              <a:t>Физичка</a:t>
            </a:r>
            <a:r>
              <a:rPr lang="en-US" sz="1800" b="1" u="sng" dirty="0">
                <a:latin typeface="Arial"/>
                <a:cs typeface="Arial"/>
              </a:rPr>
              <a:t> </a:t>
            </a:r>
            <a:r>
              <a:rPr lang="en-US" sz="1800" b="1" u="sng" dirty="0" err="1">
                <a:latin typeface="Arial"/>
                <a:cs typeface="Arial"/>
              </a:rPr>
              <a:t>документација</a:t>
            </a:r>
            <a:endParaRPr lang="en-US" sz="1800" b="1" u="sng" dirty="0"/>
          </a:p>
          <a:p>
            <a:pPr marL="342900" indent="-342900">
              <a:buAutoNum type="arabicPeriod"/>
            </a:pPr>
            <a:r>
              <a:rPr lang="en-US" sz="1600" dirty="0" err="1">
                <a:latin typeface="Arial"/>
                <a:cs typeface="Arial"/>
              </a:rPr>
              <a:t>Треба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да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буде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сложена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хронолошки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по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буџетским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линијама</a:t>
            </a:r>
            <a:endParaRPr lang="en-US" sz="1600" dirty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sz="1600" dirty="0" err="1">
                <a:latin typeface="Arial"/>
                <a:cs typeface="Arial"/>
              </a:rPr>
              <a:t>Отворите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појединачне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регистраторе</a:t>
            </a:r>
            <a:r>
              <a:rPr lang="en-US" sz="1600" dirty="0">
                <a:latin typeface="Arial"/>
                <a:cs typeface="Arial"/>
              </a:rPr>
              <a:t> за </a:t>
            </a:r>
            <a:r>
              <a:rPr lang="en-US" sz="1600" dirty="0" err="1">
                <a:latin typeface="Arial"/>
                <a:cs typeface="Arial"/>
              </a:rPr>
              <a:t>сваки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буџетски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хединг</a:t>
            </a:r>
            <a:endParaRPr lang="en-US" sz="1600" dirty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Arial"/>
                <a:cs typeface="Arial"/>
              </a:rPr>
              <a:t>У </a:t>
            </a:r>
            <a:r>
              <a:rPr lang="en-US" sz="1600" dirty="0" err="1">
                <a:latin typeface="Arial"/>
                <a:cs typeface="Arial"/>
              </a:rPr>
              <a:t>сваки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регистратор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хронолошки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ређати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трошкове</a:t>
            </a:r>
            <a:endParaRPr lang="en-US" sz="1600" dirty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endParaRPr lang="en-US" sz="1600" dirty="0"/>
          </a:p>
          <a:p>
            <a:r>
              <a:rPr lang="en-US" sz="1800" b="1" u="sng" dirty="0" err="1">
                <a:latin typeface="Arial"/>
                <a:cs typeface="Arial"/>
              </a:rPr>
              <a:t>Електронска</a:t>
            </a:r>
            <a:r>
              <a:rPr lang="en-US" sz="1800" b="1" u="sng" dirty="0">
                <a:latin typeface="Arial"/>
                <a:cs typeface="Arial"/>
              </a:rPr>
              <a:t> </a:t>
            </a:r>
            <a:r>
              <a:rPr lang="en-US" sz="1800" b="1" u="sng" dirty="0" err="1">
                <a:latin typeface="Arial"/>
                <a:cs typeface="Arial"/>
              </a:rPr>
              <a:t>документација</a:t>
            </a:r>
            <a:endParaRPr lang="en-US" sz="1800" b="1" u="sng" dirty="0">
              <a:latin typeface="Arial"/>
              <a:cs typeface="Arial"/>
            </a:endParaRPr>
          </a:p>
          <a:p>
            <a:endParaRPr lang="en-US" sz="1600" b="1" u="sng" dirty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sz="1600" dirty="0" err="1">
                <a:latin typeface="Arial"/>
                <a:cs typeface="Arial"/>
              </a:rPr>
              <a:t>Скенирање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документације</a:t>
            </a:r>
            <a:r>
              <a:rPr lang="en-US" sz="1600" dirty="0">
                <a:latin typeface="Arial"/>
                <a:cs typeface="Arial"/>
              </a:rPr>
              <a:t>: 1 </a:t>
            </a:r>
            <a:r>
              <a:rPr lang="en-US" sz="1600" dirty="0" err="1">
                <a:latin typeface="Arial"/>
                <a:cs typeface="Arial"/>
              </a:rPr>
              <a:t>трошак</a:t>
            </a:r>
            <a:r>
              <a:rPr lang="en-US" sz="1600" dirty="0">
                <a:latin typeface="Arial"/>
                <a:cs typeface="Arial"/>
              </a:rPr>
              <a:t> 1 ПДФ </a:t>
            </a:r>
            <a:r>
              <a:rPr lang="en-US" sz="1600" dirty="0" err="1">
                <a:latin typeface="Arial"/>
                <a:cs typeface="Arial"/>
              </a:rPr>
              <a:t>фајл</a:t>
            </a:r>
            <a:endParaRPr lang="en-US" sz="1600" dirty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sz="1600" dirty="0" err="1">
                <a:latin typeface="Arial"/>
                <a:cs typeface="Arial"/>
              </a:rPr>
              <a:t>Именовање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електронских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докумената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по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формули</a:t>
            </a:r>
            <a:r>
              <a:rPr lang="en-US" sz="1600" dirty="0">
                <a:latin typeface="Arial"/>
                <a:cs typeface="Arial"/>
              </a:rPr>
              <a:t>: </a:t>
            </a:r>
            <a:r>
              <a:rPr lang="en-US" sz="1600" dirty="0" err="1">
                <a:latin typeface="Arial"/>
                <a:cs typeface="Arial"/>
              </a:rPr>
              <a:t>број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б.линије</a:t>
            </a:r>
            <a:r>
              <a:rPr lang="en-US" sz="1600" dirty="0">
                <a:latin typeface="Arial"/>
                <a:cs typeface="Arial"/>
              </a:rPr>
              <a:t> + </a:t>
            </a:r>
            <a:r>
              <a:rPr lang="en-US" sz="1600" dirty="0" err="1">
                <a:latin typeface="Arial"/>
                <a:cs typeface="Arial"/>
              </a:rPr>
              <a:t>Име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партнера</a:t>
            </a:r>
            <a:r>
              <a:rPr lang="en-US" sz="1600" dirty="0">
                <a:latin typeface="Arial"/>
                <a:cs typeface="Arial"/>
              </a:rPr>
              <a:t>/</a:t>
            </a:r>
            <a:r>
              <a:rPr lang="en-US" sz="1600" dirty="0" err="1">
                <a:latin typeface="Arial"/>
                <a:cs typeface="Arial"/>
              </a:rPr>
              <a:t>добав</a:t>
            </a:r>
            <a:r>
              <a:rPr lang="sr-Cyrl-RS" sz="1600" dirty="0">
                <a:latin typeface="Arial"/>
                <a:cs typeface="Arial"/>
              </a:rPr>
              <a:t>љ</a:t>
            </a:r>
            <a:r>
              <a:rPr lang="en-US" sz="1600" dirty="0" err="1">
                <a:latin typeface="Arial"/>
                <a:cs typeface="Arial"/>
              </a:rPr>
              <a:t>ача</a:t>
            </a:r>
            <a:r>
              <a:rPr lang="en-US" sz="1600" dirty="0">
                <a:latin typeface="Arial"/>
                <a:cs typeface="Arial"/>
              </a:rPr>
              <a:t>/</a:t>
            </a:r>
            <a:r>
              <a:rPr lang="en-US" sz="1600" dirty="0" err="1">
                <a:latin typeface="Arial"/>
                <a:cs typeface="Arial"/>
              </a:rPr>
              <a:t>позиције</a:t>
            </a:r>
            <a:r>
              <a:rPr lang="en-US" sz="1600" dirty="0">
                <a:latin typeface="Arial"/>
                <a:cs typeface="Arial"/>
              </a:rPr>
              <a:t> + </a:t>
            </a:r>
            <a:r>
              <a:rPr lang="en-US" sz="1600" dirty="0" err="1">
                <a:latin typeface="Arial"/>
                <a:cs typeface="Arial"/>
              </a:rPr>
              <a:t>временска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одредница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трошка</a:t>
            </a:r>
            <a:endParaRPr lang="en-US" sz="1600" dirty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sz="1600" dirty="0" err="1">
                <a:latin typeface="Arial"/>
                <a:cs typeface="Arial"/>
              </a:rPr>
              <a:t>Организовање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електронских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фајлова</a:t>
            </a:r>
            <a:r>
              <a:rPr lang="en-US" sz="1600" dirty="0">
                <a:latin typeface="Arial"/>
                <a:cs typeface="Arial"/>
              </a:rPr>
              <a:t> у </a:t>
            </a:r>
            <a:r>
              <a:rPr lang="en-US" sz="1600" dirty="0" err="1">
                <a:latin typeface="Arial"/>
                <a:cs typeface="Arial"/>
              </a:rPr>
              <a:t>фолдере</a:t>
            </a:r>
            <a:r>
              <a:rPr lang="en-US" sz="1600" dirty="0">
                <a:latin typeface="Arial"/>
                <a:cs typeface="Arial"/>
              </a:rPr>
              <a:t>: </a:t>
            </a:r>
            <a:r>
              <a:rPr lang="en-US" sz="1600" dirty="0" err="1">
                <a:latin typeface="Arial"/>
                <a:cs typeface="Arial"/>
              </a:rPr>
              <a:t>један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фолдер</a:t>
            </a:r>
            <a:r>
              <a:rPr lang="en-US" sz="1600" dirty="0">
                <a:latin typeface="Arial"/>
                <a:cs typeface="Arial"/>
              </a:rPr>
              <a:t> - </a:t>
            </a:r>
            <a:r>
              <a:rPr lang="en-US" sz="1600" dirty="0" err="1">
                <a:latin typeface="Arial"/>
                <a:cs typeface="Arial"/>
              </a:rPr>
              <a:t>један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б.хединг</a:t>
            </a:r>
            <a:endParaRPr lang="en-US" sz="1600" dirty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927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AE2473-DA3E-8CC9-F5D0-4692919C7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/>
              <a:t>•Корисници донације (координатор и ко-апликанти) и повезана лица </a:t>
            </a:r>
            <a:endParaRPr lang="en-US" sz="3200"/>
          </a:p>
          <a:p>
            <a:r>
              <a:rPr lang="ru-RU" sz="3200"/>
              <a:t>•Одговорност координатора (спровођење, финансије и извештавање)</a:t>
            </a:r>
          </a:p>
          <a:p>
            <a:r>
              <a:rPr lang="ru-RU" sz="3200"/>
              <a:t>•Координатор је једини прималац уплата од стране СКГО (у име свих корисника донације)</a:t>
            </a:r>
          </a:p>
          <a:p>
            <a:r>
              <a:rPr lang="ru-RU" sz="3200"/>
              <a:t>•Јединствена правила за све кориснике донације и повезана лица (оправданост трошкова и извештавање)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419442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17D20C-CD0F-C7E5-3A39-5C34F1B6C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b="1" dirty="0" err="1">
                <a:latin typeface="Arial"/>
                <a:cs typeface="Arial"/>
              </a:rPr>
              <a:t>Најчешће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грешке</a:t>
            </a:r>
            <a:r>
              <a:rPr lang="en-US" sz="2400" b="1" dirty="0">
                <a:latin typeface="Arial"/>
                <a:cs typeface="Arial"/>
              </a:rPr>
              <a:t> у </a:t>
            </a:r>
            <a:r>
              <a:rPr lang="en-US" sz="2400" b="1" dirty="0" err="1">
                <a:latin typeface="Arial"/>
                <a:cs typeface="Arial"/>
              </a:rPr>
              <a:t>финансијским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извештајима</a:t>
            </a:r>
            <a:r>
              <a:rPr lang="en-US" sz="2400" b="1" dirty="0">
                <a:latin typeface="Arial"/>
                <a:cs typeface="Arial"/>
              </a:rPr>
              <a:t>:</a:t>
            </a:r>
          </a:p>
          <a:p>
            <a:endParaRPr lang="en-US" dirty="0"/>
          </a:p>
          <a:p>
            <a:pPr marL="457200" indent="-457200">
              <a:buAutoNum type="arabicPeriod"/>
            </a:pPr>
            <a:r>
              <a:rPr lang="en-US" sz="2000" b="1" i="1" dirty="0" err="1">
                <a:latin typeface="Arial"/>
                <a:cs typeface="Arial"/>
              </a:rPr>
              <a:t>Погрешно</a:t>
            </a:r>
            <a:r>
              <a:rPr lang="en-US" sz="2000" b="1" i="1" dirty="0">
                <a:latin typeface="Arial"/>
                <a:cs typeface="Arial"/>
              </a:rPr>
              <a:t> </a:t>
            </a:r>
            <a:r>
              <a:rPr lang="en-US" sz="2000" b="1" i="1" dirty="0" err="1">
                <a:latin typeface="Arial"/>
                <a:cs typeface="Arial"/>
              </a:rPr>
              <a:t>попуњен</a:t>
            </a:r>
            <a:r>
              <a:rPr lang="en-US" sz="2000" b="1" i="1" dirty="0">
                <a:latin typeface="Arial"/>
                <a:cs typeface="Arial"/>
              </a:rPr>
              <a:t> </a:t>
            </a:r>
            <a:r>
              <a:rPr lang="en-US" sz="2000" b="1" i="1" dirty="0" err="1">
                <a:latin typeface="Arial"/>
                <a:cs typeface="Arial"/>
              </a:rPr>
              <a:t>Тime</a:t>
            </a:r>
            <a:r>
              <a:rPr lang="en-US" sz="2000" b="1" i="1" dirty="0">
                <a:latin typeface="Arial"/>
                <a:cs typeface="Arial"/>
              </a:rPr>
              <a:t> sheet</a:t>
            </a:r>
          </a:p>
          <a:p>
            <a:pPr marL="457200" indent="-457200">
              <a:buAutoNum type="arabicPeriod"/>
            </a:pPr>
            <a:endParaRPr lang="en-US" sz="2000" b="1" i="1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sz="2000" b="1" i="1" dirty="0" err="1">
                <a:latin typeface="Arial"/>
                <a:cs typeface="Arial"/>
              </a:rPr>
              <a:t>Погрешан</a:t>
            </a:r>
            <a:r>
              <a:rPr lang="en-US" sz="2000" b="1" i="1" dirty="0">
                <a:latin typeface="Arial"/>
                <a:cs typeface="Arial"/>
              </a:rPr>
              <a:t> </a:t>
            </a:r>
            <a:r>
              <a:rPr lang="en-US" sz="2000" b="1" i="1" dirty="0" err="1">
                <a:latin typeface="Arial"/>
                <a:cs typeface="Arial"/>
              </a:rPr>
              <a:t>број</a:t>
            </a:r>
            <a:r>
              <a:rPr lang="en-US" sz="2000" b="1" i="1" dirty="0">
                <a:latin typeface="Arial"/>
                <a:cs typeface="Arial"/>
              </a:rPr>
              <a:t> </a:t>
            </a:r>
            <a:r>
              <a:rPr lang="en-US" sz="2000" b="1" i="1" dirty="0" err="1">
                <a:latin typeface="Arial"/>
                <a:cs typeface="Arial"/>
              </a:rPr>
              <a:t>јединица</a:t>
            </a:r>
            <a:r>
              <a:rPr lang="en-US" sz="2000" b="1" i="1" dirty="0">
                <a:latin typeface="Arial"/>
                <a:cs typeface="Arial"/>
              </a:rPr>
              <a:t> б.</a:t>
            </a:r>
            <a:r>
              <a:rPr lang="sr-Cyrl-RS" sz="2000" b="1" i="1" dirty="0">
                <a:latin typeface="Arial"/>
                <a:cs typeface="Arial"/>
              </a:rPr>
              <a:t> </a:t>
            </a:r>
            <a:r>
              <a:rPr lang="en-US" sz="2000" b="1" i="1" dirty="0" err="1">
                <a:latin typeface="Arial"/>
                <a:cs typeface="Arial"/>
              </a:rPr>
              <a:t>линија</a:t>
            </a:r>
            <a:r>
              <a:rPr lang="en-US" sz="2000" b="1" i="1" dirty="0">
                <a:latin typeface="Arial"/>
                <a:cs typeface="Arial"/>
              </a:rPr>
              <a:t> (Unit rate)</a:t>
            </a:r>
          </a:p>
          <a:p>
            <a:pPr marL="457200" indent="-457200">
              <a:buAutoNum type="arabicPeriod"/>
            </a:pPr>
            <a:endParaRPr lang="en-US" sz="2000" b="1" i="1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sz="2000" b="1" i="1" dirty="0" err="1">
                <a:latin typeface="Arial"/>
                <a:cs typeface="Arial"/>
              </a:rPr>
              <a:t>Погрешно</a:t>
            </a:r>
            <a:r>
              <a:rPr lang="en-US" sz="2000" b="1" i="1" dirty="0">
                <a:latin typeface="Arial"/>
                <a:cs typeface="Arial"/>
              </a:rPr>
              <a:t> </a:t>
            </a:r>
            <a:r>
              <a:rPr lang="en-US" sz="2000" b="1" i="1" dirty="0" err="1">
                <a:latin typeface="Arial"/>
                <a:cs typeface="Arial"/>
              </a:rPr>
              <a:t>правдање</a:t>
            </a:r>
            <a:r>
              <a:rPr lang="en-US" sz="2000" b="1" i="1" dirty="0">
                <a:latin typeface="Arial"/>
                <a:cs typeface="Arial"/>
              </a:rPr>
              <a:t> </a:t>
            </a:r>
            <a:r>
              <a:rPr lang="en-US" sz="2000" b="1" i="1" dirty="0" err="1">
                <a:latin typeface="Arial"/>
                <a:cs typeface="Arial"/>
              </a:rPr>
              <a:t>трошкова</a:t>
            </a:r>
            <a:r>
              <a:rPr lang="en-US" sz="2000" b="1" i="1" dirty="0">
                <a:latin typeface="Arial"/>
                <a:cs typeface="Arial"/>
              </a:rPr>
              <a:t> </a:t>
            </a:r>
            <a:r>
              <a:rPr lang="en-US" sz="2000" b="1" i="1" dirty="0" err="1">
                <a:latin typeface="Arial"/>
                <a:cs typeface="Arial"/>
              </a:rPr>
              <a:t>горива</a:t>
            </a:r>
            <a:r>
              <a:rPr lang="en-US" sz="2000" b="1" i="1" dirty="0">
                <a:latin typeface="Arial"/>
                <a:cs typeface="Arial"/>
              </a:rPr>
              <a:t> (</a:t>
            </a:r>
            <a:r>
              <a:rPr lang="en-US" sz="2000" b="1" i="1" dirty="0" err="1">
                <a:latin typeface="Arial"/>
                <a:cs typeface="Arial"/>
              </a:rPr>
              <a:t>одобрени</a:t>
            </a:r>
            <a:r>
              <a:rPr lang="en-US" sz="2000" b="1" i="1" dirty="0">
                <a:latin typeface="Arial"/>
                <a:cs typeface="Arial"/>
              </a:rPr>
              <a:t> </a:t>
            </a:r>
            <a:r>
              <a:rPr lang="en-US" sz="2000" b="1" i="1" dirty="0" err="1">
                <a:latin typeface="Arial"/>
                <a:cs typeface="Arial"/>
              </a:rPr>
              <a:t>трошкови</a:t>
            </a:r>
            <a:r>
              <a:rPr lang="en-US" sz="2000" b="1" i="1" dirty="0">
                <a:latin typeface="Arial"/>
                <a:cs typeface="Arial"/>
              </a:rPr>
              <a:t> </a:t>
            </a:r>
            <a:r>
              <a:rPr lang="en-US" sz="2000" b="1" i="1" dirty="0" err="1">
                <a:latin typeface="Arial"/>
                <a:cs typeface="Arial"/>
              </a:rPr>
              <a:t>горива</a:t>
            </a:r>
            <a:r>
              <a:rPr lang="en-US" sz="2000" b="1" i="1" dirty="0">
                <a:latin typeface="Arial"/>
                <a:cs typeface="Arial"/>
              </a:rPr>
              <a:t> у </a:t>
            </a:r>
            <a:r>
              <a:rPr lang="en-US" sz="2000" b="1" i="1" dirty="0" err="1">
                <a:latin typeface="Arial"/>
                <a:cs typeface="Arial"/>
              </a:rPr>
              <a:t>буџету</a:t>
            </a:r>
            <a:r>
              <a:rPr lang="en-US" sz="2000" b="1" i="1" dirty="0">
                <a:latin typeface="Arial"/>
                <a:cs typeface="Arial"/>
              </a:rPr>
              <a:t> - </a:t>
            </a:r>
            <a:r>
              <a:rPr lang="en-US" sz="2000" b="1" i="1" dirty="0" err="1">
                <a:latin typeface="Arial"/>
                <a:cs typeface="Arial"/>
              </a:rPr>
              <a:t>само</a:t>
            </a:r>
            <a:r>
              <a:rPr lang="en-US" sz="2000" b="1" i="1" dirty="0">
                <a:latin typeface="Arial"/>
                <a:cs typeface="Arial"/>
              </a:rPr>
              <a:t> у </a:t>
            </a:r>
            <a:r>
              <a:rPr lang="en-US" sz="2000" b="1" i="1" dirty="0" err="1">
                <a:latin typeface="Arial"/>
                <a:cs typeface="Arial"/>
              </a:rPr>
              <a:t>сврхе</a:t>
            </a:r>
            <a:r>
              <a:rPr lang="en-US" sz="2000" b="1" i="1" dirty="0">
                <a:latin typeface="Arial"/>
                <a:cs typeface="Arial"/>
              </a:rPr>
              <a:t> </a:t>
            </a:r>
            <a:r>
              <a:rPr lang="en-US" sz="2000" b="1" i="1" dirty="0" err="1">
                <a:latin typeface="Arial"/>
                <a:cs typeface="Arial"/>
              </a:rPr>
              <a:t>конкретних</a:t>
            </a:r>
            <a:r>
              <a:rPr lang="en-US" sz="2000" b="1" i="1" dirty="0">
                <a:latin typeface="Arial"/>
                <a:cs typeface="Arial"/>
              </a:rPr>
              <a:t> </a:t>
            </a:r>
            <a:r>
              <a:rPr lang="en-US" sz="2000" b="1" i="1" dirty="0" err="1">
                <a:latin typeface="Arial"/>
                <a:cs typeface="Arial"/>
              </a:rPr>
              <a:t>пројектних</a:t>
            </a:r>
            <a:r>
              <a:rPr lang="en-US" sz="2000" b="1" i="1" dirty="0">
                <a:latin typeface="Arial"/>
                <a:cs typeface="Arial"/>
              </a:rPr>
              <a:t> </a:t>
            </a:r>
            <a:r>
              <a:rPr lang="en-US" sz="2000" b="1" i="1" dirty="0" err="1">
                <a:latin typeface="Arial"/>
                <a:cs typeface="Arial"/>
              </a:rPr>
              <a:t>активности</a:t>
            </a:r>
            <a:r>
              <a:rPr lang="en-US" sz="2000" b="1" i="1" dirty="0">
                <a:latin typeface="Arial"/>
                <a:cs typeface="Arial"/>
              </a:rPr>
              <a:t>!!!)</a:t>
            </a:r>
          </a:p>
          <a:p>
            <a:pPr marL="457200" indent="-457200">
              <a:buAutoNum type="arabicPeriod"/>
            </a:pPr>
            <a:endParaRPr lang="en-US" sz="2000" b="1" i="1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sz="2000" b="1" i="1" dirty="0" err="1">
                <a:latin typeface="Arial"/>
                <a:cs typeface="Arial"/>
              </a:rPr>
              <a:t>Непотпуна</a:t>
            </a:r>
            <a:r>
              <a:rPr lang="en-US" sz="2000" b="1" i="1" dirty="0">
                <a:latin typeface="Arial"/>
                <a:cs typeface="Arial"/>
              </a:rPr>
              <a:t> </a:t>
            </a:r>
            <a:r>
              <a:rPr lang="en-US" sz="2000" b="1" i="1" dirty="0" err="1">
                <a:latin typeface="Arial"/>
                <a:cs typeface="Arial"/>
              </a:rPr>
              <a:t>документација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678959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B9DF2-0A7A-9E64-27B0-9F0F3B153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89AA4E-84D7-D8CD-3C62-58C975A4D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ctr" rtl="0" fontAlgn="base" latinLnBrk="0">
              <a:spcBef>
                <a:spcPts val="700"/>
              </a:spcBef>
              <a:spcAft>
                <a:spcPts val="0"/>
              </a:spcAft>
            </a:pPr>
            <a:endParaRPr lang="en-US" sz="3600" b="1" i="0" dirty="0">
              <a:solidFill>
                <a:srgbClr val="17375E"/>
              </a:solidFill>
              <a:effectLst/>
            </a:endParaRPr>
          </a:p>
          <a:p>
            <a:pPr marL="0" indent="0" algn="ctr" rtl="0" fontAlgn="base" latinLnBrk="0">
              <a:spcBef>
                <a:spcPts val="700"/>
              </a:spcBef>
              <a:spcAft>
                <a:spcPts val="0"/>
              </a:spcAft>
            </a:pPr>
            <a:endParaRPr lang="en-US" sz="3600" b="1" dirty="0">
              <a:solidFill>
                <a:srgbClr val="17375E"/>
              </a:solidFill>
            </a:endParaRPr>
          </a:p>
          <a:p>
            <a:pPr marL="0" indent="0" algn="ctr" rtl="0" fontAlgn="base" latinLnBrk="0">
              <a:spcBef>
                <a:spcPts val="700"/>
              </a:spcBef>
              <a:spcAft>
                <a:spcPts val="0"/>
              </a:spcAft>
            </a:pPr>
            <a:r>
              <a:rPr lang="ru-RU" sz="4800" b="1" i="0" dirty="0">
                <a:solidFill>
                  <a:srgbClr val="17375E"/>
                </a:solidFill>
                <a:effectLst/>
              </a:rPr>
              <a:t>Хвала на пажњи!</a:t>
            </a:r>
            <a:endParaRPr lang="en-US" sz="4800" b="1" i="0" dirty="0">
              <a:solidFill>
                <a:srgbClr val="17375E"/>
              </a:solidFill>
              <a:effectLst/>
            </a:endParaRPr>
          </a:p>
          <a:p>
            <a:pPr algn="ctr" fontAlgn="base">
              <a:spcBef>
                <a:spcPts val="700"/>
              </a:spcBef>
            </a:pPr>
            <a:r>
              <a:rPr lang="ru-RU" sz="3600" b="1" dirty="0">
                <a:solidFill>
                  <a:srgbClr val="17375E"/>
                </a:solidFill>
              </a:rPr>
              <a:t> </a:t>
            </a:r>
            <a:endParaRPr lang="en-RS" dirty="0"/>
          </a:p>
        </p:txBody>
      </p:sp>
    </p:spTree>
    <p:extLst>
      <p:ext uri="{BB962C8B-B14F-4D97-AF65-F5344CB8AC3E}">
        <p14:creationId xmlns:p14="http://schemas.microsoft.com/office/powerpoint/2010/main" val="69836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DB92F6-EE42-F7B0-5D07-B238D6C4B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59" y="1330960"/>
            <a:ext cx="10952482" cy="4196079"/>
          </a:xfrm>
        </p:spPr>
        <p:txBody>
          <a:bodyPr>
            <a:noAutofit/>
          </a:bodyPr>
          <a:lstStyle/>
          <a:p>
            <a:pPr algn="ctr"/>
            <a:r>
              <a:rPr lang="sr-Cyrl-RS" sz="3600" b="1"/>
              <a:t>Рачун пројекта</a:t>
            </a:r>
          </a:p>
          <a:p>
            <a:pPr algn="ctr"/>
            <a:endParaRPr lang="sr-Cyrl-RS" sz="36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/>
              <a:t>Пренос средстава са девизног </a:t>
            </a:r>
            <a:r>
              <a:rPr lang="sr-Cyrl-RS" sz="2400"/>
              <a:t>на </a:t>
            </a:r>
            <a:r>
              <a:rPr lang="ru-RU" sz="2400"/>
              <a:t>приходни рачун буџета, односно на евиденциони рачун на рачуну општих прихода</a:t>
            </a:r>
            <a:r>
              <a:rPr lang="en-US" sz="2400"/>
              <a:t> </a:t>
            </a:r>
            <a:endParaRPr lang="sr-Cyrl-RS" sz="24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/>
              <a:t>Инструкција за планирање пројекта у програмском буџету ЈЛС</a:t>
            </a:r>
            <a:r>
              <a:rPr lang="en-US" sz="2400"/>
              <a:t>:</a:t>
            </a:r>
            <a:r>
              <a:rPr lang="sr-Cyrl-RS" sz="2400"/>
              <a:t> </a:t>
            </a:r>
            <a:r>
              <a:rPr lang="ru-RU" sz="2400">
                <a:hlinkClick r:id="rId2"/>
              </a:rPr>
              <a:t>https://skgo.org/strane/444</a:t>
            </a:r>
            <a:r>
              <a:rPr lang="en-US" sz="2400"/>
              <a:t> </a:t>
            </a:r>
            <a:r>
              <a:rPr lang="ru-RU" sz="2400"/>
              <a:t> у одељку Документи за</a:t>
            </a:r>
            <a:r>
              <a:rPr lang="en-US" sz="2400"/>
              <a:t> </a:t>
            </a:r>
            <a:r>
              <a:rPr lang="ru-RU" sz="2400"/>
              <a:t>реализацију пројеката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/>
              <a:t>Конвертовање средстава са посебног девизног рачуна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/>
              <a:t>Кофинансирање и предфинансирање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3787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01F48-198C-0E26-4491-113E46DCD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C0C3E4-4C0D-6234-6D9E-F665FE279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59" y="1330960"/>
            <a:ext cx="10952482" cy="4196079"/>
          </a:xfrm>
        </p:spPr>
        <p:txBody>
          <a:bodyPr>
            <a:noAutofit/>
          </a:bodyPr>
          <a:lstStyle/>
          <a:p>
            <a:pPr algn="ctr"/>
            <a:r>
              <a:rPr lang="sr-Cyrl-RS" sz="3200" b="1"/>
              <a:t>Уплате</a:t>
            </a:r>
            <a:endParaRPr lang="en-US" sz="3200" b="1"/>
          </a:p>
          <a:p>
            <a:pPr algn="ctr"/>
            <a:endParaRPr lang="en-US" sz="3200" b="1"/>
          </a:p>
          <a:p>
            <a:pPr>
              <a:spcBef>
                <a:spcPts val="0"/>
              </a:spcBef>
            </a:pPr>
            <a:r>
              <a:rPr lang="sr-Cyrl-RS" sz="3200">
                <a:solidFill>
                  <a:srgbClr val="000000"/>
                </a:solidFill>
              </a:rPr>
              <a:t>Пројекти ≤ 12 месеци или ≤ 100,000 ЕУР (донација)</a:t>
            </a:r>
            <a:endParaRPr lang="en-US" sz="3200">
              <a:solidFill>
                <a:srgbClr val="000000"/>
              </a:solidFill>
            </a:endParaRPr>
          </a:p>
          <a:p>
            <a:endParaRPr lang="sr-Cyrl-RS" sz="2800"/>
          </a:p>
          <a:p>
            <a:pPr marL="347472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3200">
                <a:solidFill>
                  <a:srgbClr val="000000"/>
                </a:solidFill>
              </a:rPr>
              <a:t>Авансна уплата 80% вредности донације (без буџетске резерве) 30 дана након потписивања уговора</a:t>
            </a:r>
          </a:p>
          <a:p>
            <a:pPr marL="347472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3200">
                <a:solidFill>
                  <a:srgbClr val="000000"/>
                </a:solidFill>
              </a:rPr>
              <a:t>Финална уплата у року од 90 дана од дана пријема финалног извештаја </a:t>
            </a:r>
            <a:endParaRPr lang="en-US" sz="3200">
              <a:solidFill>
                <a:srgbClr val="000000"/>
              </a:solidFill>
            </a:endParaRPr>
          </a:p>
          <a:p>
            <a:pPr marL="347472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3200">
                <a:solidFill>
                  <a:srgbClr val="000000"/>
                </a:solidFill>
              </a:rPr>
              <a:t>Обавеза предфинансирања до финалне уплате СКГО</a:t>
            </a:r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4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EDBB0-1A00-46D7-E4F3-A68CDA9DB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80E54D-0377-590C-F61A-74BB1FFF0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/>
              <a:t>Уплате</a:t>
            </a:r>
          </a:p>
          <a:p>
            <a:endParaRPr lang="ru-RU"/>
          </a:p>
          <a:p>
            <a:r>
              <a:rPr lang="ru-RU" sz="2800" u="sng"/>
              <a:t>Документација за финалну уплату</a:t>
            </a:r>
            <a:r>
              <a:rPr lang="en-US" sz="2800" u="sng"/>
              <a:t>:</a:t>
            </a:r>
          </a:p>
          <a:p>
            <a:endParaRPr lang="ru-RU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/>
              <a:t>Захтев за уплату (Анекс </a:t>
            </a:r>
            <a:r>
              <a:rPr lang="en-US" sz="3200"/>
              <a:t>V</a:t>
            </a:r>
            <a:r>
              <a:rPr lang="ru-RU" sz="320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/>
              <a:t>Наративни и финансијски извештај (Анекс </a:t>
            </a:r>
            <a:r>
              <a:rPr lang="en-US" sz="3200"/>
              <a:t>VI</a:t>
            </a:r>
            <a:r>
              <a:rPr lang="ru-RU" sz="320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/>
              <a:t>Извештај о верификацији трошкова (Анекс VII)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/>
              <a:t>Детаљан списак трошкова.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291560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39DD8-6D01-E68E-5A4A-02E799F11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7FC7EB-D953-B867-6D2A-67F284052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4776" y="1196788"/>
            <a:ext cx="11463618" cy="4619065"/>
          </a:xfrm>
        </p:spPr>
        <p:txBody>
          <a:bodyPr>
            <a:noAutofit/>
          </a:bodyPr>
          <a:lstStyle/>
          <a:p>
            <a:pPr algn="ctr"/>
            <a:r>
              <a:rPr lang="sr-Cyrl-RS" sz="2400" b="1"/>
              <a:t>ОПРАВДАНОСТ ТРОШКОВА</a:t>
            </a:r>
            <a:endParaRPr lang="en-US" sz="2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800"/>
              <a:t>настали током реализације пројекта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/>
              <a:t>наведени у буџету пројекта (Анекс III Уговора)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800"/>
              <a:t>неопходни за реализацију пројекта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/>
              <a:t>да их је могуће идентификовати и верификовати, у </a:t>
            </a:r>
            <a:r>
              <a:rPr lang="sr-Cyrl-RS" sz="1800"/>
              <a:t>складу </a:t>
            </a:r>
            <a:r>
              <a:rPr lang="ru-RU" sz="1800"/>
              <a:t>са рачуноводственим правилима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/>
              <a:t>усклађени са захтевима важећих пореских и социјалних законских прописа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/>
              <a:t>основани, оправдани и у складу са захтевима доброг финансијског управљања, посебно у погледу економичности и исплативости.</a:t>
            </a:r>
            <a:endParaRPr lang="sr-Cyrl-RS" sz="1800"/>
          </a:p>
          <a:p>
            <a:r>
              <a:rPr lang="ru-RU" sz="1800"/>
              <a:t>Врсте оправданих трошкова: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/>
              <a:t>Директни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/>
              <a:t>Индиректни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47108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E8097-4107-DFD7-7307-58AF51BE6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60638A-DC5F-D77E-B0D4-B0A0593F9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59" y="1270958"/>
            <a:ext cx="10952482" cy="432244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/>
            <a:r>
              <a:rPr lang="sr-Cyrl-RS" sz="2400" b="1">
                <a:latin typeface="Arial"/>
                <a:cs typeface="Arial"/>
              </a:rPr>
              <a:t>ОПРАВДАНИ ДИРЕКТНИ ТРОШКОВИ</a:t>
            </a:r>
          </a:p>
          <a:p>
            <a:pPr algn="ctr"/>
            <a:endParaRPr lang="en-US" sz="2400" b="1"/>
          </a:p>
          <a:p>
            <a:pPr marL="914400" lvl="1" indent="-457200">
              <a:buAutoNum type="arabicPeriod"/>
            </a:pPr>
            <a:r>
              <a:rPr lang="ru-RU" sz="2600" b="1" u="sng"/>
              <a:t>Буџетска целина 1 – Људски ресурси:</a:t>
            </a:r>
            <a:endParaRPr lang="en-US" sz="2600" b="1" u="sng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190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900">
                <a:latin typeface="Arial"/>
                <a:cs typeface="Arial"/>
              </a:rPr>
              <a:t>Само физичка лица (никако правна, нити ПР)</a:t>
            </a:r>
            <a:endParaRPr lang="ru-RU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900">
                <a:latin typeface="Arial"/>
                <a:cs typeface="Arial"/>
              </a:rPr>
              <a:t>Одлука о именовању чланова пројектног тима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>
                <a:latin typeface="Arial"/>
                <a:cs typeface="Arial"/>
              </a:rPr>
              <a:t>Timesheet </a:t>
            </a:r>
            <a:r>
              <a:rPr lang="ru-RU" sz="1900">
                <a:latin typeface="Arial"/>
                <a:cs typeface="Arial"/>
              </a:rPr>
              <a:t>(оверава менаџер пројекта)</a:t>
            </a:r>
            <a:endParaRPr lang="en-US" sz="190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900">
                <a:latin typeface="Arial"/>
                <a:cs typeface="Arial"/>
              </a:rPr>
              <a:t>Дневнице за службени пут у земљи</a:t>
            </a:r>
            <a:r>
              <a:rPr lang="en-US" sz="1900">
                <a:latin typeface="Arial"/>
                <a:cs typeface="Arial"/>
              </a:rPr>
              <a:t>:</a:t>
            </a:r>
            <a:endParaRPr lang="ru-RU" sz="1900">
              <a:latin typeface="Arial"/>
              <a:cs typeface="Arial"/>
            </a:endParaRPr>
          </a:p>
          <a:p>
            <a:pPr marL="800100" lvl="2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900">
                <a:latin typeface="Arial"/>
                <a:cs typeface="Arial"/>
              </a:rPr>
              <a:t>Цела дневница &gt; 12 часова</a:t>
            </a:r>
          </a:p>
          <a:p>
            <a:pPr marL="800100" lvl="2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900">
                <a:latin typeface="Arial"/>
                <a:cs typeface="Arial"/>
              </a:rPr>
              <a:t>Половина дневнице од 8 до 12 часова</a:t>
            </a:r>
          </a:p>
          <a:p>
            <a:pPr marL="457200" lvl="2">
              <a:lnSpc>
                <a:spcPct val="100000"/>
              </a:lnSpc>
              <a:spcBef>
                <a:spcPts val="1000"/>
              </a:spcBef>
            </a:pPr>
            <a:r>
              <a:rPr lang="ru-RU" sz="1900">
                <a:latin typeface="Arial"/>
                <a:cs typeface="Arial"/>
              </a:rPr>
              <a:t>У случају исплате дневнице изнад неопорезивог износа, порез се неће сматрати оправданим трошком</a:t>
            </a:r>
          </a:p>
          <a:p>
            <a:pPr marL="457200" lvl="2">
              <a:lnSpc>
                <a:spcPct val="110000"/>
              </a:lnSpc>
              <a:spcBef>
                <a:spcPts val="1000"/>
              </a:spcBef>
            </a:pPr>
            <a:endParaRPr lang="ru-RU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24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51144-7FEF-9A45-6620-3F4C2DECD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10549D-7914-3CA6-2489-5CD4520F3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18" y="1261872"/>
            <a:ext cx="10952482" cy="439130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ОПРАВДАНИ ДИРЕКТНИ ТРОШКОВИ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endParaRPr lang="ru-RU" sz="1800" b="1" u="sng"/>
          </a:p>
          <a:p>
            <a:pPr>
              <a:lnSpc>
                <a:spcPct val="70000"/>
              </a:lnSpc>
            </a:pPr>
            <a:endParaRPr lang="ru-RU" sz="1800" b="1" u="sng"/>
          </a:p>
          <a:p>
            <a:pPr>
              <a:lnSpc>
                <a:spcPct val="70000"/>
              </a:lnSpc>
            </a:pPr>
            <a:r>
              <a:rPr lang="ru-RU" sz="2000" b="1" u="sng"/>
              <a:t>3. Опрема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000"/>
              <a:t>Трошкови набавке опреме – компјутерска опрема, намештај, возила, машине, итд.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000"/>
              <a:t>Пренос власништва на крају пројекта (Анекс IX Уговора о донацији) када је то неопходно у складу са чланом 7.5 Општих услова.</a:t>
            </a:r>
            <a:endParaRPr lang="sr-Latn-RS" sz="2000"/>
          </a:p>
          <a:p>
            <a:pPr>
              <a:lnSpc>
                <a:spcPct val="70000"/>
              </a:lnSpc>
            </a:pPr>
            <a:r>
              <a:rPr lang="ru-RU" sz="2000" b="1" u="sng"/>
              <a:t>5. Остали трошкови и услуге  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2000"/>
              <a:t>правна и физичка лица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/>
              <a:t>догађаји, обуке, промо активности, превод, штампа, приручници...</a:t>
            </a:r>
          </a:p>
          <a:p>
            <a:pPr>
              <a:lnSpc>
                <a:spcPct val="80000"/>
              </a:lnSpc>
            </a:pPr>
            <a:endParaRPr lang="ru-RU" sz="1500" b="1" u="sng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4417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D8386AAD30F846A4846E434511142D" ma:contentTypeVersion="16" ma:contentTypeDescription="Create a new document." ma:contentTypeScope="" ma:versionID="27e4a668cdc5c16ec5a2d92215250b22">
  <xsd:schema xmlns:xsd="http://www.w3.org/2001/XMLSchema" xmlns:xs="http://www.w3.org/2001/XMLSchema" xmlns:p="http://schemas.microsoft.com/office/2006/metadata/properties" xmlns:ns2="57df2a21-1986-4476-824f-d3639e974236" xmlns:ns3="a933760c-3cce-4dac-b02f-37a7c4001694" targetNamespace="http://schemas.microsoft.com/office/2006/metadata/properties" ma:root="true" ma:fieldsID="750bfef37eee7492bee9a5b9c4912e18" ns2:_="" ns3:_="">
    <xsd:import namespace="57df2a21-1986-4476-824f-d3639e974236"/>
    <xsd:import namespace="a933760c-3cce-4dac-b02f-37a7c40016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Status" minOccurs="0"/>
                <xsd:element ref="ns2:Kontaktosoba" minOccurs="0"/>
                <xsd:element ref="ns2:Napomena" minOccurs="0"/>
                <xsd:element ref="ns2:Datumusluge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f2a21-1986-4476-824f-d3639e9742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eb37d50-2a46-435d-99da-0464c82fad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Status" ma:index="17" nillable="true" ma:displayName="Status" ma:default="U pripremi" ma:format="Dropdown" ma:internalName="Status">
      <xsd:simpleType>
        <xsd:restriction base="dms:Choice">
          <xsd:enumeration value="U pripremi"/>
          <xsd:enumeration value="Spremno za placanje"/>
          <xsd:enumeration value="Placeno"/>
          <xsd:enumeration value="Oslobodjeno"/>
        </xsd:restriction>
      </xsd:simpleType>
    </xsd:element>
    <xsd:element name="Kontaktosoba" ma:index="18" nillable="true" ma:displayName="Kontakt osoba" ma:format="Dropdown" ma:list="UserInfo" ma:SharePointGroup="0" ma:internalName="Kontaktosob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apomena" ma:index="19" nillable="true" ma:displayName="Napomena" ma:format="Dropdown" ma:internalName="Napomena">
      <xsd:simpleType>
        <xsd:restriction base="dms:Note">
          <xsd:maxLength value="255"/>
        </xsd:restriction>
      </xsd:simpleType>
    </xsd:element>
    <xsd:element name="Datumusluge" ma:index="20" nillable="true" ma:displayName="Datum usluge" ma:description="Staviti datum putovanja" ma:format="DateOnly" ma:internalName="Datumusluge">
      <xsd:simpleType>
        <xsd:restriction base="dms:DateTim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3760c-3cce-4dac-b02f-37a7c400169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a0a49db-1c84-4edd-afe9-b9d896626e54}" ma:internalName="TaxCatchAll" ma:showField="CatchAllData" ma:web="a933760c-3cce-4dac-b02f-37a7c40016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df2a21-1986-4476-824f-d3639e974236">
      <Terms xmlns="http://schemas.microsoft.com/office/infopath/2007/PartnerControls"/>
    </lcf76f155ced4ddcb4097134ff3c332f>
    <TaxCatchAll xmlns="a933760c-3cce-4dac-b02f-37a7c4001694" xsi:nil="true"/>
    <Datumusluge xmlns="57df2a21-1986-4476-824f-d3639e974236" xsi:nil="true"/>
    <Kontaktosoba xmlns="57df2a21-1986-4476-824f-d3639e974236">
      <UserInfo>
        <DisplayName/>
        <AccountId xsi:nil="true"/>
        <AccountType/>
      </UserInfo>
    </Kontaktosoba>
    <Napomena xmlns="57df2a21-1986-4476-824f-d3639e974236" xsi:nil="true"/>
    <Status xmlns="57df2a21-1986-4476-824f-d3639e974236">U pripremi</Status>
  </documentManagement>
</p:properties>
</file>

<file path=customXml/itemProps1.xml><?xml version="1.0" encoding="utf-8"?>
<ds:datastoreItem xmlns:ds="http://schemas.openxmlformats.org/officeDocument/2006/customXml" ds:itemID="{84902AFE-0810-4F98-BAA0-40DA4ABAEC34}">
  <ds:schemaRefs>
    <ds:schemaRef ds:uri="57df2a21-1986-4476-824f-d3639e974236"/>
    <ds:schemaRef ds:uri="a933760c-3cce-4dac-b02f-37a7c40016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6DFFB91-77AE-4F79-B065-CEC2945850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CF9F63-D38A-4ED3-A16B-14ED83590CC2}">
  <ds:schemaRefs>
    <ds:schemaRef ds:uri="57df2a21-1986-4476-824f-d3639e974236"/>
    <ds:schemaRef ds:uri="a933760c-3cce-4dac-b02f-37a7c400169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1417</Words>
  <Application>Microsoft Office PowerPoint</Application>
  <PresentationFormat>Widescreen</PresentationFormat>
  <Paragraphs>234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MinionPro-BoldIt</vt:lpstr>
      <vt:lpstr>Wingdings</vt:lpstr>
      <vt:lpstr>Office Theme</vt:lpstr>
      <vt:lpstr>PowerPoint Presentation</vt:lpstr>
      <vt:lpstr>Финансијско управљање пројектом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Неоправдани трошкови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Biljana Bozovic</cp:lastModifiedBy>
  <cp:revision>2</cp:revision>
  <dcterms:created xsi:type="dcterms:W3CDTF">2023-01-12T15:42:20Z</dcterms:created>
  <dcterms:modified xsi:type="dcterms:W3CDTF">2024-11-13T12:54:20Z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0x010100A5D8386AAD30F846A4846E434511142D</vt:lpwstr>
  </property>
  <property fmtid="{D5CDD505-2E9C-101B-9397-08002B2CF9AE}" pid="3" name="MediaServiceImageTags">
    <vt:lpwstr/>
  </property>
</Properties>
</file>