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ppt/charts/chart10.xml" ContentType="application/vnd.openxmlformats-officedocument.drawingml.chart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8"/>
  </p:notesMasterIdLst>
  <p:sldIdLst>
    <p:sldId id="352" r:id="rId3"/>
    <p:sldId id="351" r:id="rId4"/>
    <p:sldId id="450" r:id="rId5"/>
    <p:sldId id="453" r:id="rId6"/>
    <p:sldId id="262" r:id="rId7"/>
    <p:sldId id="454" r:id="rId8"/>
    <p:sldId id="457" r:id="rId9"/>
    <p:sldId id="459" r:id="rId10"/>
    <p:sldId id="460" r:id="rId11"/>
    <p:sldId id="452" r:id="rId12"/>
    <p:sldId id="456" r:id="rId13"/>
    <p:sldId id="455" r:id="rId14"/>
    <p:sldId id="458" r:id="rId15"/>
    <p:sldId id="306" r:id="rId16"/>
    <p:sldId id="316" r:id="rId17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FF2B"/>
    <a:srgbClr val="3865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26" autoAdjust="0"/>
    <p:restoredTop sz="94660"/>
  </p:normalViewPr>
  <p:slideViewPr>
    <p:cSldViewPr snapToGrid="0">
      <p:cViewPr varScale="1">
        <p:scale>
          <a:sx n="74" d="100"/>
          <a:sy n="74" d="100"/>
        </p:scale>
        <p:origin x="168" y="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8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loba\AppData\Local\Microsoft\Windows\Temporary%20Internet%20Files\Content.Outlook\5UFRG6WJ\&#1051;&#1086;&#1082;.%20&#1087;&#1088;&#1086;&#1075;&#1088;&#1072;&#1084;&#1080;%20&#1080;%20&#1080;&#1079;&#1074;&#1077;&#1096;&#1090;&#1072;&#1112;&#1080;%2002.05.2017_%20(3)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10\Desktop\&#1040;&#1055;%20&#1080;%20&#1032;&#1051;&#1057;\&#1040;&#1085;&#1072;&#1083;&#1080;&#1079;&#1072;%20&#1084;&#1077;&#1088;&#1072;%20&#1056;&#1056;\&#1056;&#1072;&#1076;&#1085;&#1080;%20&#1075;&#1088;&#1072;&#1092;&#1080;&#1082;&#1086;&#1085;&#1080;\2016-2017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C10\Desktop\&#1040;&#1055;%20&#1080;%20&#1032;&#1051;&#1057;\&#1040;&#1085;&#1072;&#1083;&#1080;&#1079;&#1072;%20&#1084;&#1077;&#1088;&#1072;%20&#1056;&#1056;\&#1056;&#1072;&#1076;&#1085;&#1080;%20&#1075;&#1088;&#1072;&#1092;&#1080;&#1082;&#1086;&#1085;&#1080;\&#1051;&#1086;&#1082;.%20&#1087;&#1088;&#1086;&#1075;&#1088;&#1072;&#1084;&#1080;%20&#1080;%20&#1080;&#1079;&#1074;&#1077;&#1096;&#1090;&#1072;&#1112;&#1080;,%2002.05.2017..xlsx" TargetMode="External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C10\Desktop\&#1040;&#1055;%20&#1080;%20&#1032;&#1051;&#1057;\&#1040;&#1085;&#1072;&#1083;&#1080;&#1079;&#1072;%20&#1084;&#1077;&#1088;&#1072;%20&#1056;&#1056;\&#1056;&#1072;&#1076;&#1085;&#1080;%20&#1075;&#1088;&#1072;&#1092;&#1080;&#1082;&#1086;&#1085;&#1080;\&#1051;&#1086;&#1082;.%20&#1087;&#1088;&#1086;&#1075;&#1088;&#1072;&#1084;&#1080;%20&#1080;%20&#1080;&#1079;&#1074;&#1077;&#1096;&#1090;&#1072;&#1112;&#1080;,%2002.05.2017..xlsx" TargetMode="External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'2017'!$A$3</c:f>
              <c:strCache>
                <c:ptCount val="1"/>
                <c:pt idx="0">
                  <c:v>Достављени програми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'2017'!$B$2:$D$2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'2017'!$B$3:$D$3</c:f>
              <c:numCache>
                <c:formatCode>General</c:formatCode>
                <c:ptCount val="3"/>
                <c:pt idx="0">
                  <c:v>99</c:v>
                </c:pt>
                <c:pt idx="1">
                  <c:v>101</c:v>
                </c:pt>
                <c:pt idx="2">
                  <c:v>110</c:v>
                </c:pt>
              </c:numCache>
            </c:numRef>
          </c:val>
        </c:ser>
        <c:ser>
          <c:idx val="1"/>
          <c:order val="1"/>
          <c:tx>
            <c:strRef>
              <c:f>'2017'!$A$4</c:f>
              <c:strCache>
                <c:ptCount val="1"/>
                <c:pt idx="0">
                  <c:v>Достављени извештаји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5000000000000001E-2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222222222222217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'2017'!$B$2:$D$2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'2017'!$B$4:$D$4</c:f>
              <c:numCache>
                <c:formatCode>General</c:formatCode>
                <c:ptCount val="3"/>
                <c:pt idx="0">
                  <c:v>95</c:v>
                </c:pt>
                <c:pt idx="1">
                  <c:v>101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9581184"/>
        <c:axId val="179581744"/>
        <c:axId val="0"/>
      </c:bar3DChart>
      <c:catAx>
        <c:axId val="179581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9581744"/>
        <c:crosses val="autoZero"/>
        <c:auto val="1"/>
        <c:lblAlgn val="ctr"/>
        <c:lblOffset val="100"/>
        <c:noMultiLvlLbl val="0"/>
      </c:catAx>
      <c:valAx>
        <c:axId val="1795817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95811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'2017'!$B$297</c:f>
              <c:strCache>
                <c:ptCount val="1"/>
                <c:pt idx="0">
                  <c:v>Исплаћена средства (РСД)</c:v>
                </c:pt>
              </c:strCache>
            </c:strRef>
          </c:tx>
          <c:invertIfNegative val="0"/>
          <c:cat>
            <c:strRef>
              <c:f>'2017'!$A$298:$A$322</c:f>
              <c:strCache>
                <c:ptCount val="25"/>
                <c:pt idx="0">
                  <c:v>Лајковац</c:v>
                </c:pt>
                <c:pt idx="1">
                  <c:v>Смедерево</c:v>
                </c:pt>
                <c:pt idx="2">
                  <c:v>Пирот</c:v>
                </c:pt>
                <c:pt idx="3">
                  <c:v>Панчево</c:v>
                </c:pt>
                <c:pt idx="4">
                  <c:v>Бујановац</c:v>
                </c:pt>
                <c:pt idx="5">
                  <c:v>Мало Црниће</c:v>
                </c:pt>
                <c:pt idx="6">
                  <c:v>Бољевац</c:v>
                </c:pt>
                <c:pt idx="7">
                  <c:v>Куршумлија</c:v>
                </c:pt>
                <c:pt idx="8">
                  <c:v>Бабушница</c:v>
                </c:pt>
                <c:pt idx="9">
                  <c:v>Рашка</c:v>
                </c:pt>
                <c:pt idx="10">
                  <c:v>Власотинце</c:v>
                </c:pt>
                <c:pt idx="11">
                  <c:v>Ужице</c:v>
                </c:pt>
                <c:pt idx="12">
                  <c:v>Бојник</c:v>
                </c:pt>
                <c:pt idx="13">
                  <c:v>Деспотовац</c:v>
                </c:pt>
                <c:pt idx="14">
                  <c:v>Горњи Милановац</c:v>
                </c:pt>
                <c:pt idx="15">
                  <c:v>Ваљево</c:v>
                </c:pt>
                <c:pt idx="16">
                  <c:v>Мали Зворник</c:v>
                </c:pt>
                <c:pt idx="17">
                  <c:v>Медвеђа</c:v>
                </c:pt>
                <c:pt idx="18">
                  <c:v>Жабаљ</c:v>
                </c:pt>
                <c:pt idx="19">
                  <c:v>Гаџин Хан</c:v>
                </c:pt>
                <c:pt idx="20">
                  <c:v>Осечина</c:v>
                </c:pt>
                <c:pt idx="21">
                  <c:v>Ивањица</c:v>
                </c:pt>
                <c:pt idx="22">
                  <c:v>Нова Варош</c:v>
                </c:pt>
                <c:pt idx="23">
                  <c:v>Рума</c:v>
                </c:pt>
                <c:pt idx="24">
                  <c:v>Блаце</c:v>
                </c:pt>
              </c:strCache>
            </c:strRef>
          </c:cat>
          <c:val>
            <c:numRef>
              <c:f>'2017'!$B$298:$B$322</c:f>
              <c:numCache>
                <c:formatCode>#,##0</c:formatCode>
                <c:ptCount val="25"/>
                <c:pt idx="0">
                  <c:v>4378676</c:v>
                </c:pt>
                <c:pt idx="1">
                  <c:v>15789793</c:v>
                </c:pt>
                <c:pt idx="2">
                  <c:v>35561766</c:v>
                </c:pt>
                <c:pt idx="3">
                  <c:v>4200000</c:v>
                </c:pt>
                <c:pt idx="4">
                  <c:v>8723294</c:v>
                </c:pt>
                <c:pt idx="5">
                  <c:v>4168150</c:v>
                </c:pt>
                <c:pt idx="6">
                  <c:v>2531876</c:v>
                </c:pt>
                <c:pt idx="7">
                  <c:v>19686191</c:v>
                </c:pt>
                <c:pt idx="8">
                  <c:v>4896174</c:v>
                </c:pt>
                <c:pt idx="9">
                  <c:v>15257392</c:v>
                </c:pt>
                <c:pt idx="10">
                  <c:v>6408372</c:v>
                </c:pt>
                <c:pt idx="11">
                  <c:v>19767295</c:v>
                </c:pt>
                <c:pt idx="12">
                  <c:v>1137109</c:v>
                </c:pt>
                <c:pt idx="13">
                  <c:v>6359557</c:v>
                </c:pt>
                <c:pt idx="14">
                  <c:v>34979694</c:v>
                </c:pt>
                <c:pt idx="15">
                  <c:v>7168017</c:v>
                </c:pt>
                <c:pt idx="16">
                  <c:v>11451615</c:v>
                </c:pt>
                <c:pt idx="17">
                  <c:v>9493545</c:v>
                </c:pt>
                <c:pt idx="18">
                  <c:v>385000</c:v>
                </c:pt>
                <c:pt idx="19">
                  <c:v>3577175</c:v>
                </c:pt>
                <c:pt idx="20">
                  <c:v>4458047</c:v>
                </c:pt>
                <c:pt idx="21">
                  <c:v>5500000</c:v>
                </c:pt>
                <c:pt idx="22">
                  <c:v>6936216</c:v>
                </c:pt>
                <c:pt idx="23">
                  <c:v>19200000</c:v>
                </c:pt>
                <c:pt idx="24">
                  <c:v>24061123</c:v>
                </c:pt>
              </c:numCache>
            </c:numRef>
          </c:val>
        </c:ser>
        <c:ser>
          <c:idx val="1"/>
          <c:order val="1"/>
          <c:tx>
            <c:strRef>
              <c:f>'2017'!$C$297</c:f>
              <c:strCache>
                <c:ptCount val="1"/>
                <c:pt idx="0">
                  <c:v>Планирана средства (РСД)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sr-Cyrl-RS"/>
                      <a:t>90,0%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sr-Cyrl-RS"/>
                      <a:t>90,7%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sr-Cyrl-RS"/>
                      <a:t>91,2%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2.8011204481792717E-3"/>
                </c:manualLayout>
              </c:layout>
              <c:tx>
                <c:rich>
                  <a:bodyPr/>
                  <a:lstStyle/>
                  <a:p>
                    <a:r>
                      <a:rPr lang="sr-Cyrl-RS"/>
                      <a:t>95,5%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sr-Cyrl-RS"/>
                      <a:t>96,9%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sr-Cyrl-RS"/>
                      <a:t>96,9%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sr-Cyrl-RS"/>
                      <a:t>97,4%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sr-Cyrl-RS"/>
                      <a:t>97,5%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5.5555555555555558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sr-Cyrl-RS"/>
                      <a:t>97,9%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sr-Cyrl-RS"/>
                      <a:t>98,1%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sr-Cyrl-RS"/>
                      <a:t>98,6%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sr-Cyrl-RS"/>
                      <a:t>98,8%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sr-Cyrl-RS"/>
                      <a:t>98,9%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sr-Cyrl-RS"/>
                      <a:t>99,4%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sr-Cyrl-RS"/>
                      <a:t>99,4%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tx>
                <c:rich>
                  <a:bodyPr/>
                  <a:lstStyle/>
                  <a:p>
                    <a:r>
                      <a:rPr lang="sr-Cyrl-RS"/>
                      <a:t>99,6%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tx>
                <c:rich>
                  <a:bodyPr/>
                  <a:lstStyle/>
                  <a:p>
                    <a:r>
                      <a:rPr lang="sr-Cyrl-RS"/>
                      <a:t>99,6%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tx>
                <c:rich>
                  <a:bodyPr/>
                  <a:lstStyle/>
                  <a:p>
                    <a:r>
                      <a:rPr lang="sr-Cyrl-RS"/>
                      <a:t>99,9%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sr-Cyrl-RS"/>
                      <a:t>100%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tx>
                <c:rich>
                  <a:bodyPr/>
                  <a:lstStyle/>
                  <a:p>
                    <a:r>
                      <a:rPr lang="sr-Cyrl-RS"/>
                      <a:t>100%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tx>
                <c:rich>
                  <a:bodyPr/>
                  <a:lstStyle/>
                  <a:p>
                    <a:r>
                      <a:rPr lang="sr-Cyrl-RS"/>
                      <a:t>100%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tx>
                <c:rich>
                  <a:bodyPr/>
                  <a:lstStyle/>
                  <a:p>
                    <a:r>
                      <a:rPr lang="sr-Cyrl-RS"/>
                      <a:t>100%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tx>
                <c:rich>
                  <a:bodyPr/>
                  <a:lstStyle/>
                  <a:p>
                    <a:r>
                      <a:rPr lang="sr-Cyrl-RS"/>
                      <a:t>100%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tx>
                <c:rich>
                  <a:bodyPr/>
                  <a:lstStyle/>
                  <a:p>
                    <a:r>
                      <a:rPr lang="sr-Cyrl-RS"/>
                      <a:t>100%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tx>
                <c:rich>
                  <a:bodyPr/>
                  <a:lstStyle/>
                  <a:p>
                    <a:r>
                      <a:rPr lang="sr-Cyrl-RS"/>
                      <a:t>100%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'2017'!$A$298:$A$322</c:f>
              <c:strCache>
                <c:ptCount val="25"/>
                <c:pt idx="0">
                  <c:v>Лајковац</c:v>
                </c:pt>
                <c:pt idx="1">
                  <c:v>Смедерево</c:v>
                </c:pt>
                <c:pt idx="2">
                  <c:v>Пирот</c:v>
                </c:pt>
                <c:pt idx="3">
                  <c:v>Панчево</c:v>
                </c:pt>
                <c:pt idx="4">
                  <c:v>Бујановац</c:v>
                </c:pt>
                <c:pt idx="5">
                  <c:v>Мало Црниће</c:v>
                </c:pt>
                <c:pt idx="6">
                  <c:v>Бољевац</c:v>
                </c:pt>
                <c:pt idx="7">
                  <c:v>Куршумлија</c:v>
                </c:pt>
                <c:pt idx="8">
                  <c:v>Бабушница</c:v>
                </c:pt>
                <c:pt idx="9">
                  <c:v>Рашка</c:v>
                </c:pt>
                <c:pt idx="10">
                  <c:v>Власотинце</c:v>
                </c:pt>
                <c:pt idx="11">
                  <c:v>Ужице</c:v>
                </c:pt>
                <c:pt idx="12">
                  <c:v>Бојник</c:v>
                </c:pt>
                <c:pt idx="13">
                  <c:v>Деспотовац</c:v>
                </c:pt>
                <c:pt idx="14">
                  <c:v>Горњи Милановац</c:v>
                </c:pt>
                <c:pt idx="15">
                  <c:v>Ваљево</c:v>
                </c:pt>
                <c:pt idx="16">
                  <c:v>Мали Зворник</c:v>
                </c:pt>
                <c:pt idx="17">
                  <c:v>Медвеђа</c:v>
                </c:pt>
                <c:pt idx="18">
                  <c:v>Жабаљ</c:v>
                </c:pt>
                <c:pt idx="19">
                  <c:v>Гаџин Хан</c:v>
                </c:pt>
                <c:pt idx="20">
                  <c:v>Осечина</c:v>
                </c:pt>
                <c:pt idx="21">
                  <c:v>Ивањица</c:v>
                </c:pt>
                <c:pt idx="22">
                  <c:v>Нова Варош</c:v>
                </c:pt>
                <c:pt idx="23">
                  <c:v>Рума</c:v>
                </c:pt>
                <c:pt idx="24">
                  <c:v>Блаце</c:v>
                </c:pt>
              </c:strCache>
            </c:strRef>
          </c:cat>
          <c:val>
            <c:numRef>
              <c:f>'2017'!$C$298:$C$322</c:f>
              <c:numCache>
                <c:formatCode>#,##0</c:formatCode>
                <c:ptCount val="25"/>
                <c:pt idx="0">
                  <c:v>4865000</c:v>
                </c:pt>
                <c:pt idx="1">
                  <c:v>17400000</c:v>
                </c:pt>
                <c:pt idx="2">
                  <c:v>39000000</c:v>
                </c:pt>
                <c:pt idx="3">
                  <c:v>4400000</c:v>
                </c:pt>
                <c:pt idx="4">
                  <c:v>9000000</c:v>
                </c:pt>
                <c:pt idx="5">
                  <c:v>4300000</c:v>
                </c:pt>
                <c:pt idx="6">
                  <c:v>2600000</c:v>
                </c:pt>
                <c:pt idx="7">
                  <c:v>20200000</c:v>
                </c:pt>
                <c:pt idx="8">
                  <c:v>5000000</c:v>
                </c:pt>
                <c:pt idx="9">
                  <c:v>15550000</c:v>
                </c:pt>
                <c:pt idx="10">
                  <c:v>6500000</c:v>
                </c:pt>
                <c:pt idx="11">
                  <c:v>20000000</c:v>
                </c:pt>
                <c:pt idx="12">
                  <c:v>1150000</c:v>
                </c:pt>
                <c:pt idx="13">
                  <c:v>6400000</c:v>
                </c:pt>
                <c:pt idx="14">
                  <c:v>35200000</c:v>
                </c:pt>
                <c:pt idx="15">
                  <c:v>7200000</c:v>
                </c:pt>
                <c:pt idx="16">
                  <c:v>11500000</c:v>
                </c:pt>
                <c:pt idx="17">
                  <c:v>9500000</c:v>
                </c:pt>
                <c:pt idx="18">
                  <c:v>385000</c:v>
                </c:pt>
                <c:pt idx="19">
                  <c:v>3577175</c:v>
                </c:pt>
                <c:pt idx="20">
                  <c:v>4458047</c:v>
                </c:pt>
                <c:pt idx="21">
                  <c:v>5500000</c:v>
                </c:pt>
                <c:pt idx="22">
                  <c:v>6936216</c:v>
                </c:pt>
                <c:pt idx="23">
                  <c:v>19200000</c:v>
                </c:pt>
                <c:pt idx="24">
                  <c:v>24061123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2591952"/>
        <c:axId val="182592512"/>
        <c:axId val="0"/>
      </c:bar3DChart>
      <c:catAx>
        <c:axId val="1825919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82592512"/>
        <c:crosses val="autoZero"/>
        <c:auto val="1"/>
        <c:lblAlgn val="ctr"/>
        <c:lblOffset val="100"/>
        <c:noMultiLvlLbl val="0"/>
      </c:catAx>
      <c:valAx>
        <c:axId val="182592512"/>
        <c:scaling>
          <c:orientation val="minMax"/>
        </c:scaling>
        <c:delete val="0"/>
        <c:axPos val="b"/>
        <c:majorGridlines/>
        <c:numFmt formatCode="#,##0" sourceLinked="1"/>
        <c:majorTickMark val="out"/>
        <c:minorTickMark val="none"/>
        <c:tickLblPos val="nextTo"/>
        <c:crossAx val="18259195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/>
                      <a:t>2.847.000.000</a:t>
                    </a:r>
                    <a:endParaRPr lang="sr-Cyrl-RS" sz="1400"/>
                  </a:p>
                  <a:p>
                    <a:r>
                      <a:rPr lang="sr-Cyrl-RS" sz="1400"/>
                      <a:t>(40,2%)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400" dirty="0"/>
                      <a:t>2.556.500.000</a:t>
                    </a:r>
                    <a:endParaRPr lang="sr-Cyrl-RS" sz="1400" dirty="0"/>
                  </a:p>
                  <a:p>
                    <a:r>
                      <a:rPr lang="sr-Cyrl-RS" sz="1400" dirty="0" smtClean="0"/>
                      <a:t>(36,1%)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400" dirty="0"/>
                      <a:t>1.677.054.775</a:t>
                    </a:r>
                    <a:endParaRPr lang="sr-Cyrl-RS" sz="1400" dirty="0"/>
                  </a:p>
                  <a:p>
                    <a:r>
                      <a:rPr lang="sr-Cyrl-RS" sz="1400" dirty="0" smtClean="0"/>
                      <a:t>(23,7%)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'[Лок. програми и извештаји 02.05.2017_ (3).xlsx]2017'!$A$41:$A$43</c:f>
              <c:strCache>
                <c:ptCount val="3"/>
                <c:pt idx="0">
                  <c:v>МПШВ</c:v>
                </c:pt>
                <c:pt idx="1">
                  <c:v>АПВ</c:v>
                </c:pt>
                <c:pt idx="2">
                  <c:v>ЈЛС</c:v>
                </c:pt>
              </c:strCache>
            </c:strRef>
          </c:cat>
          <c:val>
            <c:numRef>
              <c:f>'[Лок. програми и извештаји 02.05.2017_ (3).xlsx]2017'!$B$41:$B$43</c:f>
              <c:numCache>
                <c:formatCode>#,##0</c:formatCode>
                <c:ptCount val="3"/>
                <c:pt idx="0">
                  <c:v>2847000000</c:v>
                </c:pt>
                <c:pt idx="1">
                  <c:v>2556500000</c:v>
                </c:pt>
                <c:pt idx="2">
                  <c:v>1677054775.0400004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'2017'!$B$61</c:f>
              <c:strCache>
                <c:ptCount val="1"/>
                <c:pt idx="0">
                  <c:v>Подстицаји за мере руралног развоја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2,775,594,997</a:t>
                    </a:r>
                    <a:r>
                      <a:rPr lang="sr-Cyrl-RS"/>
                      <a:t> (53,2%)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1,633,654,211</a:t>
                    </a:r>
                    <a:r>
                      <a:rPr lang="sr-Cyrl-RS"/>
                      <a:t> (31,3%)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2437128171478565"/>
                  <c:y val="0.11863626421697288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805,682,433</a:t>
                    </a:r>
                    <a:r>
                      <a:rPr lang="sr-Cyrl-RS"/>
                      <a:t> (15,4%)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'2017'!$A$62:$A$64</c:f>
              <c:strCache>
                <c:ptCount val="3"/>
                <c:pt idx="0">
                  <c:v>МПШВ</c:v>
                </c:pt>
                <c:pt idx="1">
                  <c:v>АПВ</c:v>
                </c:pt>
                <c:pt idx="2">
                  <c:v>ЈЛС</c:v>
                </c:pt>
              </c:strCache>
            </c:strRef>
          </c:cat>
          <c:val>
            <c:numRef>
              <c:f>'2017'!$B$62:$B$64</c:f>
              <c:numCache>
                <c:formatCode>#,##0</c:formatCode>
                <c:ptCount val="3"/>
                <c:pt idx="0">
                  <c:v>2775594997</c:v>
                </c:pt>
                <c:pt idx="1">
                  <c:v>1633654211</c:v>
                </c:pt>
                <c:pt idx="2">
                  <c:v>805682433.00000143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'2017'!$A$133</c:f>
              <c:strCache>
                <c:ptCount val="1"/>
                <c:pt idx="0">
                  <c:v>Планирана средства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666666666666666E-2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3333333333333332E-3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111111111111212E-2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'2017'!$B$132:$D$132</c:f>
              <c:strCache>
                <c:ptCount val="3"/>
                <c:pt idx="0">
                  <c:v>Конкурентност </c:v>
                </c:pt>
                <c:pt idx="1">
                  <c:v>Рурална економија</c:v>
                </c:pt>
                <c:pt idx="2">
                  <c:v>Одрживи рурални развој</c:v>
                </c:pt>
              </c:strCache>
            </c:strRef>
          </c:cat>
          <c:val>
            <c:numRef>
              <c:f>'2017'!$B$133:$D$133</c:f>
              <c:numCache>
                <c:formatCode>General</c:formatCode>
                <c:ptCount val="3"/>
                <c:pt idx="0" formatCode="#,##0">
                  <c:v>1142</c:v>
                </c:pt>
                <c:pt idx="1">
                  <c:v>176</c:v>
                </c:pt>
                <c:pt idx="2">
                  <c:v>142</c:v>
                </c:pt>
              </c:numCache>
            </c:numRef>
          </c:val>
        </c:ser>
        <c:ser>
          <c:idx val="1"/>
          <c:order val="1"/>
          <c:tx>
            <c:strRef>
              <c:f>'2017'!$A$134</c:f>
              <c:strCache>
                <c:ptCount val="1"/>
                <c:pt idx="0">
                  <c:v>Исплаћени подстицаји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3575401430619859E-2"/>
                  <c:y val="-2.831218303009404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695 </a:t>
                    </a:r>
                    <a:r>
                      <a:rPr lang="en-US" dirty="0" smtClean="0"/>
                      <a:t>(</a:t>
                    </a:r>
                    <a:r>
                      <a:rPr lang="en-US" dirty="0"/>
                      <a:t>6</a:t>
                    </a:r>
                    <a:r>
                      <a:rPr lang="sr-Cyrl-RS" dirty="0"/>
                      <a:t>1</a:t>
                    </a:r>
                    <a:r>
                      <a:rPr lang="en-US" dirty="0"/>
                      <a:t>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7777692836939073E-2"/>
                  <c:y val="-2.314814814814814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74 </a:t>
                    </a:r>
                    <a:r>
                      <a:rPr lang="en-US" dirty="0" smtClean="0"/>
                      <a:t>(</a:t>
                    </a:r>
                    <a:r>
                      <a:rPr lang="sr-Cyrl-RS" dirty="0"/>
                      <a:t>42</a:t>
                    </a:r>
                    <a:r>
                      <a:rPr lang="en-US" dirty="0"/>
                      <a:t>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777777777777788E-2"/>
                  <c:y val="-4.166666666666666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36 (</a:t>
                    </a:r>
                    <a:r>
                      <a:rPr lang="en-US" dirty="0"/>
                      <a:t>2</a:t>
                    </a:r>
                    <a:r>
                      <a:rPr lang="sr-Cyrl-RS" dirty="0"/>
                      <a:t>5</a:t>
                    </a:r>
                    <a:r>
                      <a:rPr lang="en-US" dirty="0"/>
                      <a:t>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'2017'!$B$132:$D$132</c:f>
              <c:strCache>
                <c:ptCount val="3"/>
                <c:pt idx="0">
                  <c:v>Конкурентност </c:v>
                </c:pt>
                <c:pt idx="1">
                  <c:v>Рурална економија</c:v>
                </c:pt>
                <c:pt idx="2">
                  <c:v>Одрживи рурални развој</c:v>
                </c:pt>
              </c:strCache>
            </c:strRef>
          </c:cat>
          <c:val>
            <c:numRef>
              <c:f>'2017'!$B$134:$D$134</c:f>
              <c:numCache>
                <c:formatCode>General</c:formatCode>
                <c:ptCount val="3"/>
                <c:pt idx="0">
                  <c:v>695</c:v>
                </c:pt>
                <c:pt idx="1">
                  <c:v>74</c:v>
                </c:pt>
                <c:pt idx="2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8759552"/>
        <c:axId val="178760112"/>
        <c:axId val="0"/>
      </c:bar3DChart>
      <c:catAx>
        <c:axId val="178759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8760112"/>
        <c:crosses val="autoZero"/>
        <c:auto val="1"/>
        <c:lblAlgn val="ctr"/>
        <c:lblOffset val="100"/>
        <c:noMultiLvlLbl val="0"/>
      </c:catAx>
      <c:valAx>
        <c:axId val="17876011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7875955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Sheet1!$B$124</c:f>
              <c:strCache>
                <c:ptCount val="1"/>
                <c:pt idx="0">
                  <c:v>Укупно исплаћени подстицаји за пољопривреду и рурални развој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Sheet1!$A$125:$A$128</c:f>
              <c:strCache>
                <c:ptCount val="4"/>
                <c:pt idx="0">
                  <c:v>Директна плаћања</c:v>
                </c:pt>
                <c:pt idx="1">
                  <c:v>Кредитна подршка</c:v>
                </c:pt>
                <c:pt idx="2">
                  <c:v>Рурални развој</c:v>
                </c:pt>
                <c:pt idx="3">
                  <c:v>Посебни подстицаји</c:v>
                </c:pt>
              </c:strCache>
            </c:strRef>
          </c:cat>
          <c:val>
            <c:numRef>
              <c:f>Sheet1!$B$125:$B$128</c:f>
              <c:numCache>
                <c:formatCode>#,##0</c:formatCode>
                <c:ptCount val="4"/>
                <c:pt idx="0">
                  <c:v>19667</c:v>
                </c:pt>
                <c:pt idx="1">
                  <c:v>19667</c:v>
                </c:pt>
                <c:pt idx="2">
                  <c:v>19667</c:v>
                </c:pt>
                <c:pt idx="3">
                  <c:v>19667</c:v>
                </c:pt>
              </c:numCache>
            </c:numRef>
          </c:val>
        </c:ser>
        <c:ser>
          <c:idx val="1"/>
          <c:order val="1"/>
          <c:tx>
            <c:strRef>
              <c:f>Sheet1!$C$124</c:f>
              <c:strCache>
                <c:ptCount val="1"/>
                <c:pt idx="0">
                  <c:v>Исплаћени подстицаји по мерама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2012637655168585E-2"/>
                  <c:y val="-1.3888995582869214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16,360</a:t>
                    </a:r>
                    <a:r>
                      <a:rPr lang="sr-Cyrl-RS" b="1" dirty="0"/>
                      <a:t> </a:t>
                    </a:r>
                    <a:r>
                      <a:rPr lang="sr-Cyrl-RS" b="1" dirty="0" smtClean="0"/>
                      <a:t>(</a:t>
                    </a:r>
                    <a:r>
                      <a:rPr lang="sr-Cyrl-RS" b="1" dirty="0"/>
                      <a:t>83%)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5000000000000001E-2"/>
                  <c:y val="-2.7777777777777776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361</a:t>
                    </a:r>
                    <a:r>
                      <a:rPr lang="sr-Cyrl-RS" b="1" dirty="0"/>
                      <a:t> </a:t>
                    </a:r>
                    <a:r>
                      <a:rPr lang="sr-Cyrl-RS" b="1" dirty="0" smtClean="0"/>
                      <a:t>(</a:t>
                    </a:r>
                    <a:r>
                      <a:rPr lang="sr-Cyrl-RS" b="1" dirty="0"/>
                      <a:t>2%)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66745593633536E-2"/>
                  <c:y val="-3.2407528327251779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2,776</a:t>
                    </a:r>
                    <a:r>
                      <a:rPr lang="sr-Cyrl-RS" b="1" dirty="0"/>
                      <a:t> </a:t>
                    </a:r>
                    <a:r>
                      <a:rPr lang="sr-Cyrl-RS" b="1" dirty="0" smtClean="0"/>
                      <a:t>(</a:t>
                    </a:r>
                    <a:r>
                      <a:rPr lang="sr-Cyrl-RS" b="1" dirty="0"/>
                      <a:t>14%)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3333333333333333E-2"/>
                  <c:y val="-2.3148148148148147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180</a:t>
                    </a:r>
                    <a:r>
                      <a:rPr lang="sr-Cyrl-RS" b="1" dirty="0"/>
                      <a:t> </a:t>
                    </a:r>
                    <a:r>
                      <a:rPr lang="sr-Cyrl-RS" b="1" dirty="0" smtClean="0"/>
                      <a:t> </a:t>
                    </a:r>
                    <a:r>
                      <a:rPr lang="sr-Cyrl-RS" b="1" dirty="0"/>
                      <a:t>(1%)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Sheet1!$A$125:$A$128</c:f>
              <c:strCache>
                <c:ptCount val="4"/>
                <c:pt idx="0">
                  <c:v>Директна плаћања</c:v>
                </c:pt>
                <c:pt idx="1">
                  <c:v>Кредитна подршка</c:v>
                </c:pt>
                <c:pt idx="2">
                  <c:v>Рурални развој</c:v>
                </c:pt>
                <c:pt idx="3">
                  <c:v>Посебни подстицаји</c:v>
                </c:pt>
              </c:strCache>
            </c:strRef>
          </c:cat>
          <c:val>
            <c:numRef>
              <c:f>Sheet1!$C$125:$C$128</c:f>
              <c:numCache>
                <c:formatCode>#,##0</c:formatCode>
                <c:ptCount val="4"/>
                <c:pt idx="0">
                  <c:v>16360</c:v>
                </c:pt>
                <c:pt idx="1">
                  <c:v>361</c:v>
                </c:pt>
                <c:pt idx="2">
                  <c:v>2776</c:v>
                </c:pt>
                <c:pt idx="3">
                  <c:v>180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3937360"/>
        <c:axId val="123937920"/>
        <c:axId val="0"/>
      </c:bar3DChart>
      <c:catAx>
        <c:axId val="123937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3937920"/>
        <c:crosses val="autoZero"/>
        <c:auto val="1"/>
        <c:lblAlgn val="ctr"/>
        <c:lblOffset val="100"/>
        <c:noMultiLvlLbl val="0"/>
      </c:catAx>
      <c:valAx>
        <c:axId val="12393792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2393736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Sheet1!$B$143</c:f>
              <c:strCache>
                <c:ptCount val="1"/>
                <c:pt idx="0">
                  <c:v>Укупно исплаћени подстицаји за пољопривреду и рурални развој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Sheet1!$A$144:$A$147</c:f>
              <c:strCache>
                <c:ptCount val="4"/>
                <c:pt idx="0">
                  <c:v>Директна плаћања</c:v>
                </c:pt>
                <c:pt idx="1">
                  <c:v>Кредитна подршка</c:v>
                </c:pt>
                <c:pt idx="2">
                  <c:v>Рурални развој</c:v>
                </c:pt>
                <c:pt idx="3">
                  <c:v>Посебни подстицаји</c:v>
                </c:pt>
              </c:strCache>
            </c:strRef>
          </c:cat>
          <c:val>
            <c:numRef>
              <c:f>Sheet1!$B$144:$B$147</c:f>
              <c:numCache>
                <c:formatCode>General</c:formatCode>
                <c:ptCount val="4"/>
                <c:pt idx="0">
                  <c:v>976</c:v>
                </c:pt>
                <c:pt idx="1">
                  <c:v>976</c:v>
                </c:pt>
                <c:pt idx="2">
                  <c:v>976</c:v>
                </c:pt>
                <c:pt idx="3">
                  <c:v>976</c:v>
                </c:pt>
              </c:numCache>
            </c:numRef>
          </c:val>
        </c:ser>
        <c:ser>
          <c:idx val="1"/>
          <c:order val="1"/>
          <c:tx>
            <c:strRef>
              <c:f>Sheet1!$C$143</c:f>
              <c:strCache>
                <c:ptCount val="1"/>
                <c:pt idx="0">
                  <c:v>Исплаћени подстицаји по мерама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5000000000000001E-2"/>
                  <c:y val="-1.388888888888888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69</a:t>
                    </a:r>
                    <a:r>
                      <a:rPr lang="sr-Cyrl-RS" dirty="0"/>
                      <a:t> </a:t>
                    </a:r>
                    <a:r>
                      <a:rPr lang="sr-Cyrl-RS" dirty="0" smtClean="0"/>
                      <a:t>(7,1</a:t>
                    </a:r>
                    <a:r>
                      <a:rPr lang="sr-Cyrl-RS" dirty="0"/>
                      <a:t>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7777777777777776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64</a:t>
                    </a:r>
                    <a:r>
                      <a:rPr lang="sr-Cyrl-RS" dirty="0"/>
                      <a:t> </a:t>
                    </a:r>
                    <a:r>
                      <a:rPr lang="sr-Cyrl-RS" dirty="0" smtClean="0"/>
                      <a:t>(</a:t>
                    </a:r>
                    <a:r>
                      <a:rPr lang="sr-Cyrl-RS" dirty="0"/>
                      <a:t>6,5%)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1529245229189509E-2"/>
                  <c:y val="-2.314814814814814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806</a:t>
                    </a:r>
                    <a:r>
                      <a:rPr lang="sr-Cyrl-RS" dirty="0"/>
                      <a:t> </a:t>
                    </a:r>
                    <a:r>
                      <a:rPr lang="sr-Cyrl-RS" dirty="0" smtClean="0"/>
                      <a:t>(</a:t>
                    </a:r>
                    <a:r>
                      <a:rPr lang="sr-Cyrl-RS" dirty="0"/>
                      <a:t>82,6%)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9341355603388098E-2"/>
                  <c:y val="-4.629629629629629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37</a:t>
                    </a:r>
                    <a:r>
                      <a:rPr lang="sr-Cyrl-RS" dirty="0" smtClean="0"/>
                      <a:t> (3,8</a:t>
                    </a:r>
                    <a:r>
                      <a:rPr lang="sr-Cyrl-RS" dirty="0"/>
                      <a:t>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Sheet1!$A$144:$A$147</c:f>
              <c:strCache>
                <c:ptCount val="4"/>
                <c:pt idx="0">
                  <c:v>Директна плаћања</c:v>
                </c:pt>
                <c:pt idx="1">
                  <c:v>Кредитна подршка</c:v>
                </c:pt>
                <c:pt idx="2">
                  <c:v>Рурални развој</c:v>
                </c:pt>
                <c:pt idx="3">
                  <c:v>Посебни подстицаји</c:v>
                </c:pt>
              </c:strCache>
            </c:strRef>
          </c:cat>
          <c:val>
            <c:numRef>
              <c:f>Sheet1!$C$144:$C$147</c:f>
              <c:numCache>
                <c:formatCode>General</c:formatCode>
                <c:ptCount val="4"/>
                <c:pt idx="0">
                  <c:v>69</c:v>
                </c:pt>
                <c:pt idx="1">
                  <c:v>64</c:v>
                </c:pt>
                <c:pt idx="2">
                  <c:v>806</c:v>
                </c:pt>
                <c:pt idx="3">
                  <c:v>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3940720"/>
        <c:axId val="123941280"/>
        <c:axId val="0"/>
      </c:bar3DChart>
      <c:catAx>
        <c:axId val="123940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3941280"/>
        <c:crosses val="autoZero"/>
        <c:auto val="1"/>
        <c:lblAlgn val="ctr"/>
        <c:lblOffset val="100"/>
        <c:noMultiLvlLbl val="0"/>
      </c:catAx>
      <c:valAx>
        <c:axId val="123941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394072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захтеви!$A$32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66666666666666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захтеви!$B$31:$E$31</c:f>
              <c:strCache>
                <c:ptCount val="4"/>
                <c:pt idx="0">
                  <c:v>Укупан број поднетих захтева</c:v>
                </c:pt>
                <c:pt idx="1">
                  <c:v>Укупан број исплаћених захтева</c:v>
                </c:pt>
                <c:pt idx="2">
                  <c:v>Поднети захтеви за РР</c:v>
                </c:pt>
                <c:pt idx="3">
                  <c:v>Исплаћени захтеви за РР</c:v>
                </c:pt>
              </c:strCache>
            </c:strRef>
          </c:cat>
          <c:val>
            <c:numRef>
              <c:f>захтеви!$B$32:$E$32</c:f>
              <c:numCache>
                <c:formatCode>#,##0</c:formatCode>
                <c:ptCount val="4"/>
                <c:pt idx="0">
                  <c:v>43045</c:v>
                </c:pt>
                <c:pt idx="1">
                  <c:v>37733</c:v>
                </c:pt>
                <c:pt idx="2">
                  <c:v>11538</c:v>
                </c:pt>
                <c:pt idx="3">
                  <c:v>9900</c:v>
                </c:pt>
              </c:numCache>
            </c:numRef>
          </c:val>
        </c:ser>
        <c:ser>
          <c:idx val="1"/>
          <c:order val="1"/>
          <c:tx>
            <c:strRef>
              <c:f>захтеви!$A$33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3333333333333333E-2"/>
                  <c:y val="-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33333333333333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5000000000000001E-2"/>
                  <c:y val="-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99999999999998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захтеви!$B$31:$E$31</c:f>
              <c:strCache>
                <c:ptCount val="4"/>
                <c:pt idx="0">
                  <c:v>Укупан број поднетих захтева</c:v>
                </c:pt>
                <c:pt idx="1">
                  <c:v>Укупан број исплаћених захтева</c:v>
                </c:pt>
                <c:pt idx="2">
                  <c:v>Поднети захтеви за РР</c:v>
                </c:pt>
                <c:pt idx="3">
                  <c:v>Исплаћени захтеви за РР</c:v>
                </c:pt>
              </c:strCache>
            </c:strRef>
          </c:cat>
          <c:val>
            <c:numRef>
              <c:f>захтеви!$B$33:$E$33</c:f>
              <c:numCache>
                <c:formatCode>#,##0</c:formatCode>
                <c:ptCount val="4"/>
                <c:pt idx="0">
                  <c:v>34660</c:v>
                </c:pt>
                <c:pt idx="1">
                  <c:v>31019</c:v>
                </c:pt>
                <c:pt idx="2">
                  <c:v>13416</c:v>
                </c:pt>
                <c:pt idx="3">
                  <c:v>11606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3944080"/>
        <c:axId val="123944640"/>
        <c:axId val="0"/>
      </c:bar3DChart>
      <c:catAx>
        <c:axId val="123944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3944640"/>
        <c:crosses val="autoZero"/>
        <c:auto val="1"/>
        <c:lblAlgn val="ctr"/>
        <c:lblOffset val="100"/>
        <c:noMultiLvlLbl val="0"/>
      </c:catAx>
      <c:valAx>
        <c:axId val="12394464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239440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захтеви!$A$64</c:f>
              <c:strCache>
                <c:ptCount val="1"/>
                <c:pt idx="0">
                  <c:v>Унапређење конкурентности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захтеви!$B$62:$E$63</c:f>
              <c:multiLvlStrCache>
                <c:ptCount val="4"/>
                <c:lvl>
                  <c:pt idx="0">
                    <c:v>Поднети захтеви</c:v>
                  </c:pt>
                  <c:pt idx="1">
                    <c:v>Исплаћени захтеви</c:v>
                  </c:pt>
                  <c:pt idx="2">
                    <c:v>Поднети захтеви</c:v>
                  </c:pt>
                  <c:pt idx="3">
                    <c:v>Исплаћени захтеви</c:v>
                  </c:pt>
                </c:lvl>
                <c:lvl>
                  <c:pt idx="0">
                    <c:v>2015</c:v>
                  </c:pt>
                  <c:pt idx="2">
                    <c:v>2016</c:v>
                  </c:pt>
                </c:lvl>
              </c:multiLvlStrCache>
            </c:multiLvlStrRef>
          </c:cat>
          <c:val>
            <c:numRef>
              <c:f>захтеви!$B$64:$E$64</c:f>
              <c:numCache>
                <c:formatCode>#,##0</c:formatCode>
                <c:ptCount val="4"/>
                <c:pt idx="0">
                  <c:v>10378</c:v>
                </c:pt>
                <c:pt idx="1">
                  <c:v>8747</c:v>
                </c:pt>
                <c:pt idx="2">
                  <c:v>12685</c:v>
                </c:pt>
                <c:pt idx="3">
                  <c:v>10930</c:v>
                </c:pt>
              </c:numCache>
            </c:numRef>
          </c:val>
        </c:ser>
        <c:ser>
          <c:idx val="1"/>
          <c:order val="1"/>
          <c:tx>
            <c:strRef>
              <c:f>захтеви!$A$65</c:f>
              <c:strCache>
                <c:ptCount val="1"/>
                <c:pt idx="0">
                  <c:v>Одрживи рурални развој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22222222222222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88888888888883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9444444444444445E-2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4999781277340333E-2"/>
                  <c:y val="-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захтеви!$B$62:$E$63</c:f>
              <c:multiLvlStrCache>
                <c:ptCount val="4"/>
                <c:lvl>
                  <c:pt idx="0">
                    <c:v>Поднети захтеви</c:v>
                  </c:pt>
                  <c:pt idx="1">
                    <c:v>Исплаћени захтеви</c:v>
                  </c:pt>
                  <c:pt idx="2">
                    <c:v>Поднети захтеви</c:v>
                  </c:pt>
                  <c:pt idx="3">
                    <c:v>Исплаћени захтеви</c:v>
                  </c:pt>
                </c:lvl>
                <c:lvl>
                  <c:pt idx="0">
                    <c:v>2015</c:v>
                  </c:pt>
                  <c:pt idx="2">
                    <c:v>2016</c:v>
                  </c:pt>
                </c:lvl>
              </c:multiLvlStrCache>
            </c:multiLvlStrRef>
          </c:cat>
          <c:val>
            <c:numRef>
              <c:f>захтеви!$B$65:$E$65</c:f>
              <c:numCache>
                <c:formatCode>General</c:formatCode>
                <c:ptCount val="4"/>
                <c:pt idx="0">
                  <c:v>622</c:v>
                </c:pt>
                <c:pt idx="1">
                  <c:v>617</c:v>
                </c:pt>
                <c:pt idx="2">
                  <c:v>176</c:v>
                </c:pt>
                <c:pt idx="3" formatCode="0">
                  <c:v>165</c:v>
                </c:pt>
              </c:numCache>
            </c:numRef>
          </c:val>
        </c:ser>
        <c:ser>
          <c:idx val="2"/>
          <c:order val="2"/>
          <c:tx>
            <c:strRef>
              <c:f>захтеви!$A$66</c:f>
              <c:strCache>
                <c:ptCount val="1"/>
                <c:pt idx="0">
                  <c:v>Унапређење руралне економије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55555555555555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33333333333333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33333333333333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166666666666656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захтеви!$B$62:$E$63</c:f>
              <c:multiLvlStrCache>
                <c:ptCount val="4"/>
                <c:lvl>
                  <c:pt idx="0">
                    <c:v>Поднети захтеви</c:v>
                  </c:pt>
                  <c:pt idx="1">
                    <c:v>Исплаћени захтеви</c:v>
                  </c:pt>
                  <c:pt idx="2">
                    <c:v>Поднети захтеви</c:v>
                  </c:pt>
                  <c:pt idx="3">
                    <c:v>Исплаћени захтеви</c:v>
                  </c:pt>
                </c:lvl>
                <c:lvl>
                  <c:pt idx="0">
                    <c:v>2015</c:v>
                  </c:pt>
                  <c:pt idx="2">
                    <c:v>2016</c:v>
                  </c:pt>
                </c:lvl>
              </c:multiLvlStrCache>
            </c:multiLvlStrRef>
          </c:cat>
          <c:val>
            <c:numRef>
              <c:f>захтеви!$B$66:$E$66</c:f>
              <c:numCache>
                <c:formatCode>General</c:formatCode>
                <c:ptCount val="4"/>
                <c:pt idx="0">
                  <c:v>538</c:v>
                </c:pt>
                <c:pt idx="1">
                  <c:v>536</c:v>
                </c:pt>
                <c:pt idx="2">
                  <c:v>555</c:v>
                </c:pt>
                <c:pt idx="3" formatCode="0">
                  <c:v>511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3948000"/>
        <c:axId val="123948560"/>
        <c:axId val="0"/>
      </c:bar3DChart>
      <c:catAx>
        <c:axId val="123948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3948560"/>
        <c:crosses val="autoZero"/>
        <c:auto val="1"/>
        <c:lblAlgn val="ctr"/>
        <c:lblOffset val="100"/>
        <c:noMultiLvlLbl val="0"/>
      </c:catAx>
      <c:valAx>
        <c:axId val="12394856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2394800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'2017'!$B$271</c:f>
              <c:strCache>
                <c:ptCount val="1"/>
                <c:pt idx="0">
                  <c:v>Планирана средства (РСД)</c:v>
                </c:pt>
              </c:strCache>
            </c:strRef>
          </c:tx>
          <c:invertIfNegative val="0"/>
          <c:cat>
            <c:strRef>
              <c:f>'2017'!$A$272:$A$291</c:f>
              <c:strCache>
                <c:ptCount val="20"/>
                <c:pt idx="0">
                  <c:v>Крупањ</c:v>
                </c:pt>
                <c:pt idx="1">
                  <c:v>Рашка</c:v>
                </c:pt>
                <c:pt idx="2">
                  <c:v>Књажевац</c:v>
                </c:pt>
                <c:pt idx="3">
                  <c:v>Смедерево</c:v>
                </c:pt>
                <c:pt idx="4">
                  <c:v>Ниш</c:v>
                </c:pt>
                <c:pt idx="5">
                  <c:v>Зрењанин</c:v>
                </c:pt>
                <c:pt idx="6">
                  <c:v>Рума</c:v>
                </c:pt>
                <c:pt idx="7">
                  <c:v>Неготин</c:v>
                </c:pt>
                <c:pt idx="8">
                  <c:v>Куршумлија</c:v>
                </c:pt>
                <c:pt idx="9">
                  <c:v>Ужице</c:v>
                </c:pt>
                <c:pt idx="10">
                  <c:v>Чачак</c:v>
                </c:pt>
                <c:pt idx="11">
                  <c:v>Чајетина</c:v>
                </c:pt>
                <c:pt idx="12">
                  <c:v>Лозница</c:v>
                </c:pt>
                <c:pt idx="13">
                  <c:v>Блаце</c:v>
                </c:pt>
                <c:pt idx="14">
                  <c:v>Пожаревац</c:v>
                </c:pt>
                <c:pt idx="15">
                  <c:v>Горњи Милановац</c:v>
                </c:pt>
                <c:pt idx="16">
                  <c:v>Пирот</c:v>
                </c:pt>
                <c:pt idx="17">
                  <c:v>Београд</c:v>
                </c:pt>
                <c:pt idx="18">
                  <c:v>Сремска Митровица</c:v>
                </c:pt>
                <c:pt idx="19">
                  <c:v>Краљево</c:v>
                </c:pt>
              </c:strCache>
            </c:strRef>
          </c:cat>
          <c:val>
            <c:numRef>
              <c:f>'2017'!$B$272:$B$291</c:f>
              <c:numCache>
                <c:formatCode>#,##0</c:formatCode>
                <c:ptCount val="20"/>
                <c:pt idx="0">
                  <c:v>15509371</c:v>
                </c:pt>
                <c:pt idx="1">
                  <c:v>15550000</c:v>
                </c:pt>
                <c:pt idx="2">
                  <c:v>22001759</c:v>
                </c:pt>
                <c:pt idx="3">
                  <c:v>17400000</c:v>
                </c:pt>
                <c:pt idx="4">
                  <c:v>51429000</c:v>
                </c:pt>
                <c:pt idx="5">
                  <c:v>85829365</c:v>
                </c:pt>
                <c:pt idx="6">
                  <c:v>19200000</c:v>
                </c:pt>
                <c:pt idx="7">
                  <c:v>22000000</c:v>
                </c:pt>
                <c:pt idx="8">
                  <c:v>20200000</c:v>
                </c:pt>
                <c:pt idx="9">
                  <c:v>20000000</c:v>
                </c:pt>
                <c:pt idx="10">
                  <c:v>24490000</c:v>
                </c:pt>
                <c:pt idx="11">
                  <c:v>46000000</c:v>
                </c:pt>
                <c:pt idx="12">
                  <c:v>58399000</c:v>
                </c:pt>
                <c:pt idx="13">
                  <c:v>24061123</c:v>
                </c:pt>
                <c:pt idx="14">
                  <c:v>133200000</c:v>
                </c:pt>
                <c:pt idx="15">
                  <c:v>35200000</c:v>
                </c:pt>
                <c:pt idx="16">
                  <c:v>39000000</c:v>
                </c:pt>
                <c:pt idx="17">
                  <c:v>45066249</c:v>
                </c:pt>
                <c:pt idx="18">
                  <c:v>69300000</c:v>
                </c:pt>
                <c:pt idx="19">
                  <c:v>68500000</c:v>
                </c:pt>
              </c:numCache>
            </c:numRef>
          </c:val>
        </c:ser>
        <c:ser>
          <c:idx val="1"/>
          <c:order val="1"/>
          <c:tx>
            <c:strRef>
              <c:f>'2017'!$C$271</c:f>
              <c:strCache>
                <c:ptCount val="1"/>
                <c:pt idx="0">
                  <c:v>Исплаћена средства (РСД)</c:v>
                </c:pt>
              </c:strCache>
            </c:strRef>
          </c:tx>
          <c:invertIfNegative val="0"/>
          <c:cat>
            <c:strRef>
              <c:f>'2017'!$A$272:$A$291</c:f>
              <c:strCache>
                <c:ptCount val="20"/>
                <c:pt idx="0">
                  <c:v>Крупањ</c:v>
                </c:pt>
                <c:pt idx="1">
                  <c:v>Рашка</c:v>
                </c:pt>
                <c:pt idx="2">
                  <c:v>Књажевац</c:v>
                </c:pt>
                <c:pt idx="3">
                  <c:v>Смедерево</c:v>
                </c:pt>
                <c:pt idx="4">
                  <c:v>Ниш</c:v>
                </c:pt>
                <c:pt idx="5">
                  <c:v>Зрењанин</c:v>
                </c:pt>
                <c:pt idx="6">
                  <c:v>Рума</c:v>
                </c:pt>
                <c:pt idx="7">
                  <c:v>Неготин</c:v>
                </c:pt>
                <c:pt idx="8">
                  <c:v>Куршумлија</c:v>
                </c:pt>
                <c:pt idx="9">
                  <c:v>Ужице</c:v>
                </c:pt>
                <c:pt idx="10">
                  <c:v>Чачак</c:v>
                </c:pt>
                <c:pt idx="11">
                  <c:v>Чајетина</c:v>
                </c:pt>
                <c:pt idx="12">
                  <c:v>Лозница</c:v>
                </c:pt>
                <c:pt idx="13">
                  <c:v>Блаце</c:v>
                </c:pt>
                <c:pt idx="14">
                  <c:v>Пожаревац</c:v>
                </c:pt>
                <c:pt idx="15">
                  <c:v>Горњи Милановац</c:v>
                </c:pt>
                <c:pt idx="16">
                  <c:v>Пирот</c:v>
                </c:pt>
                <c:pt idx="17">
                  <c:v>Београд</c:v>
                </c:pt>
                <c:pt idx="18">
                  <c:v>Сремска Митровица</c:v>
                </c:pt>
                <c:pt idx="19">
                  <c:v>Краљево</c:v>
                </c:pt>
              </c:strCache>
            </c:strRef>
          </c:cat>
          <c:val>
            <c:numRef>
              <c:f>'2017'!$C$272:$C$291</c:f>
              <c:numCache>
                <c:formatCode>#,##0</c:formatCode>
                <c:ptCount val="20"/>
                <c:pt idx="0">
                  <c:v>13831468</c:v>
                </c:pt>
                <c:pt idx="1">
                  <c:v>15257392</c:v>
                </c:pt>
                <c:pt idx="2">
                  <c:v>15443781</c:v>
                </c:pt>
                <c:pt idx="3">
                  <c:v>15789793</c:v>
                </c:pt>
                <c:pt idx="4">
                  <c:v>15812394</c:v>
                </c:pt>
                <c:pt idx="5">
                  <c:v>17859600</c:v>
                </c:pt>
                <c:pt idx="6">
                  <c:v>19200000</c:v>
                </c:pt>
                <c:pt idx="7">
                  <c:v>19389322</c:v>
                </c:pt>
                <c:pt idx="8">
                  <c:v>19686191</c:v>
                </c:pt>
                <c:pt idx="9">
                  <c:v>19767295</c:v>
                </c:pt>
                <c:pt idx="10">
                  <c:v>20948134</c:v>
                </c:pt>
                <c:pt idx="11">
                  <c:v>22336334</c:v>
                </c:pt>
                <c:pt idx="12">
                  <c:v>22349647</c:v>
                </c:pt>
                <c:pt idx="13">
                  <c:v>24061123</c:v>
                </c:pt>
                <c:pt idx="14">
                  <c:v>24997234</c:v>
                </c:pt>
                <c:pt idx="15">
                  <c:v>34979694</c:v>
                </c:pt>
                <c:pt idx="16">
                  <c:v>35561766</c:v>
                </c:pt>
                <c:pt idx="17">
                  <c:v>38051060</c:v>
                </c:pt>
                <c:pt idx="18">
                  <c:v>39380197</c:v>
                </c:pt>
                <c:pt idx="19">
                  <c:v>54407372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8762912"/>
        <c:axId val="178763472"/>
        <c:axId val="0"/>
      </c:bar3DChart>
      <c:catAx>
        <c:axId val="1787629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178763472"/>
        <c:crosses val="autoZero"/>
        <c:auto val="1"/>
        <c:lblAlgn val="ctr"/>
        <c:lblOffset val="100"/>
        <c:noMultiLvlLbl val="0"/>
      </c:catAx>
      <c:valAx>
        <c:axId val="178763472"/>
        <c:scaling>
          <c:orientation val="minMax"/>
        </c:scaling>
        <c:delete val="0"/>
        <c:axPos val="b"/>
        <c:majorGridlines/>
        <c:numFmt formatCode="#,##0" sourceLinked="1"/>
        <c:majorTickMark val="out"/>
        <c:minorTickMark val="none"/>
        <c:tickLblPos val="nextTo"/>
        <c:crossAx val="17876291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B3E93-AC25-4774-98D6-6C38C54D0DDE}" type="datetimeFigureOut">
              <a:rPr lang="en-US" smtClean="0"/>
              <a:t>01-Dec-17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2B5D5-5CB3-4D4D-9A97-50737F03B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769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A03A-7F25-48DC-950D-5AAA760E9B09}" type="datetimeFigureOut">
              <a:rPr lang="en-US" smtClean="0"/>
              <a:t>01-Dec-17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4446-2C0B-4651-AF72-A7BB5FC23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946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A03A-7F25-48DC-950D-5AAA760E9B09}" type="datetimeFigureOut">
              <a:rPr lang="en-US" smtClean="0"/>
              <a:t>01-Dec-17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4446-2C0B-4651-AF72-A7BB5FC23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70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A03A-7F25-48DC-950D-5AAA760E9B09}" type="datetimeFigureOut">
              <a:rPr lang="en-US" smtClean="0"/>
              <a:t>01-Dec-17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4446-2C0B-4651-AF72-A7BB5FC23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29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A03A-7F25-48DC-950D-5AAA760E9B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01-Dec-17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4446-2C0B-4651-AF72-A7BB5FC23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683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BCFF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A03A-7F25-48DC-950D-5AAA760E9B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01-Dec-17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4446-2C0B-4651-AF72-A7BB5FC23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430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A03A-7F25-48DC-950D-5AAA760E9B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01-Dec-17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4446-2C0B-4651-AF72-A7BB5FC23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899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A03A-7F25-48DC-950D-5AAA760E9B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01-Dec-17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4446-2C0B-4651-AF72-A7BB5FC23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830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A03A-7F25-48DC-950D-5AAA760E9B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01-Dec-17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4446-2C0B-4651-AF72-A7BB5FC23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392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A03A-7F25-48DC-950D-5AAA760E9B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01-Dec-17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4446-2C0B-4651-AF72-A7BB5FC23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4453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A03A-7F25-48DC-950D-5AAA760E9B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01-Dec-17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4446-2C0B-4651-AF72-A7BB5FC23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303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A03A-7F25-48DC-950D-5AAA760E9B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01-Dec-17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4446-2C0B-4651-AF72-A7BB5FC23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949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BCFF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A03A-7F25-48DC-950D-5AAA760E9B09}" type="datetimeFigureOut">
              <a:rPr lang="en-US" smtClean="0"/>
              <a:t>01-Dec-17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4446-2C0B-4651-AF72-A7BB5FC23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759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A03A-7F25-48DC-950D-5AAA760E9B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01-Dec-17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4446-2C0B-4651-AF72-A7BB5FC23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7058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A03A-7F25-48DC-950D-5AAA760E9B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01-Dec-17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4446-2C0B-4651-AF72-A7BB5FC23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9606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A03A-7F25-48DC-950D-5AAA760E9B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01-Dec-17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4446-2C0B-4651-AF72-A7BB5FC23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819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A03A-7F25-48DC-950D-5AAA760E9B09}" type="datetimeFigureOut">
              <a:rPr lang="en-US" smtClean="0"/>
              <a:t>01-Dec-17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4446-2C0B-4651-AF72-A7BB5FC23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89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A03A-7F25-48DC-950D-5AAA760E9B09}" type="datetimeFigureOut">
              <a:rPr lang="en-US" smtClean="0"/>
              <a:t>01-Dec-17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4446-2C0B-4651-AF72-A7BB5FC23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62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A03A-7F25-48DC-950D-5AAA760E9B09}" type="datetimeFigureOut">
              <a:rPr lang="en-US" smtClean="0"/>
              <a:t>01-Dec-17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4446-2C0B-4651-AF72-A7BB5FC23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277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A03A-7F25-48DC-950D-5AAA760E9B09}" type="datetimeFigureOut">
              <a:rPr lang="en-US" smtClean="0"/>
              <a:t>01-Dec-17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4446-2C0B-4651-AF72-A7BB5FC23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6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A03A-7F25-48DC-950D-5AAA760E9B09}" type="datetimeFigureOut">
              <a:rPr lang="en-US" smtClean="0"/>
              <a:t>01-Dec-17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4446-2C0B-4651-AF72-A7BB5FC23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766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A03A-7F25-48DC-950D-5AAA760E9B09}" type="datetimeFigureOut">
              <a:rPr lang="en-US" smtClean="0"/>
              <a:t>01-Dec-17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4446-2C0B-4651-AF72-A7BB5FC23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445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A03A-7F25-48DC-950D-5AAA760E9B09}" type="datetimeFigureOut">
              <a:rPr lang="en-US" smtClean="0"/>
              <a:t>01-Dec-17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4446-2C0B-4651-AF72-A7BB5FC23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735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6A03A-7F25-48DC-950D-5AAA760E9B09}" type="datetimeFigureOut">
              <a:rPr lang="en-US" smtClean="0"/>
              <a:t>01-Dec-17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64446-2C0B-4651-AF72-A7BB5FC23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606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6A03A-7F25-48DC-950D-5AAA760E9B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01-Dec-17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64446-2C0B-4651-AF72-A7BB5FC23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431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mailto:slobodan.zivanovic@minpolj.gov.r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07"/>
          <a:stretch/>
        </p:blipFill>
        <p:spPr>
          <a:xfrm flipH="1">
            <a:off x="-1" y="-5070"/>
            <a:ext cx="7736536" cy="68630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50788" y="0"/>
            <a:ext cx="4655212" cy="6858000"/>
          </a:xfrm>
          <a:prstGeom prst="rect">
            <a:avLst/>
          </a:prstGeom>
          <a:solidFill>
            <a:srgbClr val="BAF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905" y="2984422"/>
            <a:ext cx="4767927" cy="549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876" y="163036"/>
            <a:ext cx="1398695" cy="99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6" y="214923"/>
            <a:ext cx="8943859" cy="521677"/>
          </a:xfrm>
        </p:spPr>
        <p:txBody>
          <a:bodyPr anchor="t">
            <a:noAutofit/>
          </a:bodyPr>
          <a:lstStyle/>
          <a:p>
            <a:pPr marL="228600" lvl="0" indent="-2286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en-US" sz="32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Анализа </a:t>
            </a:r>
            <a:r>
              <a:rPr lang="ru-RU" altLang="en-US" sz="32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извештаја ЈЛС</a:t>
            </a:r>
            <a:endParaRPr lang="ru-RU" altLang="en-US" sz="3200" b="1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797169"/>
            <a:ext cx="9042400" cy="537426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en-US" sz="2200" dirty="0" smtClean="0">
                <a:solidFill>
                  <a:srgbClr val="386539"/>
                </a:solidFill>
              </a:rPr>
              <a:t> </a:t>
            </a:r>
            <a:r>
              <a:rPr lang="ru-RU" altLang="en-US" sz="2200" u="sng" dirty="0" smtClean="0">
                <a:solidFill>
                  <a:srgbClr val="386539"/>
                </a:solidFill>
              </a:rPr>
              <a:t>Реализација </a:t>
            </a:r>
            <a:r>
              <a:rPr lang="ru-RU" altLang="en-US" sz="2200" u="sng" dirty="0">
                <a:solidFill>
                  <a:srgbClr val="386539"/>
                </a:solidFill>
              </a:rPr>
              <a:t>буџетских средстава </a:t>
            </a:r>
            <a:r>
              <a:rPr lang="ru-RU" altLang="en-US" sz="2200" dirty="0">
                <a:solidFill>
                  <a:srgbClr val="386539"/>
                </a:solidFill>
              </a:rPr>
              <a:t>у </a:t>
            </a:r>
            <a:r>
              <a:rPr lang="ru-RU" altLang="en-US" sz="2200" dirty="0" smtClean="0">
                <a:solidFill>
                  <a:srgbClr val="386539"/>
                </a:solidFill>
              </a:rPr>
              <a:t>ЈЛС у 2016 години </a:t>
            </a:r>
            <a:r>
              <a:rPr lang="ru-RU" altLang="en-US" sz="2200" u="sng" dirty="0" smtClean="0">
                <a:solidFill>
                  <a:srgbClr val="386539"/>
                </a:solidFill>
              </a:rPr>
              <a:t>није била на завидном нивоу</a:t>
            </a:r>
            <a:r>
              <a:rPr lang="ru-RU" altLang="en-US" sz="2200" dirty="0" smtClean="0">
                <a:solidFill>
                  <a:srgbClr val="386539"/>
                </a:solidFill>
              </a:rPr>
              <a:t>. Сремска Митровица - 55% (половина </a:t>
            </a:r>
            <a:r>
              <a:rPr lang="ru-RU" altLang="en-US" sz="2200" dirty="0">
                <a:solidFill>
                  <a:srgbClr val="386539"/>
                </a:solidFill>
              </a:rPr>
              <a:t>за </a:t>
            </a:r>
            <a:r>
              <a:rPr lang="ru-RU" altLang="en-US" sz="2200" dirty="0" smtClean="0">
                <a:solidFill>
                  <a:srgbClr val="386539"/>
                </a:solidFill>
              </a:rPr>
              <a:t>мере руралног развоја). </a:t>
            </a:r>
            <a:endParaRPr lang="ru-RU" altLang="en-US" sz="2200" dirty="0">
              <a:solidFill>
                <a:srgbClr val="386539"/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en-US" sz="2200" dirty="0" smtClean="0">
                <a:solidFill>
                  <a:srgbClr val="386539"/>
                </a:solidFill>
              </a:rPr>
              <a:t> Ово није </a:t>
            </a:r>
            <a:r>
              <a:rPr lang="ru-RU" altLang="en-US" sz="2200" dirty="0">
                <a:solidFill>
                  <a:srgbClr val="386539"/>
                </a:solidFill>
              </a:rPr>
              <a:t>усамљени случај, и указује на </a:t>
            </a:r>
            <a:r>
              <a:rPr lang="ru-RU" altLang="en-US" sz="2200" dirty="0" smtClean="0">
                <a:solidFill>
                  <a:srgbClr val="386539"/>
                </a:solidFill>
              </a:rPr>
              <a:t>потребу: 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en-US" sz="2200" dirty="0">
                <a:solidFill>
                  <a:srgbClr val="386539"/>
                </a:solidFill>
              </a:rPr>
              <a:t> </a:t>
            </a:r>
            <a:r>
              <a:rPr lang="ru-RU" altLang="en-US" sz="2200" dirty="0" smtClean="0">
                <a:solidFill>
                  <a:srgbClr val="386539"/>
                </a:solidFill>
              </a:rPr>
              <a:t>рационалнијег </a:t>
            </a:r>
            <a:r>
              <a:rPr lang="ru-RU" altLang="en-US" sz="2200" u="sng" dirty="0">
                <a:solidFill>
                  <a:srgbClr val="386539"/>
                </a:solidFill>
              </a:rPr>
              <a:t>усклађивања планираног </a:t>
            </a:r>
            <a:r>
              <a:rPr lang="ru-RU" altLang="en-US" sz="2200" u="sng" dirty="0" smtClean="0">
                <a:solidFill>
                  <a:srgbClr val="386539"/>
                </a:solidFill>
              </a:rPr>
              <a:t>буџета са реалним потребама </a:t>
            </a:r>
            <a:r>
              <a:rPr lang="ru-RU" altLang="en-US" sz="2200" dirty="0" smtClean="0">
                <a:solidFill>
                  <a:srgbClr val="386539"/>
                </a:solidFill>
              </a:rPr>
              <a:t>корисника (избор правих мера), 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en-US" sz="2200" dirty="0">
                <a:solidFill>
                  <a:srgbClr val="386539"/>
                </a:solidFill>
              </a:rPr>
              <a:t> </a:t>
            </a:r>
            <a:r>
              <a:rPr lang="ru-RU" altLang="en-US" sz="2200" u="sng" dirty="0" smtClean="0">
                <a:solidFill>
                  <a:srgbClr val="386539"/>
                </a:solidFill>
              </a:rPr>
              <a:t>објективних могућности </a:t>
            </a:r>
            <a:r>
              <a:rPr lang="ru-RU" altLang="en-US" sz="2200" u="sng" dirty="0">
                <a:solidFill>
                  <a:srgbClr val="386539"/>
                </a:solidFill>
              </a:rPr>
              <a:t>реализације</a:t>
            </a:r>
            <a:r>
              <a:rPr lang="ru-RU" altLang="en-US" sz="2200" dirty="0">
                <a:solidFill>
                  <a:srgbClr val="386539"/>
                </a:solidFill>
              </a:rPr>
              <a:t> планираног </a:t>
            </a:r>
            <a:r>
              <a:rPr lang="ru-RU" altLang="en-US" sz="2200" dirty="0" smtClean="0">
                <a:solidFill>
                  <a:srgbClr val="386539"/>
                </a:solidFill>
              </a:rPr>
              <a:t>буџета.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  <a:defRPr/>
            </a:pPr>
            <a:r>
              <a:rPr lang="ru-RU" altLang="en-US" sz="2000" b="1" u="sng" dirty="0" smtClean="0">
                <a:solidFill>
                  <a:srgbClr val="386539"/>
                </a:solidFill>
              </a:rPr>
              <a:t>Од </a:t>
            </a:r>
            <a:r>
              <a:rPr lang="ru-RU" altLang="en-US" sz="2000" b="1" u="sng" dirty="0">
                <a:solidFill>
                  <a:srgbClr val="386539"/>
                </a:solidFill>
              </a:rPr>
              <a:t>100 ЈЛС које су доставиле Извештај </a:t>
            </a:r>
            <a:r>
              <a:rPr lang="ru-RU" altLang="en-US" sz="2000" dirty="0">
                <a:solidFill>
                  <a:srgbClr val="386539"/>
                </a:solidFill>
              </a:rPr>
              <a:t>о релизацији </a:t>
            </a:r>
            <a:r>
              <a:rPr lang="ru-RU" altLang="en-US" sz="2000" dirty="0" smtClean="0">
                <a:solidFill>
                  <a:srgbClr val="386539"/>
                </a:solidFill>
              </a:rPr>
              <a:t>у </a:t>
            </a:r>
            <a:r>
              <a:rPr lang="ru-RU" altLang="en-US" sz="2000" dirty="0">
                <a:solidFill>
                  <a:srgbClr val="386539"/>
                </a:solidFill>
              </a:rPr>
              <a:t>2016. години, </a:t>
            </a:r>
            <a:r>
              <a:rPr lang="ru-RU" altLang="en-US" sz="2000" dirty="0" smtClean="0">
                <a:solidFill>
                  <a:srgbClr val="386539"/>
                </a:solidFill>
              </a:rPr>
              <a:t>за: 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en-US" sz="2000" dirty="0">
                <a:solidFill>
                  <a:srgbClr val="386539"/>
                </a:solidFill>
              </a:rPr>
              <a:t> </a:t>
            </a:r>
            <a:r>
              <a:rPr lang="ru-RU" altLang="en-US" sz="2000" u="sng" dirty="0" smtClean="0">
                <a:solidFill>
                  <a:srgbClr val="386539"/>
                </a:solidFill>
              </a:rPr>
              <a:t>36 </a:t>
            </a:r>
            <a:r>
              <a:rPr lang="ru-RU" altLang="en-US" sz="2000" u="sng" dirty="0">
                <a:solidFill>
                  <a:srgbClr val="386539"/>
                </a:solidFill>
              </a:rPr>
              <a:t>ЈЛС </a:t>
            </a:r>
            <a:r>
              <a:rPr lang="ru-RU" altLang="en-US" sz="2000" dirty="0">
                <a:solidFill>
                  <a:srgbClr val="386539"/>
                </a:solidFill>
              </a:rPr>
              <a:t>реализација наведеног буџета била је </a:t>
            </a:r>
            <a:r>
              <a:rPr lang="ru-RU" altLang="en-US" sz="2000" u="sng" dirty="0">
                <a:solidFill>
                  <a:srgbClr val="386539"/>
                </a:solidFill>
              </a:rPr>
              <a:t>испод 50</a:t>
            </a:r>
            <a:r>
              <a:rPr lang="ru-RU" altLang="en-US" sz="2000" u="sng" dirty="0" smtClean="0">
                <a:solidFill>
                  <a:srgbClr val="386539"/>
                </a:solidFill>
              </a:rPr>
              <a:t>%, 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en-US" sz="2000" dirty="0">
                <a:solidFill>
                  <a:srgbClr val="386539"/>
                </a:solidFill>
              </a:rPr>
              <a:t> </a:t>
            </a:r>
            <a:r>
              <a:rPr lang="ru-RU" altLang="en-US" sz="2000" u="sng" dirty="0" smtClean="0">
                <a:solidFill>
                  <a:srgbClr val="386539"/>
                </a:solidFill>
              </a:rPr>
              <a:t>57 </a:t>
            </a:r>
            <a:r>
              <a:rPr lang="ru-RU" altLang="en-US" sz="2000" u="sng" dirty="0">
                <a:solidFill>
                  <a:srgbClr val="386539"/>
                </a:solidFill>
              </a:rPr>
              <a:t>ЈЛС </a:t>
            </a:r>
            <a:r>
              <a:rPr lang="ru-RU" altLang="en-US" sz="2000" dirty="0">
                <a:solidFill>
                  <a:srgbClr val="386539"/>
                </a:solidFill>
              </a:rPr>
              <a:t>је остварило реализацију програмског буџета за пољопривреду и рурални развој </a:t>
            </a:r>
            <a:r>
              <a:rPr lang="ru-RU" altLang="en-US" sz="2000" u="sng" dirty="0">
                <a:solidFill>
                  <a:srgbClr val="386539"/>
                </a:solidFill>
              </a:rPr>
              <a:t>преко 50</a:t>
            </a:r>
            <a:r>
              <a:rPr lang="ru-RU" altLang="en-US" sz="2000" u="sng" dirty="0" smtClean="0">
                <a:solidFill>
                  <a:srgbClr val="386539"/>
                </a:solidFill>
              </a:rPr>
              <a:t>%, 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en-US" sz="2000" dirty="0">
                <a:solidFill>
                  <a:srgbClr val="386539"/>
                </a:solidFill>
              </a:rPr>
              <a:t> </a:t>
            </a:r>
            <a:r>
              <a:rPr lang="ru-RU" altLang="en-US" sz="2000" u="sng" dirty="0" smtClean="0">
                <a:solidFill>
                  <a:srgbClr val="386539"/>
                </a:solidFill>
              </a:rPr>
              <a:t>7 </a:t>
            </a:r>
            <a:r>
              <a:rPr lang="ru-RU" altLang="en-US" sz="2000" u="sng" dirty="0">
                <a:solidFill>
                  <a:srgbClr val="386539"/>
                </a:solidFill>
              </a:rPr>
              <a:t>ЈЛС </a:t>
            </a:r>
            <a:r>
              <a:rPr lang="ru-RU" altLang="en-US" sz="2000" u="sng" dirty="0" smtClean="0">
                <a:solidFill>
                  <a:srgbClr val="386539"/>
                </a:solidFill>
              </a:rPr>
              <a:t>није </a:t>
            </a:r>
            <a:r>
              <a:rPr lang="ru-RU" altLang="en-US" sz="2000" dirty="0" smtClean="0">
                <a:solidFill>
                  <a:srgbClr val="386539"/>
                </a:solidFill>
              </a:rPr>
              <a:t>спровело програм </a:t>
            </a:r>
            <a:r>
              <a:rPr lang="ru-RU" altLang="en-US" sz="2000" dirty="0">
                <a:solidFill>
                  <a:srgbClr val="386539"/>
                </a:solidFill>
              </a:rPr>
              <a:t>за пољопривреду и рурални развој.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61" y="6411216"/>
            <a:ext cx="1393896" cy="160722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85800" y="3774829"/>
            <a:ext cx="8404113" cy="26012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ru-RU" altLang="en-US" sz="1800" dirty="0">
              <a:solidFill>
                <a:srgbClr val="386539"/>
              </a:solidFill>
            </a:endParaRPr>
          </a:p>
        </p:txBody>
      </p:sp>
      <p:pic>
        <p:nvPicPr>
          <p:cNvPr id="9" name="Picture 8" descr="https://lh6.googleusercontent.com/08lALw4kXMeE8k-Cj3mPBdtz36AGwdohQ17Y48_ig7-NrOvEbdJn9aN8_ACSHVJFpyAgCzx_A6LHCT2QvJb-_N7TLBXCY5siEyRxaD3OpVO15CasF6EZpBMHsOB0JFfO1x4EjcHAkWQn8WvOjQ"/>
          <p:cNvPicPr/>
          <p:nvPr/>
        </p:nvPicPr>
        <p:blipFill>
          <a:blip r:embed="rId3" cstate="print"/>
          <a:srcRect r="76636"/>
          <a:stretch>
            <a:fillRect/>
          </a:stretch>
        </p:blipFill>
        <p:spPr bwMode="auto">
          <a:xfrm>
            <a:off x="7380950" y="6226051"/>
            <a:ext cx="339292" cy="53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608954" y="6171430"/>
            <a:ext cx="2297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Република Србија</a:t>
            </a:r>
          </a:p>
          <a:p>
            <a:r>
              <a:rPr lang="ru-RU" sz="1200" dirty="0"/>
              <a:t>Министарство пољопривреде, шумарства и водопривреде</a:t>
            </a:r>
          </a:p>
        </p:txBody>
      </p:sp>
    </p:spTree>
    <p:extLst>
      <p:ext uri="{BB962C8B-B14F-4D97-AF65-F5344CB8AC3E}">
        <p14:creationId xmlns:p14="http://schemas.microsoft.com/office/powerpoint/2010/main" val="101968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7923"/>
            <a:ext cx="9817100" cy="839177"/>
          </a:xfrm>
        </p:spPr>
        <p:txBody>
          <a:bodyPr anchor="t">
            <a:noAutofit/>
          </a:bodyPr>
          <a:lstStyle/>
          <a:p>
            <a:pPr algn="ctr"/>
            <a:r>
              <a:rPr lang="ru-RU" altLang="en-US" sz="32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Анализа извештаја ЈЛС</a:t>
            </a:r>
            <a:br>
              <a:rPr lang="ru-RU" altLang="en-US" sz="32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</a:br>
            <a:r>
              <a:rPr lang="ru-RU" altLang="en-US" sz="1800" dirty="0" smtClean="0"/>
              <a:t>Двадесет </a:t>
            </a:r>
            <a:r>
              <a:rPr lang="ru-RU" altLang="en-US" sz="1800" dirty="0"/>
              <a:t>ЈЛС са највећим исплаћеним буџетским </a:t>
            </a:r>
            <a:r>
              <a:rPr lang="ru-RU" altLang="en-US" sz="1800" dirty="0" smtClean="0"/>
              <a:t>средствима за рурални </a:t>
            </a:r>
            <a:r>
              <a:rPr lang="ru-RU" altLang="en-US" sz="1800" dirty="0"/>
              <a:t>развој, 2016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61" y="6411216"/>
            <a:ext cx="1393896" cy="160722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85800" y="3774829"/>
            <a:ext cx="8404113" cy="26012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ru-RU" altLang="en-US" sz="1800" dirty="0">
              <a:solidFill>
                <a:srgbClr val="386539"/>
              </a:solidFill>
            </a:endParaRPr>
          </a:p>
        </p:txBody>
      </p:sp>
      <p:pic>
        <p:nvPicPr>
          <p:cNvPr id="9" name="Picture 8" descr="https://lh6.googleusercontent.com/08lALw4kXMeE8k-Cj3mPBdtz36AGwdohQ17Y48_ig7-NrOvEbdJn9aN8_ACSHVJFpyAgCzx_A6LHCT2QvJb-_N7TLBXCY5siEyRxaD3OpVO15CasF6EZpBMHsOB0JFfO1x4EjcHAkWQn8WvOjQ"/>
          <p:cNvPicPr/>
          <p:nvPr/>
        </p:nvPicPr>
        <p:blipFill>
          <a:blip r:embed="rId3" cstate="print"/>
          <a:srcRect r="76636"/>
          <a:stretch>
            <a:fillRect/>
          </a:stretch>
        </p:blipFill>
        <p:spPr bwMode="auto">
          <a:xfrm>
            <a:off x="7380950" y="6226051"/>
            <a:ext cx="339292" cy="53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757369799"/>
              </p:ext>
            </p:extLst>
          </p:nvPr>
        </p:nvGraphicFramePr>
        <p:xfrm>
          <a:off x="685800" y="838200"/>
          <a:ext cx="8699500" cy="5738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608954" y="6171430"/>
            <a:ext cx="2297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Република Србија</a:t>
            </a:r>
          </a:p>
          <a:p>
            <a:r>
              <a:rPr lang="ru-RU" sz="1200" dirty="0"/>
              <a:t>Министарство пољопривреде, шумарства и водопривреде</a:t>
            </a:r>
          </a:p>
        </p:txBody>
      </p:sp>
    </p:spTree>
    <p:extLst>
      <p:ext uri="{BB962C8B-B14F-4D97-AF65-F5344CB8AC3E}">
        <p14:creationId xmlns:p14="http://schemas.microsoft.com/office/powerpoint/2010/main" val="357890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7923"/>
            <a:ext cx="9817100" cy="839177"/>
          </a:xfrm>
        </p:spPr>
        <p:txBody>
          <a:bodyPr anchor="t">
            <a:noAutofit/>
          </a:bodyPr>
          <a:lstStyle/>
          <a:p>
            <a:pPr algn="ctr"/>
            <a:r>
              <a:rPr lang="ru-RU" altLang="en-US" sz="32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Анализа </a:t>
            </a:r>
            <a:r>
              <a:rPr lang="ru-RU" altLang="en-US" sz="32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извештаја ЈЛС</a:t>
            </a:r>
            <a:r>
              <a:rPr lang="ru-RU" altLang="en-US" sz="32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altLang="en-US" sz="32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</a:br>
            <a:r>
              <a:rPr lang="sr-Cyrl-RS" altLang="en-US" sz="1800" dirty="0" smtClean="0"/>
              <a:t>Н</a:t>
            </a:r>
            <a:r>
              <a:rPr lang="sr-Cyrl-RS" sz="1800" dirty="0" smtClean="0"/>
              <a:t>ајвећи % реализације </a:t>
            </a:r>
            <a:r>
              <a:rPr lang="sr-Cyrl-RS" sz="1800" dirty="0"/>
              <a:t>исплаћених буџетских </a:t>
            </a:r>
            <a:r>
              <a:rPr lang="sr-Cyrl-RS" sz="1800" dirty="0" smtClean="0"/>
              <a:t>средстава</a:t>
            </a:r>
            <a:r>
              <a:rPr lang="sr-Cyrl-RS" sz="1800" dirty="0"/>
              <a:t> </a:t>
            </a:r>
            <a:r>
              <a:rPr lang="sr-Cyrl-RS" sz="1800" dirty="0" smtClean="0"/>
              <a:t>за </a:t>
            </a:r>
            <a:r>
              <a:rPr lang="sr-Cyrl-RS" sz="1800" dirty="0"/>
              <a:t>рурални развој (у односу на </a:t>
            </a:r>
            <a:r>
              <a:rPr lang="sr-Cyrl-RS" sz="1800" dirty="0" smtClean="0"/>
              <a:t>планирана)</a:t>
            </a:r>
            <a:br>
              <a:rPr lang="sr-Cyrl-RS" sz="1800" dirty="0" smtClean="0"/>
            </a:br>
            <a:r>
              <a:rPr lang="sr-Latn-RS" sz="3200" dirty="0"/>
              <a:t/>
            </a:r>
            <a:br>
              <a:rPr lang="sr-Latn-RS" sz="3200" dirty="0"/>
            </a:br>
            <a:endParaRPr lang="ru-RU" altLang="en-US" sz="3200" b="1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61" y="6411216"/>
            <a:ext cx="1393896" cy="160722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85800" y="3774829"/>
            <a:ext cx="8404113" cy="26012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ru-RU" altLang="en-US" sz="1800" dirty="0">
              <a:solidFill>
                <a:srgbClr val="386539"/>
              </a:solidFill>
            </a:endParaRPr>
          </a:p>
        </p:txBody>
      </p:sp>
      <p:pic>
        <p:nvPicPr>
          <p:cNvPr id="9" name="Picture 8" descr="https://lh6.googleusercontent.com/08lALw4kXMeE8k-Cj3mPBdtz36AGwdohQ17Y48_ig7-NrOvEbdJn9aN8_ACSHVJFpyAgCzx_A6LHCT2QvJb-_N7TLBXCY5siEyRxaD3OpVO15CasF6EZpBMHsOB0JFfO1x4EjcHAkWQn8WvOjQ"/>
          <p:cNvPicPr/>
          <p:nvPr/>
        </p:nvPicPr>
        <p:blipFill>
          <a:blip r:embed="rId3" cstate="print"/>
          <a:srcRect r="76636"/>
          <a:stretch>
            <a:fillRect/>
          </a:stretch>
        </p:blipFill>
        <p:spPr bwMode="auto">
          <a:xfrm>
            <a:off x="7380950" y="6226051"/>
            <a:ext cx="339292" cy="53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425464158"/>
              </p:ext>
            </p:extLst>
          </p:nvPr>
        </p:nvGraphicFramePr>
        <p:xfrm>
          <a:off x="685800" y="863510"/>
          <a:ext cx="8597900" cy="5822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608954" y="6234930"/>
            <a:ext cx="2297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Република Србија</a:t>
            </a:r>
          </a:p>
          <a:p>
            <a:r>
              <a:rPr lang="ru-RU" sz="1200" dirty="0"/>
              <a:t>Министарство пољопривреде, шумарства и водопривреде</a:t>
            </a:r>
          </a:p>
        </p:txBody>
      </p:sp>
    </p:spTree>
    <p:extLst>
      <p:ext uri="{BB962C8B-B14F-4D97-AF65-F5344CB8AC3E}">
        <p14:creationId xmlns:p14="http://schemas.microsoft.com/office/powerpoint/2010/main" val="129201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61" y="6411216"/>
            <a:ext cx="1393896" cy="160722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85800" y="3774829"/>
            <a:ext cx="8404113" cy="26012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ru-RU" altLang="en-US" sz="1800" dirty="0">
              <a:solidFill>
                <a:srgbClr val="386539"/>
              </a:solidFill>
            </a:endParaRPr>
          </a:p>
        </p:txBody>
      </p:sp>
      <p:pic>
        <p:nvPicPr>
          <p:cNvPr id="9" name="Picture 8" descr="https://lh6.googleusercontent.com/08lALw4kXMeE8k-Cj3mPBdtz36AGwdohQ17Y48_ig7-NrOvEbdJn9aN8_ACSHVJFpyAgCzx_A6LHCT2QvJb-_N7TLBXCY5siEyRxaD3OpVO15CasF6EZpBMHsOB0JFfO1x4EjcHAkWQn8WvOjQ"/>
          <p:cNvPicPr/>
          <p:nvPr/>
        </p:nvPicPr>
        <p:blipFill>
          <a:blip r:embed="rId3" cstate="print"/>
          <a:srcRect r="76636"/>
          <a:stretch>
            <a:fillRect/>
          </a:stretch>
        </p:blipFill>
        <p:spPr bwMode="auto">
          <a:xfrm>
            <a:off x="7380950" y="6226051"/>
            <a:ext cx="339292" cy="53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1039" y="111127"/>
            <a:ext cx="7662862" cy="676273"/>
          </a:xfrm>
        </p:spPr>
        <p:txBody>
          <a:bodyPr>
            <a:normAutofit fontScale="90000"/>
          </a:bodyPr>
          <a:lstStyle/>
          <a:p>
            <a:r>
              <a:rPr lang="sr-Cyrl-RS" sz="32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Могуће измене активности </a:t>
            </a:r>
            <a:r>
              <a:rPr lang="sr-Cyrl-RS" sz="32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за </a:t>
            </a:r>
            <a:r>
              <a:rPr lang="sr-Cyrl-RS" sz="32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2019. </a:t>
            </a:r>
            <a:r>
              <a:rPr lang="sr-Cyrl-RS" sz="32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годину</a:t>
            </a:r>
            <a:endParaRPr lang="sr-Latn-RS" sz="3200" b="1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655638" y="784227"/>
            <a:ext cx="8831262" cy="570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Cyrl-RS" sz="29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Програм и Извештаји ЈЛС</a:t>
            </a:r>
          </a:p>
          <a:p>
            <a:r>
              <a:rPr lang="sr-Cyrl-RS" sz="2400" b="1" u="sng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Опција 1</a:t>
            </a:r>
            <a:r>
              <a:rPr lang="sr-Cyrl-RS" sz="24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: Да се ништа не мења;</a:t>
            </a:r>
          </a:p>
          <a:p>
            <a:endParaRPr lang="sr-Cyrl-RS" sz="2400" dirty="0" smtClean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r>
              <a:rPr lang="sr-Cyrl-RS" sz="2400" b="1" u="sng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Опција 2</a:t>
            </a:r>
            <a:r>
              <a:rPr lang="sr-Cyrl-RS" sz="24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: Да програми буду трогродишњи а да се финансијски захтеви у програмима укину (да се наведу мере за 3 године и да се програм мења само ако се додају/мењају мере);</a:t>
            </a:r>
          </a:p>
          <a:p>
            <a:endParaRPr lang="sr-Cyrl-RS" sz="2400" dirty="0" smtClean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r>
              <a:rPr lang="sr-Cyrl-RS" sz="2400" b="1" u="sng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Опција 3</a:t>
            </a:r>
            <a:r>
              <a:rPr lang="sr-Cyrl-RS" sz="24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: </a:t>
            </a:r>
            <a:r>
              <a:rPr lang="sr-Cyrl-RS" sz="2400" u="sng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Да се Закон о подстицајима измени: </a:t>
            </a:r>
          </a:p>
          <a:p>
            <a:r>
              <a:rPr lang="sr-Cyrl-RS" sz="24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А) да се </a:t>
            </a:r>
            <a:r>
              <a:rPr lang="sr-Cyrl-RS" sz="2400" u="sng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укине </a:t>
            </a:r>
            <a:r>
              <a:rPr lang="sr-Cyrl-RS" sz="24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захтев МПШВ за </a:t>
            </a:r>
            <a:r>
              <a:rPr lang="sr-Cyrl-RS" sz="2400" u="sng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давање сагласности на програме</a:t>
            </a:r>
            <a:r>
              <a:rPr lang="sr-Cyrl-RS" sz="24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r>
              <a:rPr lang="sr-Cyrl-RS" sz="24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Б) да се </a:t>
            </a:r>
            <a:r>
              <a:rPr lang="sr-Cyrl-RS" sz="2400" u="sng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уведе</a:t>
            </a:r>
            <a:r>
              <a:rPr lang="sr-Cyrl-RS" sz="24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захтев </a:t>
            </a:r>
            <a:r>
              <a:rPr lang="sr-Cyrl-RS" sz="2400" u="sng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давања сагласности на извештаје.</a:t>
            </a:r>
          </a:p>
          <a:p>
            <a:endParaRPr lang="sr-Cyrl-RS" sz="2400" u="sng" dirty="0" smtClean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r>
              <a:rPr lang="sr-Cyrl-RS" sz="24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Да програме ЈЛС контролише ДРИ и друге институције које долазе у контролу на основу Правилника МПШВ.</a:t>
            </a:r>
          </a:p>
          <a:p>
            <a:endParaRPr lang="sr-Cyrl-RS" sz="24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r>
              <a:rPr lang="sr-Cyrl-RS" sz="24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Уведе могућност електронског достављања извештаја преко сајта МПШВ у оквиру базе коју би попуњавала свака ЈЛС (шифра).</a:t>
            </a:r>
          </a:p>
          <a:p>
            <a:endParaRPr lang="sr-Cyrl-RS" sz="24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r>
              <a:rPr lang="sr-Cyrl-RS" sz="24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Квалитет </a:t>
            </a:r>
            <a:r>
              <a:rPr lang="sr-Cyrl-RS" sz="24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програма (2015., 2016., 2017....2018.)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08954" y="6171430"/>
            <a:ext cx="2297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Република Србија</a:t>
            </a:r>
          </a:p>
          <a:p>
            <a:r>
              <a:rPr lang="ru-RU" sz="1200" dirty="0"/>
              <a:t>Министарство пољопривреде, шумарства и водопривреде</a:t>
            </a:r>
          </a:p>
        </p:txBody>
      </p:sp>
    </p:spTree>
    <p:extLst>
      <p:ext uri="{BB962C8B-B14F-4D97-AF65-F5344CB8AC3E}">
        <p14:creationId xmlns:p14="http://schemas.microsoft.com/office/powerpoint/2010/main" val="413235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279075" y="1844824"/>
            <a:ext cx="742950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sr-Latn-RS" sz="2400" b="1" kern="0" dirty="0" smtClean="0">
                <a:solidFill>
                  <a:srgbClr val="002060"/>
                </a:solidFill>
              </a:rPr>
              <a:t/>
            </a:r>
            <a:br>
              <a:rPr lang="en-US" altLang="sr-Latn-RS" sz="2400" b="1" kern="0" dirty="0" smtClean="0">
                <a:solidFill>
                  <a:srgbClr val="002060"/>
                </a:solidFill>
              </a:rPr>
            </a:br>
            <a:r>
              <a:rPr lang="sr-Cyrl-RS" altLang="sr-Latn-RS" b="1" kern="0" dirty="0" smtClean="0">
                <a:solidFill>
                  <a:srgbClr val="002060"/>
                </a:solidFill>
              </a:rPr>
              <a:t>ХВАЛА НА ПАЖЊИ!</a:t>
            </a:r>
            <a:r>
              <a:rPr lang="sr-Cyrl-RS" altLang="sr-Latn-RS" kern="0" dirty="0" smtClean="0"/>
              <a:t/>
            </a:r>
            <a:br>
              <a:rPr lang="sr-Cyrl-RS" altLang="sr-Latn-RS" kern="0" dirty="0" smtClean="0"/>
            </a:br>
            <a:endParaRPr lang="en-US" altLang="sr-Latn-RS" kern="0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444175" y="4293096"/>
            <a:ext cx="742950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r-Cyrl-RS" altLang="sr-Latn-RS" sz="2200" dirty="0">
                <a:solidFill>
                  <a:srgbClr val="386539"/>
                </a:solidFill>
                <a:latin typeface="+mn-lt"/>
                <a:ea typeface="+mn-ea"/>
                <a:cs typeface="+mn-cs"/>
              </a:rPr>
              <a:t>Слободан Живановић,</a:t>
            </a:r>
          </a:p>
          <a:p>
            <a:r>
              <a:rPr lang="sr-Cyrl-RS" altLang="sr-Latn-RS" sz="2200" dirty="0">
                <a:solidFill>
                  <a:srgbClr val="386539"/>
                </a:solidFill>
                <a:latin typeface="+mn-lt"/>
                <a:ea typeface="+mn-ea"/>
                <a:cs typeface="+mn-cs"/>
              </a:rPr>
              <a:t>Руководилац групе за програмирање,</a:t>
            </a:r>
          </a:p>
          <a:p>
            <a:r>
              <a:rPr lang="sr-Cyrl-RS" altLang="sr-Latn-RS" sz="2200" dirty="0">
                <a:solidFill>
                  <a:srgbClr val="386539"/>
                </a:solidFill>
                <a:latin typeface="+mn-lt"/>
                <a:ea typeface="+mn-ea"/>
                <a:cs typeface="+mn-cs"/>
              </a:rPr>
              <a:t>Сектор за рурални развој</a:t>
            </a:r>
          </a:p>
          <a:p>
            <a:r>
              <a:rPr lang="sr-Cyrl-RS" altLang="sr-Latn-RS" sz="2200" dirty="0" smtClean="0">
                <a:solidFill>
                  <a:srgbClr val="386539"/>
                </a:solidFill>
                <a:latin typeface="+mn-lt"/>
                <a:ea typeface="+mn-ea"/>
                <a:cs typeface="+mn-cs"/>
              </a:rPr>
              <a:t>011/3348-051 </a:t>
            </a:r>
            <a:endParaRPr lang="en-US" altLang="sr-Latn-RS" sz="2200" dirty="0">
              <a:solidFill>
                <a:srgbClr val="386539"/>
              </a:solidFill>
              <a:latin typeface="+mn-lt"/>
              <a:ea typeface="+mn-ea"/>
              <a:cs typeface="+mn-cs"/>
            </a:endParaRPr>
          </a:p>
          <a:p>
            <a:r>
              <a:rPr lang="en-US" altLang="sr-Latn-RS" sz="2000" b="1" kern="0" dirty="0" smtClean="0">
                <a:solidFill>
                  <a:srgbClr val="002060"/>
                </a:solidFill>
                <a:hlinkClick r:id="rId2"/>
              </a:rPr>
              <a:t>slobodan.zivanovic@minpolj.gov.rs</a:t>
            </a:r>
            <a:r>
              <a:rPr lang="en-US" altLang="sr-Latn-RS" sz="2000" b="1" kern="0" dirty="0" smtClean="0">
                <a:solidFill>
                  <a:srgbClr val="002060"/>
                </a:solidFill>
              </a:rPr>
              <a:t> </a:t>
            </a:r>
            <a:endParaRPr lang="sr-Cyrl-RS" altLang="sr-Latn-RS" sz="2000" b="1" kern="0" dirty="0" smtClean="0">
              <a:solidFill>
                <a:srgbClr val="002060"/>
              </a:solidFill>
            </a:endParaRPr>
          </a:p>
        </p:txBody>
      </p:sp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65846" y="4750978"/>
            <a:ext cx="878330" cy="1244476"/>
          </a:xfrm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2496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9025" t="17542" r="9313" b="5906"/>
          <a:stretch/>
        </p:blipFill>
        <p:spPr>
          <a:xfrm>
            <a:off x="0" y="0"/>
            <a:ext cx="7601301" cy="50488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61" y="6411216"/>
            <a:ext cx="1393896" cy="160722"/>
          </a:xfrm>
          <a:prstGeom prst="rect">
            <a:avLst/>
          </a:prstGeom>
        </p:spPr>
      </p:pic>
      <p:pic>
        <p:nvPicPr>
          <p:cNvPr id="7" name="Picture 6" descr="https://lh6.googleusercontent.com/08lALw4kXMeE8k-Cj3mPBdtz36AGwdohQ17Y48_ig7-NrOvEbdJn9aN8_ACSHVJFpyAgCzx_A6LHCT2QvJb-_N7TLBXCY5siEyRxaD3OpVO15CasF6EZpBMHsOB0JFfO1x4EjcHAkWQn8WvOjQ"/>
          <p:cNvPicPr/>
          <p:nvPr/>
        </p:nvPicPr>
        <p:blipFill>
          <a:blip r:embed="rId4" cstate="print"/>
          <a:srcRect r="76636"/>
          <a:stretch>
            <a:fillRect/>
          </a:stretch>
        </p:blipFill>
        <p:spPr bwMode="auto">
          <a:xfrm>
            <a:off x="7286698" y="6226051"/>
            <a:ext cx="339292" cy="53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608954" y="6211669"/>
            <a:ext cx="2297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Република Србија</a:t>
            </a:r>
          </a:p>
          <a:p>
            <a:r>
              <a:rPr lang="ru-RU" sz="1200" dirty="0"/>
              <a:t>Министарство пољопривреде, шумарства и водопривреде</a:t>
            </a:r>
          </a:p>
        </p:txBody>
      </p:sp>
    </p:spTree>
    <p:extLst>
      <p:ext uri="{BB962C8B-B14F-4D97-AF65-F5344CB8AC3E}">
        <p14:creationId xmlns:p14="http://schemas.microsoft.com/office/powerpoint/2010/main" val="348761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FF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9016" y="1684916"/>
            <a:ext cx="9379455" cy="2393371"/>
          </a:xfrm>
        </p:spPr>
        <p:txBody>
          <a:bodyPr anchor="t">
            <a:noAutofit/>
          </a:bodyPr>
          <a:lstStyle/>
          <a:p>
            <a:r>
              <a:rPr lang="ru-RU" sz="3200" b="1" dirty="0">
                <a:solidFill>
                  <a:srgbClr val="006600"/>
                </a:solidFill>
                <a:latin typeface="+mn-lt"/>
              </a:rPr>
              <a:t>ШЕСТИ </a:t>
            </a:r>
            <a:r>
              <a:rPr lang="ru-RU" sz="3200" b="1" dirty="0" smtClean="0">
                <a:solidFill>
                  <a:srgbClr val="006600"/>
                </a:solidFill>
                <a:latin typeface="+mn-lt"/>
              </a:rPr>
              <a:t>САСТАНАК</a:t>
            </a:r>
            <a:r>
              <a:rPr lang="sr-Latn-RS" sz="3200" b="1" dirty="0" smtClean="0">
                <a:solidFill>
                  <a:srgbClr val="006600"/>
                </a:solidFill>
                <a:latin typeface="+mn-lt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+mn-lt"/>
              </a:rPr>
              <a:t>МРЕЖЕ ЗА </a:t>
            </a:r>
            <a:r>
              <a:rPr lang="ru-RU" sz="3200" b="1" dirty="0">
                <a:solidFill>
                  <a:srgbClr val="006600"/>
                </a:solidFill>
                <a:latin typeface="+mn-lt"/>
              </a:rPr>
              <a:t>ПОЉОПРИВРЕДУ И РУРАЛНИ </a:t>
            </a:r>
            <a:r>
              <a:rPr lang="ru-RU" sz="3200" b="1" dirty="0" smtClean="0">
                <a:solidFill>
                  <a:srgbClr val="006600"/>
                </a:solidFill>
                <a:latin typeface="+mn-lt"/>
              </a:rPr>
              <a:t>РАЗВОЈ</a:t>
            </a:r>
            <a:r>
              <a:rPr lang="sr-Latn-RS" sz="3200" b="1" dirty="0" smtClean="0">
                <a:solidFill>
                  <a:srgbClr val="006600"/>
                </a:solidFill>
                <a:latin typeface="+mn-lt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+mn-lt"/>
              </a:rPr>
              <a:t>СКГО</a:t>
            </a:r>
            <a:br>
              <a:rPr lang="ru-RU" sz="3200" b="1" dirty="0" smtClean="0">
                <a:solidFill>
                  <a:srgbClr val="006600"/>
                </a:solidFill>
                <a:latin typeface="+mn-lt"/>
              </a:rPr>
            </a:br>
            <a:r>
              <a:rPr lang="ru-RU" sz="3200" b="1" dirty="0">
                <a:solidFill>
                  <a:srgbClr val="006600"/>
                </a:solidFill>
                <a:latin typeface="+mn-lt"/>
              </a:rPr>
              <a:t/>
            </a:r>
            <a:br>
              <a:rPr lang="ru-RU" sz="3200" b="1" dirty="0">
                <a:solidFill>
                  <a:srgbClr val="00660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6600"/>
                </a:solidFill>
                <a:latin typeface="+mn-lt"/>
              </a:rPr>
              <a:t>«Анализа </a:t>
            </a:r>
            <a:r>
              <a:rPr lang="ru-RU" sz="3200" b="1" dirty="0">
                <a:solidFill>
                  <a:srgbClr val="006600"/>
                </a:solidFill>
                <a:latin typeface="+mn-lt"/>
              </a:rPr>
              <a:t>локалних програма подршке пољопривреди и руралном </a:t>
            </a:r>
            <a:r>
              <a:rPr lang="ru-RU" sz="3200" b="1" dirty="0" smtClean="0">
                <a:solidFill>
                  <a:srgbClr val="006600"/>
                </a:solidFill>
                <a:latin typeface="+mn-lt"/>
              </a:rPr>
              <a:t>развоју ЈЛС»</a:t>
            </a:r>
            <a:endParaRPr lang="ru-RU" sz="3200" b="1" dirty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056923" y="5685025"/>
            <a:ext cx="3595077" cy="8461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sr-Cyrl-RS" altLang="sr-Latn-RS" sz="2000" dirty="0" smtClean="0">
                <a:solidFill>
                  <a:srgbClr val="006600"/>
                </a:solidFill>
                <a:latin typeface="Calibri"/>
              </a:rPr>
              <a:t>Слободан Живановић,</a:t>
            </a:r>
          </a:p>
          <a:p>
            <a:pPr algn="l">
              <a:lnSpc>
                <a:spcPct val="100000"/>
              </a:lnSpc>
            </a:pPr>
            <a:r>
              <a:rPr lang="sr-Cyrl-RS" altLang="sr-Latn-RS" sz="2000" dirty="0" smtClean="0">
                <a:solidFill>
                  <a:srgbClr val="006600"/>
                </a:solidFill>
                <a:latin typeface="Calibri"/>
              </a:rPr>
              <a:t>Сектор за рурални развој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86831" y="5696138"/>
            <a:ext cx="2207169" cy="8461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600" b="1" dirty="0" smtClean="0">
                <a:solidFill>
                  <a:srgbClr val="006600"/>
                </a:solidFill>
              </a:rPr>
              <a:t>П</a:t>
            </a:r>
            <a:r>
              <a:rPr lang="sr-Cyrl-RS" sz="1600" b="1" dirty="0" smtClean="0">
                <a:solidFill>
                  <a:srgbClr val="006600"/>
                </a:solidFill>
              </a:rPr>
              <a:t>етак</a:t>
            </a:r>
            <a:endParaRPr lang="sr-Latn-RS" sz="1600" b="1" dirty="0" smtClean="0">
              <a:solidFill>
                <a:srgbClr val="006600"/>
              </a:solidFill>
            </a:endParaRPr>
          </a:p>
          <a:p>
            <a:pPr algn="l">
              <a:lnSpc>
                <a:spcPct val="100000"/>
              </a:lnSpc>
            </a:pPr>
            <a:r>
              <a:rPr lang="ru-RU" sz="1600" b="1" dirty="0" smtClean="0">
                <a:solidFill>
                  <a:srgbClr val="006600"/>
                </a:solidFill>
              </a:rPr>
              <a:t>01.12.2017</a:t>
            </a:r>
            <a:endParaRPr lang="sr-Cyrl-RS" sz="1600" dirty="0" smtClean="0">
              <a:solidFill>
                <a:srgbClr val="006600"/>
              </a:solidFill>
              <a:latin typeface="Calibri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40" y="4823382"/>
            <a:ext cx="4537767" cy="5497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4643" y="337231"/>
            <a:ext cx="2871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r-Cyrl-RS" sz="1600" dirty="0" smtClean="0">
                <a:solidFill>
                  <a:srgbClr val="006600"/>
                </a:solidFill>
              </a:rPr>
              <a:t>Министарство</a:t>
            </a:r>
            <a:r>
              <a:rPr lang="en-US" sz="1600" dirty="0" smtClean="0">
                <a:solidFill>
                  <a:srgbClr val="006600"/>
                </a:solidFill>
              </a:rPr>
              <a:t> </a:t>
            </a:r>
            <a:r>
              <a:rPr lang="sr-Cyrl-RS" sz="1600" dirty="0" smtClean="0">
                <a:solidFill>
                  <a:srgbClr val="006600"/>
                </a:solidFill>
              </a:rPr>
              <a:t>пољопривреде,</a:t>
            </a:r>
            <a:r>
              <a:rPr lang="en-US" sz="1600" dirty="0" smtClean="0">
                <a:solidFill>
                  <a:srgbClr val="006600"/>
                </a:solidFill>
              </a:rPr>
              <a:t> </a:t>
            </a:r>
            <a:r>
              <a:rPr lang="sr-Cyrl-RS" sz="1600" dirty="0" smtClean="0">
                <a:solidFill>
                  <a:srgbClr val="006600"/>
                </a:solidFill>
              </a:rPr>
              <a:t>шумарства </a:t>
            </a:r>
            <a:r>
              <a:rPr lang="sr-Cyrl-RS" sz="1600" dirty="0">
                <a:solidFill>
                  <a:srgbClr val="006600"/>
                </a:solidFill>
              </a:rPr>
              <a:t>и водопривреде</a:t>
            </a:r>
          </a:p>
        </p:txBody>
      </p:sp>
      <p:pic>
        <p:nvPicPr>
          <p:cNvPr id="12" name="Picture 11" descr="https://lh6.googleusercontent.com/08lALw4kXMeE8k-Cj3mPBdtz36AGwdohQ17Y48_ig7-NrOvEbdJn9aN8_ACSHVJFpyAgCzx_A6LHCT2QvJb-_N7TLBXCY5siEyRxaD3OpVO15CasF6EZpBMHsOB0JFfO1x4EjcHAkWQn8WvOjQ"/>
          <p:cNvPicPr/>
          <p:nvPr/>
        </p:nvPicPr>
        <p:blipFill>
          <a:blip r:embed="rId3" cstate="print"/>
          <a:srcRect r="76636"/>
          <a:stretch>
            <a:fillRect/>
          </a:stretch>
        </p:blipFill>
        <p:spPr bwMode="auto">
          <a:xfrm>
            <a:off x="369016" y="177105"/>
            <a:ext cx="435627" cy="69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SKGO2-sr-cy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798" y="292274"/>
            <a:ext cx="16351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Description: SDC logo NOVI velik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298" y="283542"/>
            <a:ext cx="14827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418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800" y="299183"/>
            <a:ext cx="6540500" cy="70643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altLang="sr-Latn-RS" sz="32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Анализа одобрених програма </a:t>
            </a:r>
            <a:r>
              <a:rPr lang="ru-RU" altLang="sr-Latn-RS" sz="32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АП/ЈЛС</a:t>
            </a:r>
            <a:endParaRPr lang="ru-RU" altLang="sr-Latn-RS" sz="3200" b="1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236663"/>
            <a:ext cx="9791700" cy="1303337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  <a:defRPr/>
            </a:pPr>
            <a:r>
              <a:rPr lang="sr-Cyrl-RS" altLang="sr-Latn-RS" sz="2400" kern="0" dirty="0" smtClean="0">
                <a:solidFill>
                  <a:schemeClr val="tx2">
                    <a:lumMod val="75000"/>
                  </a:schemeClr>
                </a:solidFill>
              </a:rPr>
              <a:t>Број одобрених </a:t>
            </a:r>
            <a:r>
              <a:rPr lang="sr-Cyrl-RS" altLang="sr-Latn-RS" sz="2400" kern="0" dirty="0">
                <a:solidFill>
                  <a:schemeClr val="tx2">
                    <a:lumMod val="75000"/>
                  </a:schemeClr>
                </a:solidFill>
              </a:rPr>
              <a:t>програма </a:t>
            </a:r>
            <a:r>
              <a:rPr lang="sr-Cyrl-RS" altLang="sr-Latn-RS" sz="2400" kern="0" dirty="0" smtClean="0">
                <a:solidFill>
                  <a:schemeClr val="tx2">
                    <a:lumMod val="75000"/>
                  </a:schemeClr>
                </a:solidFill>
              </a:rPr>
              <a:t>ЈЛС - </a:t>
            </a:r>
            <a:r>
              <a:rPr lang="sr-Cyrl-RS" altLang="sr-Latn-RS" sz="2400" b="1" u="sng" kern="0" dirty="0" smtClean="0">
                <a:solidFill>
                  <a:schemeClr val="tx2">
                    <a:lumMod val="75000"/>
                  </a:schemeClr>
                </a:solidFill>
              </a:rPr>
              <a:t>већи </a:t>
            </a:r>
            <a:r>
              <a:rPr lang="sr-Cyrl-RS" altLang="sr-Latn-RS" sz="2400" b="1" u="sng" kern="0" dirty="0">
                <a:solidFill>
                  <a:schemeClr val="tx2">
                    <a:lumMod val="75000"/>
                  </a:schemeClr>
                </a:solidFill>
              </a:rPr>
              <a:t>за </a:t>
            </a:r>
            <a:r>
              <a:rPr lang="sr-Cyrl-RS" altLang="sr-Latn-RS" sz="2400" b="1" u="sng" kern="0" dirty="0" smtClean="0">
                <a:solidFill>
                  <a:schemeClr val="tx2">
                    <a:lumMod val="75000"/>
                  </a:schemeClr>
                </a:solidFill>
              </a:rPr>
              <a:t>9 у односу на 2016., и за 11 од 2015.</a:t>
            </a:r>
            <a:r>
              <a:rPr lang="sr-Cyrl-RS" altLang="sr-Latn-RS" sz="2400" kern="0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algn="just" eaLnBrk="1" hangingPunct="1">
              <a:buFont typeface="Wingdings" panose="05000000000000000000" pitchFamily="2" charset="2"/>
              <a:buChar char="ü"/>
              <a:defRPr/>
            </a:pPr>
            <a:r>
              <a:rPr lang="sr-Cyrl-RS" altLang="sr-Latn-RS" sz="2400" kern="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r-Cyrl-RS" altLang="sr-Latn-RS" sz="2400" kern="0" dirty="0" smtClean="0">
                <a:solidFill>
                  <a:schemeClr val="tx2">
                    <a:lumMod val="75000"/>
                  </a:schemeClr>
                </a:solidFill>
              </a:rPr>
              <a:t>2017. години – 110</a:t>
            </a:r>
          </a:p>
          <a:p>
            <a:pPr algn="just" eaLnBrk="1" hangingPunct="1">
              <a:buFont typeface="Wingdings" panose="05000000000000000000" pitchFamily="2" charset="2"/>
              <a:buChar char="ü"/>
              <a:defRPr/>
            </a:pPr>
            <a:r>
              <a:rPr lang="sr-Cyrl-RS" altLang="sr-Latn-RS" sz="2400" kern="0" dirty="0" smtClean="0">
                <a:solidFill>
                  <a:schemeClr val="tx2">
                    <a:lumMod val="75000"/>
                  </a:schemeClr>
                </a:solidFill>
              </a:rPr>
              <a:t> 2016. години – 101</a:t>
            </a:r>
          </a:p>
          <a:p>
            <a:pPr algn="just" eaLnBrk="1" hangingPunct="1">
              <a:buFont typeface="Wingdings" panose="05000000000000000000" pitchFamily="2" charset="2"/>
              <a:buChar char="ü"/>
              <a:defRPr/>
            </a:pPr>
            <a:r>
              <a:rPr lang="sr-Cyrl-RS" altLang="sr-Latn-RS" sz="2400" kern="0" dirty="0" smtClean="0">
                <a:solidFill>
                  <a:schemeClr val="tx2">
                    <a:lumMod val="75000"/>
                  </a:schemeClr>
                </a:solidFill>
              </a:rPr>
              <a:t> 2015. години - 99</a:t>
            </a:r>
            <a:endParaRPr lang="sr-Cyrl-RS" altLang="sr-Latn-RS" sz="2400" kern="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sr-Latn-R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61" y="6411216"/>
            <a:ext cx="1393896" cy="1607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502" y="5940808"/>
            <a:ext cx="2034435" cy="706465"/>
          </a:xfrm>
          <a:prstGeom prst="rect">
            <a:avLst/>
          </a:prstGeom>
        </p:spPr>
      </p:pic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411417336"/>
              </p:ext>
            </p:extLst>
          </p:nvPr>
        </p:nvGraphicFramePr>
        <p:xfrm>
          <a:off x="960610" y="2679700"/>
          <a:ext cx="7713490" cy="3261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1245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45" y="6516723"/>
            <a:ext cx="1393896" cy="16072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63661" y="263673"/>
            <a:ext cx="375858" cy="50489"/>
          </a:xfrm>
          <a:prstGeom prst="rect">
            <a:avLst/>
          </a:prstGeom>
          <a:solidFill>
            <a:srgbClr val="386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51341" y="183957"/>
            <a:ext cx="6833859" cy="561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sr-Latn-RS" sz="3200" b="1" dirty="0">
                <a:solidFill>
                  <a:srgbClr val="C00000"/>
                </a:solidFill>
              </a:rPr>
              <a:t>Анализа одобрених програма </a:t>
            </a:r>
            <a:r>
              <a:rPr lang="ru-RU" altLang="sr-Latn-RS" sz="3200" b="1" dirty="0" smtClean="0">
                <a:solidFill>
                  <a:srgbClr val="C00000"/>
                </a:solidFill>
              </a:rPr>
              <a:t>ЈЛС</a:t>
            </a:r>
            <a:endParaRPr lang="en-US" sz="3200" b="1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3850" y="832339"/>
            <a:ext cx="9382858" cy="5684384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ru-RU" sz="2400" kern="0" dirty="0" smtClean="0">
                <a:solidFill>
                  <a:schemeClr val="tx2">
                    <a:lumMod val="75000"/>
                  </a:schemeClr>
                </a:solidFill>
              </a:rPr>
              <a:t> У локалним програмима ЈЛС предвиђен је укупни буџет од </a:t>
            </a:r>
            <a:r>
              <a:rPr lang="ru-RU" sz="2400" u="sng" kern="0" dirty="0">
                <a:solidFill>
                  <a:schemeClr val="tx2">
                    <a:lumMod val="75000"/>
                  </a:schemeClr>
                </a:solidFill>
              </a:rPr>
              <a:t>2,1 милијарди динара </a:t>
            </a:r>
            <a:r>
              <a:rPr lang="ru-RU" sz="2400" u="sng" kern="0" dirty="0" smtClean="0">
                <a:solidFill>
                  <a:schemeClr val="tx2">
                    <a:lumMod val="75000"/>
                  </a:schemeClr>
                </a:solidFill>
              </a:rPr>
              <a:t>- значајно </a:t>
            </a:r>
            <a:r>
              <a:rPr lang="ru-RU" sz="2400" u="sng" kern="0" dirty="0">
                <a:solidFill>
                  <a:schemeClr val="tx2">
                    <a:lumMod val="75000"/>
                  </a:schemeClr>
                </a:solidFill>
              </a:rPr>
              <a:t>већи износ у поређењу са претходном 2016. годином (1.837.976.901 динара), и то за 15%. </a:t>
            </a:r>
            <a:endParaRPr lang="ru-RU" sz="2400" kern="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sz="2400" b="1" u="sng" kern="0" dirty="0" smtClean="0">
                <a:solidFill>
                  <a:schemeClr val="tx2">
                    <a:lumMod val="75000"/>
                  </a:schemeClr>
                </a:solidFill>
              </a:rPr>
              <a:t>Мере </a:t>
            </a:r>
            <a:r>
              <a:rPr lang="ru-RU" sz="2400" b="1" u="sng" kern="0" dirty="0">
                <a:solidFill>
                  <a:schemeClr val="tx2">
                    <a:lumMod val="75000"/>
                  </a:schemeClr>
                </a:solidFill>
              </a:rPr>
              <a:t>руралног развоја </a:t>
            </a:r>
            <a:r>
              <a:rPr lang="ru-RU" sz="2400" kern="0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ru-RU" sz="2400" u="sng" kern="0" dirty="0" smtClean="0">
                <a:solidFill>
                  <a:schemeClr val="tx2">
                    <a:lumMod val="75000"/>
                  </a:schemeClr>
                </a:solidFill>
              </a:rPr>
              <a:t>1,7 </a:t>
            </a:r>
            <a:r>
              <a:rPr lang="ru-RU" sz="2400" u="sng" kern="0" dirty="0">
                <a:solidFill>
                  <a:schemeClr val="tx2">
                    <a:lumMod val="75000"/>
                  </a:schemeClr>
                </a:solidFill>
              </a:rPr>
              <a:t>милијарди динара</a:t>
            </a:r>
            <a:r>
              <a:rPr lang="ru-RU" sz="2400" kern="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400" kern="0" dirty="0" smtClean="0">
                <a:solidFill>
                  <a:schemeClr val="tx2">
                    <a:lumMod val="75000"/>
                  </a:schemeClr>
                </a:solidFill>
              </a:rPr>
              <a:t>односно 80</a:t>
            </a:r>
            <a:r>
              <a:rPr lang="ru-RU" sz="2400" kern="0" dirty="0">
                <a:solidFill>
                  <a:schemeClr val="tx2">
                    <a:lumMod val="75000"/>
                  </a:schemeClr>
                </a:solidFill>
              </a:rPr>
              <a:t>% укупних </a:t>
            </a:r>
            <a:r>
              <a:rPr lang="ru-RU" sz="2400" kern="0" dirty="0" smtClean="0">
                <a:solidFill>
                  <a:schemeClr val="tx2">
                    <a:lumMod val="75000"/>
                  </a:schemeClr>
                </a:solidFill>
              </a:rPr>
              <a:t>средстава </a:t>
            </a:r>
            <a:r>
              <a:rPr lang="ru-RU" sz="2400" kern="0" dirty="0">
                <a:solidFill>
                  <a:schemeClr val="tx2">
                    <a:lumMod val="75000"/>
                  </a:schemeClr>
                </a:solidFill>
              </a:rPr>
              <a:t>за пољопривреду и рурални </a:t>
            </a:r>
            <a:r>
              <a:rPr lang="ru-RU" sz="2400" kern="0" dirty="0" smtClean="0">
                <a:solidFill>
                  <a:schemeClr val="tx2">
                    <a:lumMod val="75000"/>
                  </a:schemeClr>
                </a:solidFill>
              </a:rPr>
              <a:t>развој, 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sz="2400" kern="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u="sng" kern="0" dirty="0">
                <a:solidFill>
                  <a:schemeClr val="tx2">
                    <a:lumMod val="75000"/>
                  </a:schemeClr>
                </a:solidFill>
              </a:rPr>
              <a:t>Д</a:t>
            </a:r>
            <a:r>
              <a:rPr lang="ru-RU" sz="2400" b="1" u="sng" kern="0" dirty="0" smtClean="0">
                <a:solidFill>
                  <a:schemeClr val="tx2">
                    <a:lumMod val="75000"/>
                  </a:schemeClr>
                </a:solidFill>
              </a:rPr>
              <a:t>иректна </a:t>
            </a:r>
            <a:r>
              <a:rPr lang="ru-RU" sz="2400" b="1" u="sng" kern="0" dirty="0">
                <a:solidFill>
                  <a:schemeClr val="tx2">
                    <a:lumMod val="75000"/>
                  </a:schemeClr>
                </a:solidFill>
              </a:rPr>
              <a:t>плаћања </a:t>
            </a:r>
            <a:r>
              <a:rPr lang="ru-RU" sz="2400" kern="0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ru-RU" sz="2400" u="sng" kern="0" dirty="0" smtClean="0">
                <a:solidFill>
                  <a:schemeClr val="tx2">
                    <a:lumMod val="75000"/>
                  </a:schemeClr>
                </a:solidFill>
              </a:rPr>
              <a:t>139 </a:t>
            </a:r>
            <a:r>
              <a:rPr lang="ru-RU" sz="2400" u="sng" kern="0" dirty="0">
                <a:solidFill>
                  <a:schemeClr val="tx2">
                    <a:lumMod val="75000"/>
                  </a:schemeClr>
                </a:solidFill>
              </a:rPr>
              <a:t>милиона </a:t>
            </a:r>
            <a:r>
              <a:rPr lang="ru-RU" sz="2400" u="sng" kern="0" dirty="0" smtClean="0">
                <a:solidFill>
                  <a:schemeClr val="tx2">
                    <a:lumMod val="75000"/>
                  </a:schemeClr>
                </a:solidFill>
              </a:rPr>
              <a:t>динара</a:t>
            </a:r>
            <a:r>
              <a:rPr lang="ru-RU" sz="2400" kern="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kern="0" dirty="0" smtClean="0">
                <a:solidFill>
                  <a:schemeClr val="tx2">
                    <a:lumMod val="75000"/>
                  </a:schemeClr>
                </a:solidFill>
              </a:rPr>
              <a:t>(6,6</a:t>
            </a:r>
            <a:r>
              <a:rPr lang="ru-RU" sz="2400" kern="0" dirty="0">
                <a:solidFill>
                  <a:schemeClr val="tx2">
                    <a:lumMod val="75000"/>
                  </a:schemeClr>
                </a:solidFill>
              </a:rPr>
              <a:t>% укупног </a:t>
            </a:r>
            <a:r>
              <a:rPr lang="ru-RU" sz="2400" kern="0" dirty="0" smtClean="0">
                <a:solidFill>
                  <a:schemeClr val="tx2">
                    <a:lumMod val="75000"/>
                  </a:schemeClr>
                </a:solidFill>
              </a:rPr>
              <a:t>буџета), 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sz="2400" kern="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u="sng" kern="0" dirty="0" smtClean="0">
                <a:solidFill>
                  <a:schemeClr val="tx2">
                    <a:lumMod val="75000"/>
                  </a:schemeClr>
                </a:solidFill>
              </a:rPr>
              <a:t>Кредитна подршка</a:t>
            </a:r>
            <a:r>
              <a:rPr lang="ru-RU" sz="2400" b="1" kern="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kern="0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ru-RU" sz="2400" kern="0" dirty="0" smtClean="0">
                <a:solidFill>
                  <a:schemeClr val="tx2">
                    <a:lumMod val="75000"/>
                  </a:schemeClr>
                </a:solidFill>
              </a:rPr>
              <a:t>155 </a:t>
            </a:r>
            <a:r>
              <a:rPr lang="ru-RU" sz="2400" kern="0" dirty="0">
                <a:solidFill>
                  <a:schemeClr val="tx2">
                    <a:lumMod val="75000"/>
                  </a:schemeClr>
                </a:solidFill>
              </a:rPr>
              <a:t>милиона динара (7,3</a:t>
            </a:r>
            <a:r>
              <a:rPr lang="ru-RU" sz="2400" kern="0" dirty="0" smtClean="0">
                <a:solidFill>
                  <a:schemeClr val="tx2">
                    <a:lumMod val="75000"/>
                  </a:schemeClr>
                </a:solidFill>
              </a:rPr>
              <a:t>%), </a:t>
            </a:r>
            <a:endParaRPr lang="ru-RU" sz="2400" kern="0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sz="2400" kern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u="sng" kern="0" dirty="0" smtClean="0">
                <a:solidFill>
                  <a:schemeClr val="tx2">
                    <a:lumMod val="75000"/>
                  </a:schemeClr>
                </a:solidFill>
              </a:rPr>
              <a:t>Посебни подстицаји </a:t>
            </a:r>
            <a:r>
              <a:rPr lang="ru-RU" sz="2400" kern="0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ru-RU" sz="2400" kern="0" dirty="0">
                <a:solidFill>
                  <a:schemeClr val="tx2">
                    <a:lumMod val="75000"/>
                  </a:schemeClr>
                </a:solidFill>
              </a:rPr>
              <a:t>104 милиона динара (5</a:t>
            </a:r>
            <a:r>
              <a:rPr lang="ru-RU" sz="2400" kern="0" dirty="0" smtClean="0">
                <a:solidFill>
                  <a:schemeClr val="tx2">
                    <a:lumMod val="75000"/>
                  </a:schemeClr>
                </a:solidFill>
              </a:rPr>
              <a:t>%), 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sz="2400" kern="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u="sng" kern="0" dirty="0" smtClean="0">
                <a:solidFill>
                  <a:schemeClr val="tx2">
                    <a:lumMod val="75000"/>
                  </a:schemeClr>
                </a:solidFill>
              </a:rPr>
              <a:t>Остале </a:t>
            </a:r>
            <a:r>
              <a:rPr lang="ru-RU" sz="2400" b="1" u="sng" kern="0" dirty="0">
                <a:solidFill>
                  <a:schemeClr val="tx2">
                    <a:lumMod val="75000"/>
                  </a:schemeClr>
                </a:solidFill>
              </a:rPr>
              <a:t>мере </a:t>
            </a:r>
            <a:r>
              <a:rPr lang="ru-RU" sz="2400" kern="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kern="0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ru-RU" sz="2400" kern="0" dirty="0">
                <a:solidFill>
                  <a:schemeClr val="tx2">
                    <a:lumMod val="75000"/>
                  </a:schemeClr>
                </a:solidFill>
              </a:rPr>
              <a:t>37 милиона динара (1,8</a:t>
            </a:r>
            <a:r>
              <a:rPr lang="ru-RU" sz="2400" kern="0" dirty="0" smtClean="0">
                <a:solidFill>
                  <a:schemeClr val="tx2">
                    <a:lumMod val="75000"/>
                  </a:schemeClr>
                </a:solidFill>
              </a:rPr>
              <a:t>%). </a:t>
            </a:r>
          </a:p>
          <a:p>
            <a:pPr marL="0" indent="0" algn="just">
              <a:buNone/>
              <a:defRPr/>
            </a:pPr>
            <a:endParaRPr lang="ru-RU" sz="2400" kern="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buNone/>
              <a:defRPr/>
            </a:pPr>
            <a:r>
              <a:rPr lang="ru-RU" sz="2400" kern="0" dirty="0" smtClean="0">
                <a:solidFill>
                  <a:schemeClr val="tx2">
                    <a:lumMod val="75000"/>
                  </a:schemeClr>
                </a:solidFill>
              </a:rPr>
              <a:t>Највећи </a:t>
            </a:r>
            <a:r>
              <a:rPr lang="ru-RU" sz="2400" kern="0" dirty="0">
                <a:solidFill>
                  <a:schemeClr val="tx2">
                    <a:lumMod val="75000"/>
                  </a:schemeClr>
                </a:solidFill>
              </a:rPr>
              <a:t>обим средстава планираних за развој пољопривреде и рурални развој предвиделе су: 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sz="2400" kern="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u="sng" kern="0" dirty="0">
                <a:solidFill>
                  <a:schemeClr val="tx2">
                    <a:lumMod val="75000"/>
                  </a:schemeClr>
                </a:solidFill>
              </a:rPr>
              <a:t>Сремска Митровица </a:t>
            </a:r>
            <a:r>
              <a:rPr lang="ru-RU" sz="2400" kern="0" dirty="0">
                <a:solidFill>
                  <a:schemeClr val="tx2">
                    <a:lumMod val="75000"/>
                  </a:schemeClr>
                </a:solidFill>
              </a:rPr>
              <a:t>(163,7 милиона динара, од чега за рурални развој чак 99,5%), и 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sz="2400" kern="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u="sng" kern="0" dirty="0">
                <a:solidFill>
                  <a:schemeClr val="tx2">
                    <a:lumMod val="75000"/>
                  </a:schemeClr>
                </a:solidFill>
              </a:rPr>
              <a:t>Град Београд </a:t>
            </a:r>
            <a:r>
              <a:rPr lang="ru-RU" sz="2400" kern="0" dirty="0">
                <a:solidFill>
                  <a:schemeClr val="tx2">
                    <a:lumMod val="75000"/>
                  </a:schemeClr>
                </a:solidFill>
              </a:rPr>
              <a:t>(119,7 милиона динара, односно 96,2% за рурални развој).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ru-RU" sz="2400" u="sng" kern="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502" y="5940808"/>
            <a:ext cx="2034435" cy="70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69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61" y="6411216"/>
            <a:ext cx="1393896" cy="16072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63661" y="263661"/>
            <a:ext cx="375858" cy="50489"/>
          </a:xfrm>
          <a:prstGeom prst="rect">
            <a:avLst/>
          </a:prstGeom>
          <a:solidFill>
            <a:srgbClr val="386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379579" y="21762"/>
            <a:ext cx="7159747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altLang="sr-Latn-RS" sz="3200" b="1" dirty="0">
                <a:solidFill>
                  <a:srgbClr val="C00000"/>
                </a:solidFill>
              </a:rPr>
              <a:t>Анализа </a:t>
            </a:r>
            <a:r>
              <a:rPr lang="ru-RU" altLang="sr-Latn-RS" sz="3200" b="1" dirty="0" smtClean="0">
                <a:solidFill>
                  <a:srgbClr val="C00000"/>
                </a:solidFill>
              </a:rPr>
              <a:t>мера руралног развоја</a:t>
            </a:r>
            <a:endParaRPr lang="en-GB" altLang="sr-Latn-RS" sz="3200" b="1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1590" y="555737"/>
            <a:ext cx="8862279" cy="444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dirty="0">
                <a:solidFill>
                  <a:srgbClr val="002060"/>
                </a:solidFill>
              </a:rPr>
              <a:t>С</a:t>
            </a:r>
            <a:r>
              <a:rPr lang="ru-RU" sz="2000" dirty="0" smtClean="0">
                <a:solidFill>
                  <a:srgbClr val="002060"/>
                </a:solidFill>
              </a:rPr>
              <a:t>редства </a:t>
            </a:r>
            <a:r>
              <a:rPr lang="ru-RU" sz="2000" dirty="0">
                <a:solidFill>
                  <a:srgbClr val="002060"/>
                </a:solidFill>
              </a:rPr>
              <a:t>планирана за спровођење </a:t>
            </a:r>
            <a:r>
              <a:rPr lang="ru-RU" sz="2000" b="1" u="sng" dirty="0">
                <a:solidFill>
                  <a:srgbClr val="002060"/>
                </a:solidFill>
              </a:rPr>
              <a:t>мера руралног развоја </a:t>
            </a:r>
            <a:r>
              <a:rPr lang="ru-RU" sz="2000" dirty="0">
                <a:solidFill>
                  <a:srgbClr val="002060"/>
                </a:solidFill>
              </a:rPr>
              <a:t>у 2017. години од стране ЈЛС </a:t>
            </a:r>
            <a:r>
              <a:rPr lang="ru-RU" sz="2000" b="1" u="sng" dirty="0" smtClean="0">
                <a:solidFill>
                  <a:srgbClr val="002060"/>
                </a:solidFill>
              </a:rPr>
              <a:t>1.677.054.776 </a:t>
            </a:r>
            <a:r>
              <a:rPr lang="ru-RU" sz="2000" b="1" u="sng" dirty="0">
                <a:solidFill>
                  <a:srgbClr val="002060"/>
                </a:solidFill>
              </a:rPr>
              <a:t>динара</a:t>
            </a:r>
            <a:r>
              <a:rPr lang="ru-RU" sz="2000" dirty="0">
                <a:solidFill>
                  <a:srgbClr val="002060"/>
                </a:solidFill>
              </a:rPr>
              <a:t>, односно </a:t>
            </a:r>
            <a:r>
              <a:rPr lang="ru-RU" sz="2000" b="1" u="sng" dirty="0">
                <a:solidFill>
                  <a:srgbClr val="002060"/>
                </a:solidFill>
              </a:rPr>
              <a:t>око 80% од укупно</a:t>
            </a:r>
            <a:r>
              <a:rPr lang="ru-RU" sz="2000" dirty="0">
                <a:solidFill>
                  <a:srgbClr val="002060"/>
                </a:solidFill>
              </a:rPr>
              <a:t> планираних </a:t>
            </a:r>
            <a:r>
              <a:rPr lang="ru-RU" sz="2000" dirty="0" smtClean="0">
                <a:solidFill>
                  <a:srgbClr val="002060"/>
                </a:solidFill>
              </a:rPr>
              <a:t>средстава ЈЛС за пољопривреду и рурални развој, </a:t>
            </a:r>
            <a:r>
              <a:rPr lang="ru-RU" sz="2000" dirty="0">
                <a:solidFill>
                  <a:srgbClr val="002060"/>
                </a:solidFill>
              </a:rPr>
              <a:t>што у поређењу са претходном годином (1,5 милијарди динара) представља </a:t>
            </a:r>
            <a:r>
              <a:rPr lang="ru-RU" sz="2000" b="1" u="sng" dirty="0">
                <a:solidFill>
                  <a:srgbClr val="002060"/>
                </a:solidFill>
              </a:rPr>
              <a:t>пораст буџета за рурални развој за око 12%.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endParaRPr lang="ru-RU" sz="2000" dirty="0" smtClean="0">
              <a:solidFill>
                <a:srgbClr val="002060"/>
              </a:solidFill>
            </a:endParaRPr>
          </a:p>
          <a:p>
            <a:pPr algn="just">
              <a:defRPr/>
            </a:pPr>
            <a:endParaRPr lang="ru-RU" sz="2000" b="1" u="sng" kern="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defRPr/>
            </a:pPr>
            <a:r>
              <a:rPr lang="ru-RU" sz="2800" b="1" dirty="0">
                <a:solidFill>
                  <a:srgbClr val="C00000"/>
                </a:solidFill>
              </a:rPr>
              <a:t>Анализа програма:</a:t>
            </a:r>
          </a:p>
          <a:p>
            <a:pPr algn="just">
              <a:defRPr/>
            </a:pPr>
            <a:r>
              <a:rPr lang="ru-RU" sz="2300" b="1" u="sng" kern="0" dirty="0" smtClean="0">
                <a:solidFill>
                  <a:schemeClr val="tx2">
                    <a:lumMod val="75000"/>
                  </a:schemeClr>
                </a:solidFill>
              </a:rPr>
              <a:t>Мере </a:t>
            </a:r>
            <a:r>
              <a:rPr lang="ru-RU" sz="2300" b="1" u="sng" kern="0" dirty="0">
                <a:solidFill>
                  <a:schemeClr val="tx2">
                    <a:lumMod val="75000"/>
                  </a:schemeClr>
                </a:solidFill>
              </a:rPr>
              <a:t>руралног развоја 2017: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ru-RU" sz="2300" kern="0" dirty="0">
                <a:solidFill>
                  <a:schemeClr val="tx2">
                    <a:lumMod val="75000"/>
                  </a:schemeClr>
                </a:solidFill>
              </a:rPr>
              <a:t> МПШВ – 2.847.000.000,00 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sr-Cyrl-RS" sz="2300" dirty="0" smtClean="0">
                <a:solidFill>
                  <a:schemeClr val="tx2">
                    <a:lumMod val="75000"/>
                  </a:schemeClr>
                </a:solidFill>
              </a:rPr>
              <a:t> АПВ </a:t>
            </a:r>
            <a:r>
              <a:rPr lang="sr-Cyrl-RS" sz="2300" dirty="0">
                <a:solidFill>
                  <a:schemeClr val="tx2">
                    <a:lumMod val="75000"/>
                  </a:schemeClr>
                </a:solidFill>
              </a:rPr>
              <a:t>– 2.556.500.000,00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sr-Cyrl-RS" sz="2300" dirty="0" smtClean="0">
                <a:solidFill>
                  <a:schemeClr val="tx2">
                    <a:lumMod val="75000"/>
                  </a:schemeClr>
                </a:solidFill>
              </a:rPr>
              <a:t> ЈЛС </a:t>
            </a:r>
            <a:r>
              <a:rPr lang="sr-Cyrl-RS" sz="2300" dirty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sr-Cyrl-RS" sz="2300" dirty="0" smtClean="0">
                <a:solidFill>
                  <a:schemeClr val="tx2">
                    <a:lumMod val="75000"/>
                  </a:schemeClr>
                </a:solidFill>
              </a:rPr>
              <a:t>1.677.054.775,00</a:t>
            </a:r>
            <a:endParaRPr lang="sr-Cyrl-RS" sz="2300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defRPr/>
            </a:pPr>
            <a:r>
              <a:rPr lang="sr-Cyrl-RS" sz="2300" b="1" u="sng" dirty="0" smtClean="0">
                <a:solidFill>
                  <a:schemeClr val="tx2">
                    <a:lumMod val="75000"/>
                  </a:schemeClr>
                </a:solidFill>
              </a:rPr>
              <a:t>Укупно</a:t>
            </a:r>
            <a:r>
              <a:rPr lang="sr-Cyrl-RS" sz="2300" b="1" u="sng" dirty="0">
                <a:solidFill>
                  <a:schemeClr val="tx2">
                    <a:lumMod val="75000"/>
                  </a:schemeClr>
                </a:solidFill>
              </a:rPr>
              <a:t>:  </a:t>
            </a:r>
            <a:r>
              <a:rPr lang="sr-Cyrl-RS" sz="2300" b="1" u="sng" dirty="0" smtClean="0">
                <a:solidFill>
                  <a:schemeClr val="tx2">
                    <a:lumMod val="75000"/>
                  </a:schemeClr>
                </a:solidFill>
              </a:rPr>
              <a:t>7.080.554.775,00 = 60 мил ЕУР</a:t>
            </a:r>
            <a:endParaRPr lang="en-US" sz="2300" b="1" u="sng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defRPr/>
            </a:pP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4740991"/>
              </p:ext>
            </p:extLst>
          </p:nvPr>
        </p:nvGraphicFramePr>
        <p:xfrm>
          <a:off x="3987800" y="1625600"/>
          <a:ext cx="5687349" cy="292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1590" y="4812323"/>
            <a:ext cx="3746500" cy="1080477"/>
          </a:xfrm>
        </p:spPr>
        <p:txBody>
          <a:bodyPr anchor="t">
            <a:noAutofit/>
          </a:bodyPr>
          <a:lstStyle/>
          <a:p>
            <a:pPr algn="just">
              <a:defRPr/>
            </a:pPr>
            <a:r>
              <a:rPr lang="ru-RU" altLang="en-US" sz="28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Анализа извештаја ЈЛС</a:t>
            </a:r>
            <a:r>
              <a:rPr lang="ru-RU" altLang="en-US" sz="32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altLang="en-US" sz="32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</a:br>
            <a:r>
              <a:rPr lang="ru-RU" altLang="en-US" sz="18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Реализација подстицаја за рурални развој у РС (РСД), 2016</a:t>
            </a:r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438391558"/>
              </p:ext>
            </p:extLst>
          </p:nvPr>
        </p:nvGraphicFramePr>
        <p:xfrm>
          <a:off x="4127501" y="3975100"/>
          <a:ext cx="5511800" cy="302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0648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661" y="787401"/>
            <a:ext cx="9312139" cy="33146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Cyrl-RS" sz="2400" dirty="0" smtClean="0">
                <a:solidFill>
                  <a:srgbClr val="002060"/>
                </a:solidFill>
              </a:rPr>
              <a:t>У оквиру мера руралног развоја најзаступљенија </a:t>
            </a:r>
            <a:r>
              <a:rPr lang="sr-Cyrl-RS" sz="2400" dirty="0">
                <a:solidFill>
                  <a:srgbClr val="002060"/>
                </a:solidFill>
              </a:rPr>
              <a:t>су </a:t>
            </a:r>
            <a:r>
              <a:rPr lang="sr-Cyrl-RS" sz="2400" dirty="0" smtClean="0">
                <a:solidFill>
                  <a:srgbClr val="002060"/>
                </a:solidFill>
              </a:rPr>
              <a:t>мере за: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Cyrl-RS" sz="2000" b="1" u="sng" dirty="0" smtClean="0">
                <a:solidFill>
                  <a:srgbClr val="002060"/>
                </a:solidFill>
              </a:rPr>
              <a:t>Унапређење </a:t>
            </a:r>
            <a:r>
              <a:rPr lang="sr-Cyrl-RS" sz="2000" b="1" u="sng" dirty="0">
                <a:solidFill>
                  <a:srgbClr val="002060"/>
                </a:solidFill>
              </a:rPr>
              <a:t>конкурентности </a:t>
            </a:r>
            <a:r>
              <a:rPr lang="sr-Cyrl-RS" sz="2000" b="1" u="sng" dirty="0" smtClean="0">
                <a:solidFill>
                  <a:srgbClr val="002060"/>
                </a:solidFill>
              </a:rPr>
              <a:t>(мере 101, 102, 103 и 104)</a:t>
            </a:r>
            <a:r>
              <a:rPr lang="sr-Cyrl-RS" sz="2000" dirty="0" smtClean="0">
                <a:solidFill>
                  <a:srgbClr val="002060"/>
                </a:solidFill>
              </a:rPr>
              <a:t> - 1,2 </a:t>
            </a:r>
            <a:r>
              <a:rPr lang="sr-Cyrl-RS" sz="2000" dirty="0">
                <a:solidFill>
                  <a:srgbClr val="002060"/>
                </a:solidFill>
              </a:rPr>
              <a:t>милијарде динара, односно око 70% укупних подстицаја за </a:t>
            </a:r>
            <a:r>
              <a:rPr lang="sr-Cyrl-RS" sz="2000" dirty="0" smtClean="0">
                <a:solidFill>
                  <a:srgbClr val="002060"/>
                </a:solidFill>
              </a:rPr>
              <a:t>мере руралног развоја.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Cyrl-RS" sz="2000" b="1" dirty="0" smtClean="0">
                <a:solidFill>
                  <a:srgbClr val="002060"/>
                </a:solidFill>
              </a:rPr>
              <a:t>Диверзификација </a:t>
            </a:r>
            <a:r>
              <a:rPr lang="sr-Cyrl-RS" sz="2000" b="1" dirty="0">
                <a:solidFill>
                  <a:srgbClr val="002060"/>
                </a:solidFill>
              </a:rPr>
              <a:t>дохотка и унапређење квалитета живота</a:t>
            </a:r>
            <a:r>
              <a:rPr lang="sr-Cyrl-RS" sz="2000" dirty="0">
                <a:solidFill>
                  <a:srgbClr val="002060"/>
                </a:solidFill>
              </a:rPr>
              <a:t> </a:t>
            </a:r>
            <a:r>
              <a:rPr lang="sr-Cyrl-RS" sz="2000" dirty="0" smtClean="0">
                <a:solidFill>
                  <a:srgbClr val="002060"/>
                </a:solidFill>
              </a:rPr>
              <a:t>(</a:t>
            </a:r>
            <a:r>
              <a:rPr lang="sr-Cyrl-RS" sz="2000" u="sng" dirty="0" smtClean="0">
                <a:solidFill>
                  <a:srgbClr val="002060"/>
                </a:solidFill>
              </a:rPr>
              <a:t>инфраструктура, диверсификација, млади, додавање вредности</a:t>
            </a:r>
            <a:r>
              <a:rPr lang="sr-Cyrl-RS" sz="2000" dirty="0" smtClean="0">
                <a:solidFill>
                  <a:srgbClr val="002060"/>
                </a:solidFill>
              </a:rPr>
              <a:t>)</a:t>
            </a:r>
            <a:r>
              <a:rPr lang="sr-Cyrl-RS" sz="2000" b="1" dirty="0" smtClean="0">
                <a:solidFill>
                  <a:srgbClr val="002060"/>
                </a:solidFill>
              </a:rPr>
              <a:t> - </a:t>
            </a:r>
            <a:r>
              <a:rPr lang="sr-Cyrl-RS" sz="2000" dirty="0" smtClean="0">
                <a:solidFill>
                  <a:srgbClr val="002060"/>
                </a:solidFill>
              </a:rPr>
              <a:t>око </a:t>
            </a:r>
            <a:r>
              <a:rPr lang="sr-Cyrl-RS" sz="2000" dirty="0">
                <a:solidFill>
                  <a:srgbClr val="002060"/>
                </a:solidFill>
              </a:rPr>
              <a:t>457 </a:t>
            </a:r>
            <a:r>
              <a:rPr lang="sr-Cyrl-RS" sz="2000" dirty="0" smtClean="0">
                <a:solidFill>
                  <a:srgbClr val="002060"/>
                </a:solidFill>
              </a:rPr>
              <a:t>милиона динара (27%). </a:t>
            </a:r>
          </a:p>
          <a:p>
            <a:pPr marL="0" indent="0">
              <a:buNone/>
            </a:pPr>
            <a:r>
              <a:rPr lang="sr-Cyrl-RS" sz="2000" dirty="0" smtClean="0">
                <a:solidFill>
                  <a:srgbClr val="002060"/>
                </a:solidFill>
              </a:rPr>
              <a:t>Значајно </a:t>
            </a:r>
            <a:r>
              <a:rPr lang="sr-Cyrl-RS" sz="2000" dirty="0">
                <a:solidFill>
                  <a:srgbClr val="002060"/>
                </a:solidFill>
              </a:rPr>
              <a:t>нижи износ подстицаја ЈЛС су програмски планирале за подстицаје </a:t>
            </a:r>
            <a:r>
              <a:rPr lang="sr-Cyrl-RS" sz="2000" dirty="0" smtClean="0">
                <a:solidFill>
                  <a:srgbClr val="002060"/>
                </a:solidFill>
              </a:rPr>
              <a:t>за: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Cyrl-RS" sz="2000" b="1" dirty="0">
                <a:solidFill>
                  <a:srgbClr val="002060"/>
                </a:solidFill>
              </a:rPr>
              <a:t>О</a:t>
            </a:r>
            <a:r>
              <a:rPr lang="sr-Cyrl-RS" sz="2000" b="1" dirty="0" smtClean="0">
                <a:solidFill>
                  <a:srgbClr val="002060"/>
                </a:solidFill>
              </a:rPr>
              <a:t>чување </a:t>
            </a:r>
            <a:r>
              <a:rPr lang="sr-Cyrl-RS" sz="2000" b="1" dirty="0">
                <a:solidFill>
                  <a:srgbClr val="002060"/>
                </a:solidFill>
              </a:rPr>
              <a:t>и унапређење животне средине </a:t>
            </a:r>
            <a:r>
              <a:rPr lang="sr-Cyrl-RS" sz="2000" dirty="0">
                <a:solidFill>
                  <a:srgbClr val="002060"/>
                </a:solidFill>
              </a:rPr>
              <a:t>и природних ресурса -</a:t>
            </a:r>
            <a:r>
              <a:rPr lang="sr-Cyrl-RS" sz="2000" dirty="0" smtClean="0">
                <a:solidFill>
                  <a:srgbClr val="002060"/>
                </a:solidFill>
              </a:rPr>
              <a:t> </a:t>
            </a:r>
            <a:r>
              <a:rPr lang="sr-Cyrl-RS" sz="2000" dirty="0">
                <a:solidFill>
                  <a:srgbClr val="002060"/>
                </a:solidFill>
              </a:rPr>
              <a:t>33 милиона </a:t>
            </a:r>
            <a:r>
              <a:rPr lang="sr-Cyrl-RS" sz="2000" dirty="0" smtClean="0">
                <a:solidFill>
                  <a:srgbClr val="002060"/>
                </a:solidFill>
              </a:rPr>
              <a:t>динара (2%)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Cyrl-RS" sz="2000" b="1" dirty="0">
                <a:solidFill>
                  <a:srgbClr val="002060"/>
                </a:solidFill>
              </a:rPr>
              <a:t>У</a:t>
            </a:r>
            <a:r>
              <a:rPr lang="sr-Cyrl-RS" sz="2000" b="1" dirty="0" smtClean="0">
                <a:solidFill>
                  <a:srgbClr val="002060"/>
                </a:solidFill>
              </a:rPr>
              <a:t>напређење </a:t>
            </a:r>
            <a:r>
              <a:rPr lang="sr-Cyrl-RS" sz="2000" b="1" dirty="0">
                <a:solidFill>
                  <a:srgbClr val="002060"/>
                </a:solidFill>
              </a:rPr>
              <a:t>система креирања и преноса знања </a:t>
            </a:r>
            <a:r>
              <a:rPr lang="sr-Cyrl-RS" sz="2000" dirty="0">
                <a:solidFill>
                  <a:srgbClr val="002060"/>
                </a:solidFill>
              </a:rPr>
              <a:t>-</a:t>
            </a:r>
            <a:r>
              <a:rPr lang="sr-Cyrl-RS" sz="2000" dirty="0" smtClean="0">
                <a:solidFill>
                  <a:srgbClr val="002060"/>
                </a:solidFill>
              </a:rPr>
              <a:t> </a:t>
            </a:r>
            <a:r>
              <a:rPr lang="sr-Cyrl-RS" sz="2000" dirty="0">
                <a:solidFill>
                  <a:srgbClr val="002060"/>
                </a:solidFill>
              </a:rPr>
              <a:t>10 милиона </a:t>
            </a:r>
            <a:r>
              <a:rPr lang="sr-Cyrl-RS" sz="2000" dirty="0" smtClean="0">
                <a:solidFill>
                  <a:srgbClr val="002060"/>
                </a:solidFill>
              </a:rPr>
              <a:t>динара (0,6%)</a:t>
            </a:r>
            <a:endParaRPr lang="sr-Latn-RS" sz="2000" dirty="0">
              <a:solidFill>
                <a:srgbClr val="002060"/>
              </a:solidFill>
            </a:endParaRPr>
          </a:p>
          <a:p>
            <a:pPr marL="0" indent="0">
              <a:lnSpc>
                <a:spcPct val="80000"/>
              </a:lnSpc>
              <a:spcBef>
                <a:spcPct val="20000"/>
              </a:spcBef>
              <a:buNone/>
              <a:defRPr/>
            </a:pPr>
            <a:endParaRPr lang="ru-RU" altLang="en-US" sz="20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61" y="6411216"/>
            <a:ext cx="1393896" cy="160722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798128" y="3639588"/>
            <a:ext cx="8306457" cy="27365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ru-RU" altLang="en-US" sz="1800" dirty="0">
              <a:solidFill>
                <a:srgbClr val="386539"/>
              </a:solidFill>
            </a:endParaRPr>
          </a:p>
        </p:txBody>
      </p:sp>
      <p:pic>
        <p:nvPicPr>
          <p:cNvPr id="9" name="Picture 8" descr="https://lh6.googleusercontent.com/08lALw4kXMeE8k-Cj3mPBdtz36AGwdohQ17Y48_ig7-NrOvEbdJn9aN8_ACSHVJFpyAgCzx_A6LHCT2QvJb-_N7TLBXCY5siEyRxaD3OpVO15CasF6EZpBMHsOB0JFfO1x4EjcHAkWQn8WvOjQ"/>
          <p:cNvPicPr/>
          <p:nvPr/>
        </p:nvPicPr>
        <p:blipFill>
          <a:blip r:embed="rId3" cstate="print"/>
          <a:srcRect r="76636"/>
          <a:stretch>
            <a:fillRect/>
          </a:stretch>
        </p:blipFill>
        <p:spPr bwMode="auto">
          <a:xfrm>
            <a:off x="7109868" y="6163933"/>
            <a:ext cx="339292" cy="53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458586" y="6109314"/>
            <a:ext cx="2297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Република Србија</a:t>
            </a:r>
          </a:p>
          <a:p>
            <a:r>
              <a:rPr lang="ru-RU" sz="1200" dirty="0"/>
              <a:t>Министарство пољопривреде, шумарства и водопривреде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79426" y="240323"/>
            <a:ext cx="8943859" cy="508977"/>
          </a:xfrm>
        </p:spPr>
        <p:txBody>
          <a:bodyPr anchor="t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Анализа мера руралног развоја</a:t>
            </a: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782861428"/>
              </p:ext>
            </p:extLst>
          </p:nvPr>
        </p:nvGraphicFramePr>
        <p:xfrm>
          <a:off x="381001" y="4112714"/>
          <a:ext cx="5852568" cy="2459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 1"/>
          <p:cNvSpPr/>
          <p:nvPr/>
        </p:nvSpPr>
        <p:spPr>
          <a:xfrm>
            <a:off x="5857342" y="4633928"/>
            <a:ext cx="34458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1400" b="1" dirty="0">
                <a:solidFill>
                  <a:srgbClr val="7030A0"/>
                </a:solidFill>
              </a:rPr>
              <a:t>Планирани буџет и исплаћени подстицаји ЈЛС  </a:t>
            </a:r>
            <a:r>
              <a:rPr lang="sr-Cyrl-RS" sz="1400" dirty="0">
                <a:solidFill>
                  <a:srgbClr val="7030A0"/>
                </a:solidFill>
              </a:rPr>
              <a:t> </a:t>
            </a:r>
            <a:r>
              <a:rPr lang="sr-Cyrl-RS" sz="1400" b="1" dirty="0" smtClean="0">
                <a:solidFill>
                  <a:srgbClr val="7030A0"/>
                </a:solidFill>
              </a:rPr>
              <a:t>за </a:t>
            </a:r>
            <a:r>
              <a:rPr lang="sr-Cyrl-RS" sz="1400" b="1" dirty="0">
                <a:solidFill>
                  <a:srgbClr val="7030A0"/>
                </a:solidFill>
              </a:rPr>
              <a:t>рурални развој (мил.РСД), 2016</a:t>
            </a:r>
            <a:endParaRPr lang="sr-Latn-RS" sz="1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0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7923"/>
            <a:ext cx="9817100" cy="839177"/>
          </a:xfrm>
        </p:spPr>
        <p:txBody>
          <a:bodyPr anchor="t">
            <a:noAutofit/>
          </a:bodyPr>
          <a:lstStyle/>
          <a:p>
            <a:pPr algn="ctr"/>
            <a:r>
              <a:rPr lang="ru-RU" altLang="en-US" sz="32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Анализа извештаја ЈЛС</a:t>
            </a:r>
            <a:br>
              <a:rPr lang="ru-RU" altLang="en-US" sz="32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</a:br>
            <a:r>
              <a:rPr lang="ru-RU" altLang="en-US" sz="1800" dirty="0"/>
              <a:t>Реализована </a:t>
            </a:r>
            <a:r>
              <a:rPr lang="ru-RU" altLang="en-US" sz="1800" dirty="0" smtClean="0"/>
              <a:t>средства </a:t>
            </a:r>
            <a:r>
              <a:rPr lang="ru-RU" altLang="en-US" sz="1800" dirty="0"/>
              <a:t>за подстицаје </a:t>
            </a:r>
            <a:r>
              <a:rPr lang="ru-RU" altLang="en-US" sz="1800" dirty="0" smtClean="0"/>
              <a:t>МПШВ </a:t>
            </a:r>
            <a:r>
              <a:rPr lang="ru-RU" altLang="en-US" sz="1800" dirty="0"/>
              <a:t>у 2016. години (мил. РСД) </a:t>
            </a:r>
            <a:br>
              <a:rPr lang="ru-RU" altLang="en-US" sz="1800" dirty="0"/>
            </a:br>
            <a:r>
              <a:rPr lang="sr-Latn-RS" sz="3200" dirty="0" smtClean="0"/>
              <a:t/>
            </a:r>
            <a:br>
              <a:rPr lang="sr-Latn-RS" sz="3200" dirty="0" smtClean="0"/>
            </a:br>
            <a:endParaRPr lang="ru-RU" altLang="en-US" sz="3200" b="1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61" y="6411216"/>
            <a:ext cx="1393896" cy="160722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85800" y="3517901"/>
            <a:ext cx="8404113" cy="2858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ct val="20000"/>
              </a:spcBef>
              <a:buNone/>
              <a:defRPr/>
            </a:pPr>
            <a:endParaRPr lang="ru-RU" altLang="en-US" sz="1800" dirty="0" smtClean="0">
              <a:solidFill>
                <a:srgbClr val="386539"/>
              </a:solidFill>
            </a:endParaRPr>
          </a:p>
          <a:p>
            <a:pPr marL="0" indent="0">
              <a:lnSpc>
                <a:spcPct val="80000"/>
              </a:lnSpc>
              <a:spcBef>
                <a:spcPct val="20000"/>
              </a:spcBef>
              <a:buNone/>
              <a:defRPr/>
            </a:pPr>
            <a:r>
              <a:rPr lang="ru-RU" altLang="en-US" sz="1800" dirty="0" smtClean="0">
                <a:solidFill>
                  <a:srgbClr val="386539"/>
                </a:solidFill>
              </a:rPr>
              <a:t>Реализована </a:t>
            </a:r>
            <a:r>
              <a:rPr lang="ru-RU" altLang="en-US" sz="1800" dirty="0">
                <a:solidFill>
                  <a:srgbClr val="386539"/>
                </a:solidFill>
              </a:rPr>
              <a:t>финансијска средства </a:t>
            </a:r>
            <a:r>
              <a:rPr lang="ru-RU" altLang="en-US" sz="1800" dirty="0" smtClean="0">
                <a:solidFill>
                  <a:srgbClr val="386539"/>
                </a:solidFill>
              </a:rPr>
              <a:t>ЈЛС </a:t>
            </a:r>
            <a:r>
              <a:rPr lang="ru-RU" altLang="en-US" sz="1800" dirty="0">
                <a:solidFill>
                  <a:srgbClr val="386539"/>
                </a:solidFill>
              </a:rPr>
              <a:t>у 2016. години (мил. РСД)</a:t>
            </a: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2592265009"/>
              </p:ext>
            </p:extLst>
          </p:nvPr>
        </p:nvGraphicFramePr>
        <p:xfrm>
          <a:off x="1244600" y="965200"/>
          <a:ext cx="7137400" cy="260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2241361724"/>
              </p:ext>
            </p:extLst>
          </p:nvPr>
        </p:nvGraphicFramePr>
        <p:xfrm>
          <a:off x="1460501" y="3978151"/>
          <a:ext cx="658965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3318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7923"/>
            <a:ext cx="9817100" cy="839177"/>
          </a:xfrm>
        </p:spPr>
        <p:txBody>
          <a:bodyPr anchor="t">
            <a:noAutofit/>
          </a:bodyPr>
          <a:lstStyle/>
          <a:p>
            <a:pPr algn="ctr"/>
            <a:r>
              <a:rPr lang="ru-RU" altLang="en-US" sz="32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Анализа извештаја ЈЛС</a:t>
            </a:r>
            <a:br>
              <a:rPr lang="ru-RU" altLang="en-US" sz="32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</a:br>
            <a:r>
              <a:rPr lang="ru-RU" altLang="en-US" sz="32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altLang="en-US" sz="32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</a:br>
            <a:r>
              <a:rPr lang="ru-RU" altLang="en-US" sz="1800" dirty="0"/>
              <a:t>Поднети и исплаћени захтеви у 2015. и 2016. години, </a:t>
            </a:r>
            <a:r>
              <a:rPr lang="ru-RU" altLang="en-US" sz="1800" dirty="0" smtClean="0"/>
              <a:t>укупно </a:t>
            </a:r>
            <a:r>
              <a:rPr lang="ru-RU" altLang="en-US" sz="1800" dirty="0"/>
              <a:t>и за мере руралног развоја </a:t>
            </a:r>
            <a:endParaRPr lang="ru-RU" altLang="en-US" sz="3200" b="1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61" y="6411216"/>
            <a:ext cx="1393896" cy="160722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85800" y="3774829"/>
            <a:ext cx="8404113" cy="26012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ru-RU" altLang="en-US" sz="1800" dirty="0">
              <a:solidFill>
                <a:srgbClr val="386539"/>
              </a:solidFill>
            </a:endParaRPr>
          </a:p>
        </p:txBody>
      </p:sp>
      <p:pic>
        <p:nvPicPr>
          <p:cNvPr id="9" name="Picture 8" descr="https://lh6.googleusercontent.com/08lALw4kXMeE8k-Cj3mPBdtz36AGwdohQ17Y48_ig7-NrOvEbdJn9aN8_ACSHVJFpyAgCzx_A6LHCT2QvJb-_N7TLBXCY5siEyRxaD3OpVO15CasF6EZpBMHsOB0JFfO1x4EjcHAkWQn8WvOjQ"/>
          <p:cNvPicPr/>
          <p:nvPr/>
        </p:nvPicPr>
        <p:blipFill>
          <a:blip r:embed="rId3" cstate="print"/>
          <a:srcRect r="76636"/>
          <a:stretch>
            <a:fillRect/>
          </a:stretch>
        </p:blipFill>
        <p:spPr bwMode="auto">
          <a:xfrm>
            <a:off x="7380950" y="6226051"/>
            <a:ext cx="339292" cy="53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88900" y="4126034"/>
            <a:ext cx="9817100" cy="19953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RS" sz="2000" u="sng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Смањење </a:t>
            </a:r>
            <a:r>
              <a:rPr lang="sr-Cyrl-RS" sz="2000" u="sng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укупног броја поднетих и исплаћених захтева </a:t>
            </a:r>
            <a:r>
              <a:rPr lang="sr-Cyrl-RS" sz="20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у 2016. у односу на </a:t>
            </a:r>
            <a:r>
              <a:rPr lang="sr-Cyrl-RS" sz="20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2015</a:t>
            </a:r>
            <a:r>
              <a:rPr lang="sr-Cyrl-RS" sz="20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. год,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RS" sz="2000" u="sng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Пораст </a:t>
            </a:r>
            <a:r>
              <a:rPr lang="sr-Cyrl-RS" sz="2000" u="sng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броја поднетих и исплаћених захтева за за рурални развој</a:t>
            </a:r>
            <a:r>
              <a:rPr lang="sr-Cyrl-RS" sz="20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RS" sz="20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Смањење </a:t>
            </a:r>
            <a:r>
              <a:rPr lang="sr-Cyrl-RS" sz="20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броја поднетих и исплаћених захтева у 2016. у односу на 2015. годину није истовремено праћен и смањењем исплаћених средстава подстицаја.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RS" sz="2000" u="sng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Износ </a:t>
            </a:r>
            <a:r>
              <a:rPr lang="sr-Cyrl-RS" sz="2000" u="sng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исплаћених подстицаја је повећан у 2016</a:t>
            </a:r>
            <a:r>
              <a:rPr lang="sr-Cyrl-RS" sz="20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. у односу на 2015. годину, </a:t>
            </a:r>
          </a:p>
          <a:p>
            <a:endParaRPr lang="sr-Cyrl-RS" sz="2000" dirty="0" smtClean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r>
              <a:rPr lang="sr-Cyrl-RS" sz="24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Тенденција </a:t>
            </a:r>
            <a:r>
              <a:rPr lang="sr-Cyrl-RS" sz="24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пораста просечно исплаћених подстицаја кориснику.</a:t>
            </a:r>
            <a:r>
              <a:rPr lang="sr-Latn-RS" sz="1800" dirty="0" smtClean="0"/>
              <a:t/>
            </a:r>
            <a:br>
              <a:rPr lang="sr-Latn-RS" sz="1800" dirty="0" smtClean="0"/>
            </a:br>
            <a:endParaRPr lang="ru-RU" altLang="en-US" sz="1800" b="1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072295064"/>
              </p:ext>
            </p:extLst>
          </p:nvPr>
        </p:nvGraphicFramePr>
        <p:xfrm>
          <a:off x="960609" y="1244600"/>
          <a:ext cx="802311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720242" y="6121400"/>
            <a:ext cx="2297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Република Србија</a:t>
            </a:r>
          </a:p>
          <a:p>
            <a:r>
              <a:rPr lang="ru-RU" sz="1200" dirty="0"/>
              <a:t>Министарство пољопривреде, шумарства и водопривреде</a:t>
            </a:r>
          </a:p>
        </p:txBody>
      </p:sp>
    </p:spTree>
    <p:extLst>
      <p:ext uri="{BB962C8B-B14F-4D97-AF65-F5344CB8AC3E}">
        <p14:creationId xmlns:p14="http://schemas.microsoft.com/office/powerpoint/2010/main" val="378980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7923"/>
            <a:ext cx="9817100" cy="1270977"/>
          </a:xfrm>
        </p:spPr>
        <p:txBody>
          <a:bodyPr anchor="t">
            <a:noAutofit/>
          </a:bodyPr>
          <a:lstStyle/>
          <a:p>
            <a:pPr algn="ctr"/>
            <a:r>
              <a:rPr lang="ru-RU" altLang="en-US" sz="32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Анализа извештаја ЈЛС</a:t>
            </a:r>
            <a:br>
              <a:rPr lang="ru-RU" altLang="en-US" sz="32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</a:br>
            <a:r>
              <a:rPr lang="ru-RU" altLang="en-US" sz="32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altLang="en-US" sz="32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</a:br>
            <a:r>
              <a:rPr lang="ru-RU" altLang="en-US" sz="1800" dirty="0"/>
              <a:t>Поднети и исплаћени захтеви за мере руралног развоја </a:t>
            </a:r>
            <a:r>
              <a:rPr lang="ru-RU" altLang="en-US" sz="1800" dirty="0" smtClean="0"/>
              <a:t>у </a:t>
            </a:r>
            <a:r>
              <a:rPr lang="ru-RU" altLang="en-US" sz="1800" dirty="0"/>
              <a:t>2015. и 2016. години </a:t>
            </a:r>
            <a:br>
              <a:rPr lang="ru-RU" altLang="en-US" sz="1800" dirty="0"/>
            </a:br>
            <a:endParaRPr lang="ru-RU" altLang="en-US" sz="3200" b="1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61" y="6411216"/>
            <a:ext cx="1393896" cy="160722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85800" y="3774829"/>
            <a:ext cx="8404113" cy="26012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ru-RU" altLang="en-US" sz="1800" dirty="0">
              <a:solidFill>
                <a:srgbClr val="386539"/>
              </a:solidFill>
            </a:endParaRPr>
          </a:p>
        </p:txBody>
      </p:sp>
      <p:pic>
        <p:nvPicPr>
          <p:cNvPr id="9" name="Picture 8" descr="https://lh6.googleusercontent.com/08lALw4kXMeE8k-Cj3mPBdtz36AGwdohQ17Y48_ig7-NrOvEbdJn9aN8_ACSHVJFpyAgCzx_A6LHCT2QvJb-_N7TLBXCY5siEyRxaD3OpVO15CasF6EZpBMHsOB0JFfO1x4EjcHAkWQn8WvOjQ"/>
          <p:cNvPicPr/>
          <p:nvPr/>
        </p:nvPicPr>
        <p:blipFill>
          <a:blip r:embed="rId3" cstate="print"/>
          <a:srcRect r="76636"/>
          <a:stretch>
            <a:fillRect/>
          </a:stretch>
        </p:blipFill>
        <p:spPr bwMode="auto">
          <a:xfrm>
            <a:off x="7380950" y="6226051"/>
            <a:ext cx="339292" cy="53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88900" y="4126034"/>
            <a:ext cx="9817100" cy="19953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RS" sz="20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Повећано </a:t>
            </a:r>
            <a:r>
              <a:rPr lang="sr-Cyrl-RS" sz="20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интересовања корисника </a:t>
            </a:r>
            <a:r>
              <a:rPr lang="sr-Cyrl-RS" sz="20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мере конкурентности </a:t>
            </a:r>
            <a:r>
              <a:rPr lang="sr-Cyrl-RS" sz="20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пољопривредних </a:t>
            </a:r>
            <a:r>
              <a:rPr lang="sr-Cyrl-RS" sz="20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газдинстава, али и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RS" sz="20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Око 15% захтева који нису исплаћени (разлог: недостатак средстава, непотпуни,...)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RS" sz="20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Мало интересовања </a:t>
            </a:r>
            <a:r>
              <a:rPr lang="sr-Cyrl-RS" sz="20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корисника за </a:t>
            </a:r>
            <a:r>
              <a:rPr lang="sr-Cyrl-RS" sz="2000" u="sng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мере Одрживог руралног развоја </a:t>
            </a:r>
            <a:r>
              <a:rPr lang="sr-Cyrl-RS" sz="20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(одрживо </a:t>
            </a:r>
            <a:r>
              <a:rPr lang="sr-Cyrl-RS" sz="20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коришћење пољопривредног земљишта, одрживо коришћење шумских ресурса, органску пољопривреду и очување биљних и животињских генетичких </a:t>
            </a:r>
            <a:r>
              <a:rPr lang="sr-Cyrl-RS" sz="20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ресурса) као и за мере </a:t>
            </a:r>
            <a:r>
              <a:rPr lang="sr-Cyrl-RS" sz="2000" u="sng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Унапређење руралне економије</a:t>
            </a:r>
            <a:r>
              <a:rPr lang="sr-Cyrl-RS" sz="20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;</a:t>
            </a:r>
            <a:endParaRPr lang="ru-RU" altLang="en-US" sz="20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20242" y="6121400"/>
            <a:ext cx="2297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Република Србија</a:t>
            </a:r>
          </a:p>
          <a:p>
            <a:r>
              <a:rPr lang="ru-RU" sz="1200" dirty="0"/>
              <a:t>Министарство пољопривреде, шумарства и водопривреде</a:t>
            </a: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265189266"/>
              </p:ext>
            </p:extLst>
          </p:nvPr>
        </p:nvGraphicFramePr>
        <p:xfrm>
          <a:off x="533401" y="1382834"/>
          <a:ext cx="81915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4885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3771</TotalTime>
  <Words>1032</Words>
  <Application>Microsoft Office PowerPoint</Application>
  <PresentationFormat>A4 Paper (210x297 mm)</PresentationFormat>
  <Paragraphs>149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Theme</vt:lpstr>
      <vt:lpstr>1_Office Theme</vt:lpstr>
      <vt:lpstr>PowerPoint Presentation</vt:lpstr>
      <vt:lpstr>ШЕСТИ САСТАНАК МРЕЖЕ ЗА ПОЉОПРИВРЕДУ И РУРАЛНИ РАЗВОЈ СКГО  «Анализа локалних програма подршке пољопривреди и руралном развоју ЈЛС»</vt:lpstr>
      <vt:lpstr>Анализа одобрених програма АП/ЈЛС</vt:lpstr>
      <vt:lpstr>Анализа одобрених програма ЈЛС</vt:lpstr>
      <vt:lpstr>Анализа извештаја ЈЛС Реализација подстицаја за рурални развој у РС (РСД), 2016</vt:lpstr>
      <vt:lpstr>Анализа мера руралног развоја</vt:lpstr>
      <vt:lpstr>Анализа извештаја ЈЛС Реализована средства за подстицаје МПШВ у 2016. години (мил. РСД)   </vt:lpstr>
      <vt:lpstr>Анализа извештаја ЈЛС  Поднети и исплаћени захтеви у 2015. и 2016. години, укупно и за мере руралног развоја </vt:lpstr>
      <vt:lpstr>Анализа извештаја ЈЛС  Поднети и исплаћени захтеви за мере руралног развоја у 2015. и 2016. години  </vt:lpstr>
      <vt:lpstr>Анализа извештаја ЈЛС</vt:lpstr>
      <vt:lpstr>Анализа извештаја ЈЛС Двадесет ЈЛС са највећим исплаћеним буџетским средствима за рурални развој, 2016</vt:lpstr>
      <vt:lpstr>Анализа извештаја ЈЛС Највећи % реализације исплаћених буџетских средстава за рурални развој (у односу на планирана)  </vt:lpstr>
      <vt:lpstr>Могуће измене активности за 2019. годину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Jelena Plazinic | CITY_IMAGE</dc:creator>
  <cp:lastModifiedBy>M-ASUS</cp:lastModifiedBy>
  <cp:revision>270</cp:revision>
  <dcterms:created xsi:type="dcterms:W3CDTF">2017-02-09T08:42:36Z</dcterms:created>
  <dcterms:modified xsi:type="dcterms:W3CDTF">2017-12-01T09:00:46Z</dcterms:modified>
</cp:coreProperties>
</file>