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2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peaid/node/1797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" y="2137"/>
            <a:ext cx="9143675" cy="68537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038600"/>
            <a:ext cx="6400800" cy="1752600"/>
          </a:xfrm>
        </p:spPr>
        <p:txBody>
          <a:bodyPr>
            <a:normAutofit/>
          </a:bodyPr>
          <a:lstStyle/>
          <a:p>
            <a:r>
              <a:rPr lang="sr-Latn-RS" sz="48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Promocija i vidljivost projekata</a:t>
            </a:r>
            <a:endParaRPr lang="en-US" sz="4800" i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9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8" y="281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 fontScale="90000"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PRAVILA PROMOCIJE EU PROJEKATA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>
          <a:xfrm>
            <a:off x="467193" y="1371600"/>
            <a:ext cx="8229600" cy="4525963"/>
          </a:xfrm>
        </p:spPr>
        <p:txBody>
          <a:bodyPr/>
          <a:lstStyle/>
          <a:p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Promocija projektnih aktivnosti/donatora</a:t>
            </a:r>
          </a:p>
          <a:p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 materijali moraju biti usaglašeni </a:t>
            </a:r>
            <a:r>
              <a:rPr lang="sr-Latn-R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 partnerima</a:t>
            </a: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 materijali moraju biti u skladu sa priručnikom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3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 fontScale="90000"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PRAVILA PROMOCIJE EU PROJEKATA MEMORANDUM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0097B3-5EE9-4C56-A4B6-BE6D0808A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12" y="1020417"/>
            <a:ext cx="3956432" cy="5144760"/>
          </a:xfrm>
        </p:spPr>
      </p:pic>
    </p:spTree>
    <p:extLst>
      <p:ext uri="{BB962C8B-B14F-4D97-AF65-F5344CB8AC3E}">
        <p14:creationId xmlns:p14="http://schemas.microsoft.com/office/powerpoint/2010/main" val="179878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-3313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 fontScale="90000"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PRAVILA PROMOCIJE EU PROJEKATA LOGO EU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1E0C41-84A4-4C5D-B784-79DE15388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91" y="1339794"/>
            <a:ext cx="4982270" cy="118126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1DC820-9C22-4703-A6DD-1E3DB90B0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14" y="3127870"/>
            <a:ext cx="1962424" cy="905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0B88E0-49F8-434B-A086-CABBBBDCB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46" y="4582909"/>
            <a:ext cx="1686160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 fontScale="90000"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PRAVILA PROMOCIJE EU PROJEKATA ODRICANJE OD ODGOVORNOSTI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>
          <a:xfrm>
            <a:off x="450628" y="102689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“Ova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publikacija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napravljena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finansijsku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pomoć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sadržaj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publikacije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isključivo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samouprave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nužno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zvanični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„This publication has been produced with the assistance of the European Union. The contents of this publication are the sole responsibility of &lt;name of the implementing partner&gt; and can in no way be taken to reflect the views of the European Union“.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3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 fontScale="90000"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PRAVILA PROMOCIJE EU PROJEKATA FOTO, VIDEO, AUDIO ZAPISI I WEB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>
          <a:xfrm>
            <a:off x="437376" y="1371600"/>
            <a:ext cx="8229600" cy="4525963"/>
          </a:xfrm>
        </p:spPr>
        <p:txBody>
          <a:bodyPr/>
          <a:lstStyle/>
          <a:p>
            <a:endParaRPr lang="sr-Latn-RS" dirty="0"/>
          </a:p>
          <a:p>
            <a:endParaRPr lang="sr-Latn-RS" dirty="0"/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Čuvajte fotografije, video snimke, audio zapise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Napravite arhivu medijskih objava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Arhivirajte internet prezentacije, web stranice</a:t>
            </a:r>
          </a:p>
        </p:txBody>
      </p:sp>
    </p:spTree>
    <p:extLst>
      <p:ext uri="{BB962C8B-B14F-4D97-AF65-F5344CB8AC3E}">
        <p14:creationId xmlns:p14="http://schemas.microsoft.com/office/powerpoint/2010/main" val="360424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PITANJA I POMOĆ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>
          <a:xfrm>
            <a:off x="417390" y="98066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sr-Latn-RS" sz="6600" dirty="0"/>
              <a:t>HVALA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5859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KOMUNIKACIJA I AKTIVNOSTI</a:t>
            </a: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Odredite osobu zaduženu za komunikaciju u okviru projekta</a:t>
            </a:r>
          </a:p>
          <a:p>
            <a:pPr marL="0" indent="0">
              <a:buNone/>
            </a:pPr>
            <a:endParaRPr lang="sr-Latn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Komunikacija treba da bude usredsređena na razvoj uz partnerstvo EU i na dostignuća i efekat aktivnosti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 moraju biti blagovremene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Informacije moraju biti tačne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 moraju biti koordinirane u saradnji sa timom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EXCHANGE </a:t>
            </a:r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MDULS,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Ugovornim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Ministarstvom finansija i Delegacijom EU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r-Latn-R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 se odabrati prave, zainteresovane ciljne grupe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Postojanje odgovarajućeg odnosa utrošenih sredstava i očekivanog   efekta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4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/>
          </a:bodyPr>
          <a:lstStyle/>
          <a:p>
            <a:r>
              <a:rPr lang="sr-Latn-RS" sz="3600" cap="all" dirty="0">
                <a:solidFill>
                  <a:schemeClr val="tx2">
                    <a:lumMod val="75000"/>
                  </a:schemeClr>
                </a:solidFill>
              </a:rPr>
              <a:t>Komunikaciona šema</a:t>
            </a:r>
            <a:endParaRPr lang="en-US" sz="3600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Definišite lanac komunikacije u okviru projekta (šema sa kontaktima članova tima)</a:t>
            </a:r>
          </a:p>
          <a:p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skladu s tim, mora se odrediti „ko, kada i s kim“ komunicira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Odredite osobu koja daje izjave za medije – portparol - PR (menadžer projekta, opštinski funkcioner, osoba sa projekta zadužena za komunikacije, opštinski/gradski PR…)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uvek mora imati sveže informacije i mora znati od koga iz projektnog tima može dobiti informacije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 članovi tima moraju sarađivati sa PR-om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2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 fontScale="90000"/>
          </a:bodyPr>
          <a:lstStyle/>
          <a:p>
            <a:r>
              <a:rPr lang="sr-Latn-RS" sz="3600" cap="all" dirty="0">
                <a:solidFill>
                  <a:schemeClr val="tx2">
                    <a:lumMod val="75000"/>
                  </a:schemeClr>
                </a:solidFill>
              </a:rPr>
              <a:t>Alati interne i eksterne komunikacije</a:t>
            </a:r>
            <a:endParaRPr lang="en-US" sz="3600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Memorandum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Obrazac pisma, izveštaja, zapisnika…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Uniformni kontakt podaci članova tima (potpis u mejlu sa kontakt podacima i ulogom u timu)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Otvorite zvaničnu mejl adresu (javni domeni nisu preporučljivi)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0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/>
          </a:bodyPr>
          <a:lstStyle/>
          <a:p>
            <a:r>
              <a:rPr lang="sr-Latn-RS" sz="3600" cap="all" dirty="0">
                <a:solidFill>
                  <a:schemeClr val="tx2">
                    <a:lumMod val="75000"/>
                  </a:schemeClr>
                </a:solidFill>
              </a:rPr>
              <a:t>Plan komunikacija</a:t>
            </a:r>
            <a:endParaRPr lang="en-US" sz="3600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Potrebno je definisati: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sr-Latn-RS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Ciljeve</a:t>
            </a:r>
            <a:endParaRPr lang="sr-Latn-R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Komunikacione ciljeve (opšte i specifične)</a:t>
            </a:r>
          </a:p>
          <a:p>
            <a:pPr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Ciljne grupe </a:t>
            </a:r>
          </a:p>
          <a:p>
            <a:pPr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Ključne poruke po ciljnim grupama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</a:t>
            </a:r>
            <a:endParaRPr lang="sr-Latn-R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Identifikacija komunikacionih alata i kanala </a:t>
            </a:r>
          </a:p>
          <a:p>
            <a:pPr marL="576263" lvl="0" indent="-2286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Predviđanje glavnih komunikacionih aktivnosti i njihov raspored (Komunikacioni akcioni plan)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Evaluacija</a:t>
            </a:r>
            <a:endParaRPr lang="sr-Latn-R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Indikatore po ciljevima/ciljnim grupama </a:t>
            </a:r>
          </a:p>
          <a:p>
            <a:pPr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Procena komunikacionih aktivnosti (rezultati)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Resursi</a:t>
            </a:r>
            <a:endParaRPr lang="sr-Latn-R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Ljudske resurse</a:t>
            </a:r>
          </a:p>
          <a:p>
            <a:pPr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Finansijske resurse: dostupan budžet za komunikacione aktivnosti</a:t>
            </a:r>
          </a:p>
          <a:p>
            <a:pPr marL="0" indent="0">
              <a:buNone/>
            </a:pPr>
            <a:endParaRPr lang="sr-Latn-R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3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KOMUNIKACIONI ALATI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informacije o projektu (Project </a:t>
            </a:r>
            <a:r>
              <a:rPr lang="sr-Latn-R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sr-Latn-R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Lifleti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brošure, saopštenja za javnost</a:t>
            </a:r>
          </a:p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 projekata koji se finansiraju u vašoj lokalnoj samoupravi</a:t>
            </a:r>
          </a:p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događaja</a:t>
            </a:r>
          </a:p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Promotivni tekst za medije</a:t>
            </a:r>
          </a:p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Posteri i </a:t>
            </a:r>
            <a:r>
              <a:rPr lang="sr-Latn-R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baneri</a:t>
            </a: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Mape i grafike</a:t>
            </a:r>
          </a:p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</a:t>
            </a:r>
            <a:r>
              <a:rPr lang="sr-Latn-R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baneri</a:t>
            </a: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Društvene mreže: Fejsbuk, Tviter, </a:t>
            </a:r>
            <a:r>
              <a:rPr lang="sr-Latn-R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Jutjub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Elektronska čestitka</a:t>
            </a:r>
          </a:p>
          <a:p>
            <a:pPr>
              <a:spcBef>
                <a:spcPts val="600"/>
              </a:spcBef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 i video arhiva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8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VEŠTINA PISANJA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Pišite ciljnoj publici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Budite koncizni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Koristite naslove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Promotivne poruke i slogani su dobrodošli:</a:t>
            </a:r>
          </a:p>
          <a:p>
            <a:pPr marL="0" indent="0">
              <a:buNone/>
            </a:pPr>
            <a:endParaRPr lang="sr-Latn-R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Tx/>
              <a:buChar char="-"/>
            </a:pPr>
            <a:r>
              <a:rPr lang="sr-Latn-R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Naša imovina – naš grad – naša budućnost –</a:t>
            </a:r>
          </a:p>
          <a:p>
            <a:pPr marL="0" indent="0" algn="ctr">
              <a:buNone/>
            </a:pPr>
            <a:endParaRPr lang="sr-Latn-RS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Izbegavajte skraćenice osim ukoliko nisu opšte poznate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3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KOMUNIKACIONE AKTIVNOSTI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>
          <a:xfrm>
            <a:off x="450628" y="1164733"/>
            <a:ext cx="8229600" cy="5007467"/>
          </a:xfrm>
        </p:spPr>
        <p:txBody>
          <a:bodyPr>
            <a:normAutofit/>
          </a:bodyPr>
          <a:lstStyle/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Promocija projekta u Skupštini grada/opštine</a:t>
            </a: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Promocija projekta u medijima</a:t>
            </a: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Saradnja sa Exchange 5 timom, MDULS i Ugovornim telom - Ministarstvom finansija </a:t>
            </a: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Saradnja sa drugim EU projektima – lokalnim, regionalnim, međunarodnim</a:t>
            </a: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Saradnja sa institucijama od javnog značaja, partnerskim opštinama, RRA, OCD…</a:t>
            </a: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Saradnja sa EU info centrom</a:t>
            </a: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 akcije na otvorenom</a:t>
            </a: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medijskih događaja, posete novinara…</a:t>
            </a:r>
          </a:p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Razmenjujte ideje na konferencijama, okruglim stolovima, sajmovima… </a:t>
            </a:r>
          </a:p>
          <a:p>
            <a:pPr marL="0" indent="0">
              <a:buNone/>
            </a:pP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 na kraju, OBAVEZNO OCENITE UČINAK SVAKE AKTIVNOSTI 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4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Čuvar mesta za sadržaj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121"/>
            <a:ext cx="9140252" cy="685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673" y="-26233"/>
            <a:ext cx="6112120" cy="1016833"/>
          </a:xfrm>
        </p:spPr>
        <p:txBody>
          <a:bodyPr>
            <a:normAutofit fontScale="90000"/>
          </a:bodyPr>
          <a:lstStyle/>
          <a:p>
            <a:r>
              <a:rPr lang="sr-Latn-RS" sz="3600" dirty="0">
                <a:solidFill>
                  <a:schemeClr val="tx2">
                    <a:lumMod val="75000"/>
                  </a:schemeClr>
                </a:solidFill>
              </a:rPr>
              <a:t>PRAVILA PROMOCIJE EU PROJEKATA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>
          <a:xfrm>
            <a:off x="450628" y="102689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https://ec.europa.eu/europeaid/node/17974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4837D-5E93-4448-B8C9-0A8A0A685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12" y="1524000"/>
            <a:ext cx="3292376" cy="46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624</Words>
  <Application>Microsoft Office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Office Theme</vt:lpstr>
      <vt:lpstr>PowerPoint Presentation</vt:lpstr>
      <vt:lpstr>KOMUNIKACIJA I AKTIVNOSTI</vt:lpstr>
      <vt:lpstr>Komunikaciona šema</vt:lpstr>
      <vt:lpstr>Alati interne i eksterne komunikacije</vt:lpstr>
      <vt:lpstr>Plan komunikacija</vt:lpstr>
      <vt:lpstr>KOMUNIKACIONI ALATI</vt:lpstr>
      <vt:lpstr>VEŠTINA PISANJA</vt:lpstr>
      <vt:lpstr>KOMUNIKACIONE AKTIVNOSTI</vt:lpstr>
      <vt:lpstr>PRAVILA PROMOCIJE EU PROJEKATA</vt:lpstr>
      <vt:lpstr>PRAVILA PROMOCIJE EU PROJEKATA</vt:lpstr>
      <vt:lpstr>PRAVILA PROMOCIJE EU PROJEKATA MEMORANDUM</vt:lpstr>
      <vt:lpstr>PRAVILA PROMOCIJE EU PROJEKATA LOGO EU</vt:lpstr>
      <vt:lpstr>PRAVILA PROMOCIJE EU PROJEKATA ODRICANJE OD ODGOVORNOSTI</vt:lpstr>
      <vt:lpstr>PRAVILA PROMOCIJE EU PROJEKATA FOTO, VIDEO, AUDIO ZAPISI I WEB</vt:lpstr>
      <vt:lpstr>PITANJA I POMOĆ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Zeljko Krnetic</dc:creator>
  <cp:lastModifiedBy>Zeljko Krnetic</cp:lastModifiedBy>
  <cp:revision>24</cp:revision>
  <dcterms:created xsi:type="dcterms:W3CDTF">2006-08-16T00:00:00Z</dcterms:created>
  <dcterms:modified xsi:type="dcterms:W3CDTF">2019-01-29T12:23:19Z</dcterms:modified>
</cp:coreProperties>
</file>