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672" r:id="rId2"/>
    <p:sldMasterId id="2147483684" r:id="rId3"/>
  </p:sldMasterIdLst>
  <p:sldIdLst>
    <p:sldId id="257" r:id="rId4"/>
    <p:sldId id="258" r:id="rId5"/>
    <p:sldId id="264" r:id="rId6"/>
    <p:sldId id="293" r:id="rId7"/>
    <p:sldId id="294" r:id="rId8"/>
    <p:sldId id="260" r:id="rId9"/>
    <p:sldId id="262" r:id="rId10"/>
    <p:sldId id="263" r:id="rId11"/>
    <p:sldId id="261" r:id="rId12"/>
    <p:sldId id="265" r:id="rId13"/>
    <p:sldId id="267" r:id="rId14"/>
    <p:sldId id="268" r:id="rId15"/>
    <p:sldId id="276" r:id="rId16"/>
    <p:sldId id="274" r:id="rId17"/>
    <p:sldId id="275" r:id="rId18"/>
    <p:sldId id="277" r:id="rId19"/>
    <p:sldId id="278" r:id="rId20"/>
    <p:sldId id="279" r:id="rId21"/>
    <p:sldId id="271" r:id="rId22"/>
    <p:sldId id="273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sidora\OneDrive%20-%20Institut%20ekonomskih%20nauka\Desktop\BRENDING%20SKGO\UPITNICI%20JLS%20i%20GRADJAN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'21.'!$H$19:$H$21</c:f>
              <c:strCache>
                <c:ptCount val="3"/>
                <c:pt idx="0">
                  <c:v>у Србији</c:v>
                </c:pt>
                <c:pt idx="1">
                  <c:v>у региону</c:v>
                </c:pt>
                <c:pt idx="2">
                  <c:v>у Европи</c:v>
                </c:pt>
              </c:strCache>
            </c:strRef>
          </c:cat>
          <c:val>
            <c:numRef>
              <c:f>'21.'!$I$19:$I$21</c:f>
              <c:numCache>
                <c:formatCode>General</c:formatCode>
                <c:ptCount val="3"/>
                <c:pt idx="0">
                  <c:v>31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A4-4F85-B7BB-E9910830B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3987680"/>
        <c:axId val="1773988512"/>
      </c:barChart>
      <c:catAx>
        <c:axId val="177398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3988512"/>
        <c:crosses val="autoZero"/>
        <c:auto val="1"/>
        <c:lblAlgn val="ctr"/>
        <c:lblOffset val="100"/>
        <c:noMultiLvlLbl val="0"/>
      </c:catAx>
      <c:valAx>
        <c:axId val="177398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398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701059-A5B1-4C62-8938-956AEC444C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1F83D0A-421F-454C-9836-F102F4A40F44}">
      <dgm:prSet/>
      <dgm:spPr/>
      <dgm:t>
        <a:bodyPr/>
        <a:lstStyle/>
        <a:p>
          <a:r>
            <a:rPr lang="en-US"/>
            <a:t>ГЕОГРАФСКИ ЕНТИТЕТ КОЈИ ИМА:</a:t>
          </a:r>
        </a:p>
      </dgm:t>
    </dgm:pt>
    <dgm:pt modelId="{7D28DA71-9F29-4966-BCF4-8D7CFFDCA43F}" type="parTrans" cxnId="{8C820138-DC08-4311-AA05-079A8D637881}">
      <dgm:prSet/>
      <dgm:spPr/>
      <dgm:t>
        <a:bodyPr/>
        <a:lstStyle/>
        <a:p>
          <a:endParaRPr lang="en-US"/>
        </a:p>
      </dgm:t>
    </dgm:pt>
    <dgm:pt modelId="{270C4429-992F-47A9-ACA4-D0F99C5DCE4C}" type="sibTrans" cxnId="{8C820138-DC08-4311-AA05-079A8D637881}">
      <dgm:prSet/>
      <dgm:spPr/>
      <dgm:t>
        <a:bodyPr/>
        <a:lstStyle/>
        <a:p>
          <a:endParaRPr lang="en-US"/>
        </a:p>
      </dgm:t>
    </dgm:pt>
    <dgm:pt modelId="{9B2290B8-6A45-4862-9181-88B357746304}">
      <dgm:prSet/>
      <dgm:spPr/>
      <dgm:t>
        <a:bodyPr/>
        <a:lstStyle/>
        <a:p>
          <a:r>
            <a:rPr lang="en-US" b="1"/>
            <a:t>ФИЗИЧКЕ КАРАКТЕРИСТИКЕ </a:t>
          </a:r>
          <a:r>
            <a:rPr lang="en-US"/>
            <a:t>– географски положај, климатски услови, природна логистика, културно историјски локалитети</a:t>
          </a:r>
        </a:p>
      </dgm:t>
    </dgm:pt>
    <dgm:pt modelId="{461CCB36-517C-45A8-B9B6-E1AE6843C285}" type="parTrans" cxnId="{BB16CC4C-A135-4558-8A8F-5BD6E6F2CF67}">
      <dgm:prSet/>
      <dgm:spPr/>
      <dgm:t>
        <a:bodyPr/>
        <a:lstStyle/>
        <a:p>
          <a:endParaRPr lang="en-US"/>
        </a:p>
      </dgm:t>
    </dgm:pt>
    <dgm:pt modelId="{EBBA066B-110E-4CDF-BD70-775416FFD883}" type="sibTrans" cxnId="{BB16CC4C-A135-4558-8A8F-5BD6E6F2CF67}">
      <dgm:prSet/>
      <dgm:spPr/>
      <dgm:t>
        <a:bodyPr/>
        <a:lstStyle/>
        <a:p>
          <a:endParaRPr lang="en-US"/>
        </a:p>
      </dgm:t>
    </dgm:pt>
    <dgm:pt modelId="{C2AC380A-E06C-457F-BE0E-2248ADE87FF4}">
      <dgm:prSet/>
      <dgm:spPr/>
      <dgm:t>
        <a:bodyPr/>
        <a:lstStyle/>
        <a:p>
          <a:r>
            <a:rPr lang="en-US" b="1"/>
            <a:t>СОМБОЛИЧКЕ КАРАКТЕРИСТИКЕ </a:t>
          </a:r>
          <a:r>
            <a:rPr lang="en-US"/>
            <a:t>– историја, традиција, култура, обичаји</a:t>
          </a:r>
        </a:p>
      </dgm:t>
    </dgm:pt>
    <dgm:pt modelId="{86D7BDB7-D646-49D8-9194-1D131416EA92}" type="parTrans" cxnId="{C2149A03-78BF-4774-9C04-2C5B25605590}">
      <dgm:prSet/>
      <dgm:spPr/>
      <dgm:t>
        <a:bodyPr/>
        <a:lstStyle/>
        <a:p>
          <a:endParaRPr lang="en-US"/>
        </a:p>
      </dgm:t>
    </dgm:pt>
    <dgm:pt modelId="{92EA351F-E03F-4166-B8CD-13122423C622}" type="sibTrans" cxnId="{C2149A03-78BF-4774-9C04-2C5B25605590}">
      <dgm:prSet/>
      <dgm:spPr/>
      <dgm:t>
        <a:bodyPr/>
        <a:lstStyle/>
        <a:p>
          <a:endParaRPr lang="en-US"/>
        </a:p>
      </dgm:t>
    </dgm:pt>
    <dgm:pt modelId="{DB370B64-AA25-4743-9144-B534A2214F01}" type="pres">
      <dgm:prSet presAssocID="{E3701059-A5B1-4C62-8938-956AEC444C8E}" presName="linear" presStyleCnt="0">
        <dgm:presLayoutVars>
          <dgm:animLvl val="lvl"/>
          <dgm:resizeHandles val="exact"/>
        </dgm:presLayoutVars>
      </dgm:prSet>
      <dgm:spPr/>
    </dgm:pt>
    <dgm:pt modelId="{04F9908D-F014-436E-AEEA-DEB57995F373}" type="pres">
      <dgm:prSet presAssocID="{51F83D0A-421F-454C-9836-F102F4A40F4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AAB8E20-1B2F-49F6-84ED-4B0C2A011B02}" type="pres">
      <dgm:prSet presAssocID="{51F83D0A-421F-454C-9836-F102F4A40F4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2149A03-78BF-4774-9C04-2C5B25605590}" srcId="{51F83D0A-421F-454C-9836-F102F4A40F44}" destId="{C2AC380A-E06C-457F-BE0E-2248ADE87FF4}" srcOrd="1" destOrd="0" parTransId="{86D7BDB7-D646-49D8-9194-1D131416EA92}" sibTransId="{92EA351F-E03F-4166-B8CD-13122423C622}"/>
    <dgm:cxn modelId="{E0CF4714-CAD2-4E7D-8FDE-F59B54ADBE5C}" type="presOf" srcId="{E3701059-A5B1-4C62-8938-956AEC444C8E}" destId="{DB370B64-AA25-4743-9144-B534A2214F01}" srcOrd="0" destOrd="0" presId="urn:microsoft.com/office/officeart/2005/8/layout/vList2"/>
    <dgm:cxn modelId="{8C820138-DC08-4311-AA05-079A8D637881}" srcId="{E3701059-A5B1-4C62-8938-956AEC444C8E}" destId="{51F83D0A-421F-454C-9836-F102F4A40F44}" srcOrd="0" destOrd="0" parTransId="{7D28DA71-9F29-4966-BCF4-8D7CFFDCA43F}" sibTransId="{270C4429-992F-47A9-ACA4-D0F99C5DCE4C}"/>
    <dgm:cxn modelId="{BB16CC4C-A135-4558-8A8F-5BD6E6F2CF67}" srcId="{51F83D0A-421F-454C-9836-F102F4A40F44}" destId="{9B2290B8-6A45-4862-9181-88B357746304}" srcOrd="0" destOrd="0" parTransId="{461CCB36-517C-45A8-B9B6-E1AE6843C285}" sibTransId="{EBBA066B-110E-4CDF-BD70-775416FFD883}"/>
    <dgm:cxn modelId="{3A4FF27D-14F2-430E-8B56-7F59CF6547FE}" type="presOf" srcId="{C2AC380A-E06C-457F-BE0E-2248ADE87FF4}" destId="{DAAB8E20-1B2F-49F6-84ED-4B0C2A011B02}" srcOrd="0" destOrd="1" presId="urn:microsoft.com/office/officeart/2005/8/layout/vList2"/>
    <dgm:cxn modelId="{44D134B8-E707-405D-BA7D-C87CCB8D3F38}" type="presOf" srcId="{51F83D0A-421F-454C-9836-F102F4A40F44}" destId="{04F9908D-F014-436E-AEEA-DEB57995F373}" srcOrd="0" destOrd="0" presId="urn:microsoft.com/office/officeart/2005/8/layout/vList2"/>
    <dgm:cxn modelId="{4E20A9FD-4BB8-461A-9C39-A6B8F7C66BD4}" type="presOf" srcId="{9B2290B8-6A45-4862-9181-88B357746304}" destId="{DAAB8E20-1B2F-49F6-84ED-4B0C2A011B02}" srcOrd="0" destOrd="0" presId="urn:microsoft.com/office/officeart/2005/8/layout/vList2"/>
    <dgm:cxn modelId="{51D6C7C2-4996-48ED-9F27-5A831E0A85C3}" type="presParOf" srcId="{DB370B64-AA25-4743-9144-B534A2214F01}" destId="{04F9908D-F014-436E-AEEA-DEB57995F373}" srcOrd="0" destOrd="0" presId="urn:microsoft.com/office/officeart/2005/8/layout/vList2"/>
    <dgm:cxn modelId="{7B981B52-027B-4F13-B69B-809200955DC4}" type="presParOf" srcId="{DB370B64-AA25-4743-9144-B534A2214F01}" destId="{DAAB8E20-1B2F-49F6-84ED-4B0C2A011B0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E0B07F-47AC-42B3-A06A-E2730CA182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42D3C6-EEA6-4FB1-B0F9-D0327643220B}">
      <dgm:prSet/>
      <dgm:spPr/>
      <dgm:t>
        <a:bodyPr/>
        <a:lstStyle/>
        <a:p>
          <a:r>
            <a:rPr lang="sr-Cyrl-RS" dirty="0"/>
            <a:t>Одабир организације задужене за развој и управљање брендом дестинације</a:t>
          </a:r>
          <a:endParaRPr lang="en-US" dirty="0"/>
        </a:p>
      </dgm:t>
    </dgm:pt>
    <dgm:pt modelId="{2C5F291F-57D7-4D69-BDF9-C0544B03D54B}" type="parTrans" cxnId="{6C1CA554-9761-43F3-AB66-3CE892A0DF28}">
      <dgm:prSet/>
      <dgm:spPr/>
      <dgm:t>
        <a:bodyPr/>
        <a:lstStyle/>
        <a:p>
          <a:endParaRPr lang="en-US"/>
        </a:p>
      </dgm:t>
    </dgm:pt>
    <dgm:pt modelId="{1254BCC3-43DC-48B1-9486-EE8EDB50CFCA}" type="sibTrans" cxnId="{6C1CA554-9761-43F3-AB66-3CE892A0DF28}">
      <dgm:prSet/>
      <dgm:spPr/>
      <dgm:t>
        <a:bodyPr/>
        <a:lstStyle/>
        <a:p>
          <a:endParaRPr lang="en-US"/>
        </a:p>
      </dgm:t>
    </dgm:pt>
    <dgm:pt modelId="{6607AF16-D31D-491E-BE15-3E08260771FA}">
      <dgm:prSet/>
      <dgm:spPr/>
      <dgm:t>
        <a:bodyPr/>
        <a:lstStyle/>
        <a:p>
          <a:r>
            <a:rPr lang="sr-Cyrl-RS"/>
            <a:t>Визија бренда</a:t>
          </a:r>
          <a:endParaRPr lang="en-US"/>
        </a:p>
      </dgm:t>
    </dgm:pt>
    <dgm:pt modelId="{C29E8B77-9E05-4BB6-BBB8-3446CAB41531}" type="parTrans" cxnId="{C0DEB76F-7E5F-4A95-9471-AA550E3D1BD4}">
      <dgm:prSet/>
      <dgm:spPr/>
      <dgm:t>
        <a:bodyPr/>
        <a:lstStyle/>
        <a:p>
          <a:endParaRPr lang="en-US"/>
        </a:p>
      </dgm:t>
    </dgm:pt>
    <dgm:pt modelId="{1B202BC8-C07F-4854-A2F8-A2032977031A}" type="sibTrans" cxnId="{C0DEB76F-7E5F-4A95-9471-AA550E3D1BD4}">
      <dgm:prSet/>
      <dgm:spPr/>
      <dgm:t>
        <a:bodyPr/>
        <a:lstStyle/>
        <a:p>
          <a:endParaRPr lang="en-US"/>
        </a:p>
      </dgm:t>
    </dgm:pt>
    <dgm:pt modelId="{8246A861-E4F2-4F0B-BF4F-0E14B6AD54A8}">
      <dgm:prSet/>
      <dgm:spPr/>
      <dgm:t>
        <a:bodyPr/>
        <a:lstStyle/>
        <a:p>
          <a:r>
            <a:rPr lang="sr-Cyrl-RS"/>
            <a:t>Развој интерног идентитета бренда</a:t>
          </a:r>
          <a:endParaRPr lang="en-US"/>
        </a:p>
      </dgm:t>
    </dgm:pt>
    <dgm:pt modelId="{B97F85AC-6D61-4CFA-AFD8-385E3D44B264}" type="parTrans" cxnId="{24D2CAAC-2FB7-4C6F-BE0F-52EE5995F04F}">
      <dgm:prSet/>
      <dgm:spPr/>
      <dgm:t>
        <a:bodyPr/>
        <a:lstStyle/>
        <a:p>
          <a:endParaRPr lang="en-US"/>
        </a:p>
      </dgm:t>
    </dgm:pt>
    <dgm:pt modelId="{F5104138-F8C0-474A-8FA7-E9ED19BBF776}" type="sibTrans" cxnId="{24D2CAAC-2FB7-4C6F-BE0F-52EE5995F04F}">
      <dgm:prSet/>
      <dgm:spPr/>
      <dgm:t>
        <a:bodyPr/>
        <a:lstStyle/>
        <a:p>
          <a:endParaRPr lang="en-US"/>
        </a:p>
      </dgm:t>
    </dgm:pt>
    <dgm:pt modelId="{D2DCBFEC-25F9-476A-9317-CF5BF4D07236}">
      <dgm:prSet/>
      <dgm:spPr/>
      <dgm:t>
        <a:bodyPr/>
        <a:lstStyle/>
        <a:p>
          <a:r>
            <a:rPr lang="sr-Cyrl-RS" dirty="0"/>
            <a:t>Развој екстерног идентитета бренда</a:t>
          </a:r>
          <a:endParaRPr lang="en-US" dirty="0"/>
        </a:p>
      </dgm:t>
    </dgm:pt>
    <dgm:pt modelId="{FBCEB813-5A7F-4D55-A9DF-6ABDF88B630A}" type="parTrans" cxnId="{75BC2CB4-1DFC-4FA8-AF7E-059F0BFB44F7}">
      <dgm:prSet/>
      <dgm:spPr/>
      <dgm:t>
        <a:bodyPr/>
        <a:lstStyle/>
        <a:p>
          <a:endParaRPr lang="en-US"/>
        </a:p>
      </dgm:t>
    </dgm:pt>
    <dgm:pt modelId="{FEF5ED35-D2F3-456C-BC1B-4F72AD078B1B}" type="sibTrans" cxnId="{75BC2CB4-1DFC-4FA8-AF7E-059F0BFB44F7}">
      <dgm:prSet/>
      <dgm:spPr/>
      <dgm:t>
        <a:bodyPr/>
        <a:lstStyle/>
        <a:p>
          <a:endParaRPr lang="en-US"/>
        </a:p>
      </dgm:t>
    </dgm:pt>
    <dgm:pt modelId="{2620446E-4235-4938-A791-1CC33BB51370}">
      <dgm:prSet/>
      <dgm:spPr/>
      <dgm:t>
        <a:bodyPr/>
        <a:lstStyle/>
        <a:p>
          <a:r>
            <a:rPr lang="sr-Cyrl-RS" dirty="0"/>
            <a:t>Комуникација бренда (креирање искуства са брендом)</a:t>
          </a:r>
          <a:endParaRPr lang="en-US" dirty="0"/>
        </a:p>
      </dgm:t>
    </dgm:pt>
    <dgm:pt modelId="{2010BF5A-C21A-4DFA-B826-E04DBE4061DD}" type="parTrans" cxnId="{6D4055DD-897E-4067-8A6E-E7124ED4770A}">
      <dgm:prSet/>
      <dgm:spPr/>
      <dgm:t>
        <a:bodyPr/>
        <a:lstStyle/>
        <a:p>
          <a:endParaRPr lang="en-US"/>
        </a:p>
      </dgm:t>
    </dgm:pt>
    <dgm:pt modelId="{6EDB9ADF-12F3-437E-8EA0-DCF613113B29}" type="sibTrans" cxnId="{6D4055DD-897E-4067-8A6E-E7124ED4770A}">
      <dgm:prSet/>
      <dgm:spPr/>
      <dgm:t>
        <a:bodyPr/>
        <a:lstStyle/>
        <a:p>
          <a:endParaRPr lang="en-US"/>
        </a:p>
      </dgm:t>
    </dgm:pt>
    <dgm:pt modelId="{B19B9F3A-114F-4BB5-8745-E6F53191ACBA}" type="pres">
      <dgm:prSet presAssocID="{FCE0B07F-47AC-42B3-A06A-E2730CA1821A}" presName="linear" presStyleCnt="0">
        <dgm:presLayoutVars>
          <dgm:animLvl val="lvl"/>
          <dgm:resizeHandles val="exact"/>
        </dgm:presLayoutVars>
      </dgm:prSet>
      <dgm:spPr/>
    </dgm:pt>
    <dgm:pt modelId="{7CC72B4B-167C-44FE-A438-D09DC2F419A6}" type="pres">
      <dgm:prSet presAssocID="{1E42D3C6-EEA6-4FB1-B0F9-D0327643220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B8DCF4C-5A07-496E-8194-70613A4A6CD0}" type="pres">
      <dgm:prSet presAssocID="{1254BCC3-43DC-48B1-9486-EE8EDB50CFCA}" presName="spacer" presStyleCnt="0"/>
      <dgm:spPr/>
    </dgm:pt>
    <dgm:pt modelId="{42C02ED8-681C-48C9-B183-388104C1207E}" type="pres">
      <dgm:prSet presAssocID="{6607AF16-D31D-491E-BE15-3E08260771F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ABB7F18-4403-4498-8391-81AA58C2D2EA}" type="pres">
      <dgm:prSet presAssocID="{1B202BC8-C07F-4854-A2F8-A2032977031A}" presName="spacer" presStyleCnt="0"/>
      <dgm:spPr/>
    </dgm:pt>
    <dgm:pt modelId="{0D8271DD-757D-4DD4-BF44-87CBE35D19BB}" type="pres">
      <dgm:prSet presAssocID="{8246A861-E4F2-4F0B-BF4F-0E14B6AD54A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FF90684-B50F-42E4-85CD-BB8675459D92}" type="pres">
      <dgm:prSet presAssocID="{F5104138-F8C0-474A-8FA7-E9ED19BBF776}" presName="spacer" presStyleCnt="0"/>
      <dgm:spPr/>
    </dgm:pt>
    <dgm:pt modelId="{F2047BEC-14AF-479B-86C5-C3D322A48732}" type="pres">
      <dgm:prSet presAssocID="{D2DCBFEC-25F9-476A-9317-CF5BF4D0723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9DEC2D7-E4CE-46ED-8969-C8CF4554CF0F}" type="pres">
      <dgm:prSet presAssocID="{FEF5ED35-D2F3-456C-BC1B-4F72AD078B1B}" presName="spacer" presStyleCnt="0"/>
      <dgm:spPr/>
    </dgm:pt>
    <dgm:pt modelId="{4D9E0DBB-CF49-406A-9D6B-F07EB9DA96AA}" type="pres">
      <dgm:prSet presAssocID="{2620446E-4235-4938-A791-1CC33BB5137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6326D03-03E7-4888-9E01-5E5F53C43126}" type="presOf" srcId="{D2DCBFEC-25F9-476A-9317-CF5BF4D07236}" destId="{F2047BEC-14AF-479B-86C5-C3D322A48732}" srcOrd="0" destOrd="0" presId="urn:microsoft.com/office/officeart/2005/8/layout/vList2"/>
    <dgm:cxn modelId="{18E53B42-75C6-4DD4-872D-86A1D165E9C0}" type="presOf" srcId="{2620446E-4235-4938-A791-1CC33BB51370}" destId="{4D9E0DBB-CF49-406A-9D6B-F07EB9DA96AA}" srcOrd="0" destOrd="0" presId="urn:microsoft.com/office/officeart/2005/8/layout/vList2"/>
    <dgm:cxn modelId="{C0DEB76F-7E5F-4A95-9471-AA550E3D1BD4}" srcId="{FCE0B07F-47AC-42B3-A06A-E2730CA1821A}" destId="{6607AF16-D31D-491E-BE15-3E08260771FA}" srcOrd="1" destOrd="0" parTransId="{C29E8B77-9E05-4BB6-BBB8-3446CAB41531}" sibTransId="{1B202BC8-C07F-4854-A2F8-A2032977031A}"/>
    <dgm:cxn modelId="{6C1CA554-9761-43F3-AB66-3CE892A0DF28}" srcId="{FCE0B07F-47AC-42B3-A06A-E2730CA1821A}" destId="{1E42D3C6-EEA6-4FB1-B0F9-D0327643220B}" srcOrd="0" destOrd="0" parTransId="{2C5F291F-57D7-4D69-BDF9-C0544B03D54B}" sibTransId="{1254BCC3-43DC-48B1-9486-EE8EDB50CFCA}"/>
    <dgm:cxn modelId="{24D2CAAC-2FB7-4C6F-BE0F-52EE5995F04F}" srcId="{FCE0B07F-47AC-42B3-A06A-E2730CA1821A}" destId="{8246A861-E4F2-4F0B-BF4F-0E14B6AD54A8}" srcOrd="2" destOrd="0" parTransId="{B97F85AC-6D61-4CFA-AFD8-385E3D44B264}" sibTransId="{F5104138-F8C0-474A-8FA7-E9ED19BBF776}"/>
    <dgm:cxn modelId="{75BC2CB4-1DFC-4FA8-AF7E-059F0BFB44F7}" srcId="{FCE0B07F-47AC-42B3-A06A-E2730CA1821A}" destId="{D2DCBFEC-25F9-476A-9317-CF5BF4D07236}" srcOrd="3" destOrd="0" parTransId="{FBCEB813-5A7F-4D55-A9DF-6ABDF88B630A}" sibTransId="{FEF5ED35-D2F3-456C-BC1B-4F72AD078B1B}"/>
    <dgm:cxn modelId="{6E4EF7C8-A3BE-47ED-AE9E-FA828C35CCC7}" type="presOf" srcId="{FCE0B07F-47AC-42B3-A06A-E2730CA1821A}" destId="{B19B9F3A-114F-4BB5-8745-E6F53191ACBA}" srcOrd="0" destOrd="0" presId="urn:microsoft.com/office/officeart/2005/8/layout/vList2"/>
    <dgm:cxn modelId="{6D4055DD-897E-4067-8A6E-E7124ED4770A}" srcId="{FCE0B07F-47AC-42B3-A06A-E2730CA1821A}" destId="{2620446E-4235-4938-A791-1CC33BB51370}" srcOrd="4" destOrd="0" parTransId="{2010BF5A-C21A-4DFA-B826-E04DBE4061DD}" sibTransId="{6EDB9ADF-12F3-437E-8EA0-DCF613113B29}"/>
    <dgm:cxn modelId="{3D5AFFE1-C77C-4C8A-A2E0-95C655E87B19}" type="presOf" srcId="{6607AF16-D31D-491E-BE15-3E08260771FA}" destId="{42C02ED8-681C-48C9-B183-388104C1207E}" srcOrd="0" destOrd="0" presId="urn:microsoft.com/office/officeart/2005/8/layout/vList2"/>
    <dgm:cxn modelId="{4CDCA8E3-6E04-4855-9F34-769F680799D0}" type="presOf" srcId="{1E42D3C6-EEA6-4FB1-B0F9-D0327643220B}" destId="{7CC72B4B-167C-44FE-A438-D09DC2F419A6}" srcOrd="0" destOrd="0" presId="urn:microsoft.com/office/officeart/2005/8/layout/vList2"/>
    <dgm:cxn modelId="{59E1E1FC-536E-4316-8C7D-140956209396}" type="presOf" srcId="{8246A861-E4F2-4F0B-BF4F-0E14B6AD54A8}" destId="{0D8271DD-757D-4DD4-BF44-87CBE35D19BB}" srcOrd="0" destOrd="0" presId="urn:microsoft.com/office/officeart/2005/8/layout/vList2"/>
    <dgm:cxn modelId="{A668E2F3-4AA0-45F2-8F49-7FCD77DC8C0B}" type="presParOf" srcId="{B19B9F3A-114F-4BB5-8745-E6F53191ACBA}" destId="{7CC72B4B-167C-44FE-A438-D09DC2F419A6}" srcOrd="0" destOrd="0" presId="urn:microsoft.com/office/officeart/2005/8/layout/vList2"/>
    <dgm:cxn modelId="{15B11501-8ECC-483C-8BA1-2F91A4CF5D90}" type="presParOf" srcId="{B19B9F3A-114F-4BB5-8745-E6F53191ACBA}" destId="{0B8DCF4C-5A07-496E-8194-70613A4A6CD0}" srcOrd="1" destOrd="0" presId="urn:microsoft.com/office/officeart/2005/8/layout/vList2"/>
    <dgm:cxn modelId="{7517016F-DFE8-4B95-A683-BA12B5594068}" type="presParOf" srcId="{B19B9F3A-114F-4BB5-8745-E6F53191ACBA}" destId="{42C02ED8-681C-48C9-B183-388104C1207E}" srcOrd="2" destOrd="0" presId="urn:microsoft.com/office/officeart/2005/8/layout/vList2"/>
    <dgm:cxn modelId="{C4E6B016-BD74-4A98-9E13-A12DA778DFE8}" type="presParOf" srcId="{B19B9F3A-114F-4BB5-8745-E6F53191ACBA}" destId="{AABB7F18-4403-4498-8391-81AA58C2D2EA}" srcOrd="3" destOrd="0" presId="urn:microsoft.com/office/officeart/2005/8/layout/vList2"/>
    <dgm:cxn modelId="{6CEB89BF-56D3-40E6-8103-18F60039F4EC}" type="presParOf" srcId="{B19B9F3A-114F-4BB5-8745-E6F53191ACBA}" destId="{0D8271DD-757D-4DD4-BF44-87CBE35D19BB}" srcOrd="4" destOrd="0" presId="urn:microsoft.com/office/officeart/2005/8/layout/vList2"/>
    <dgm:cxn modelId="{31F210B5-F29F-4466-A1A7-D1DEAD391F3A}" type="presParOf" srcId="{B19B9F3A-114F-4BB5-8745-E6F53191ACBA}" destId="{CFF90684-B50F-42E4-85CD-BB8675459D92}" srcOrd="5" destOrd="0" presId="urn:microsoft.com/office/officeart/2005/8/layout/vList2"/>
    <dgm:cxn modelId="{B4B38555-A92C-48C0-A354-4BAF83738F8F}" type="presParOf" srcId="{B19B9F3A-114F-4BB5-8745-E6F53191ACBA}" destId="{F2047BEC-14AF-479B-86C5-C3D322A48732}" srcOrd="6" destOrd="0" presId="urn:microsoft.com/office/officeart/2005/8/layout/vList2"/>
    <dgm:cxn modelId="{B56B122A-EC28-4552-817A-40F322BD09C1}" type="presParOf" srcId="{B19B9F3A-114F-4BB5-8745-E6F53191ACBA}" destId="{49DEC2D7-E4CE-46ED-8969-C8CF4554CF0F}" srcOrd="7" destOrd="0" presId="urn:microsoft.com/office/officeart/2005/8/layout/vList2"/>
    <dgm:cxn modelId="{99ED5FF6-D1AF-4E2A-A43E-5E49C72AF175}" type="presParOf" srcId="{B19B9F3A-114F-4BB5-8745-E6F53191ACBA}" destId="{4D9E0DBB-CF49-406A-9D6B-F07EB9DA96A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9908D-F014-436E-AEEA-DEB57995F373}">
      <dsp:nvSpPr>
        <dsp:cNvPr id="0" name=""/>
        <dsp:cNvSpPr/>
      </dsp:nvSpPr>
      <dsp:spPr>
        <a:xfrm>
          <a:off x="0" y="5010"/>
          <a:ext cx="5334000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ГЕОГРАФСКИ ЕНТИТЕТ КОЈИ ИМА:</a:t>
          </a:r>
        </a:p>
      </dsp:txBody>
      <dsp:txXfrm>
        <a:off x="60199" y="65209"/>
        <a:ext cx="5213602" cy="1112781"/>
      </dsp:txXfrm>
    </dsp:sp>
    <dsp:sp modelId="{DAAB8E20-1B2F-49F6-84ED-4B0C2A011B02}">
      <dsp:nvSpPr>
        <dsp:cNvPr id="0" name=""/>
        <dsp:cNvSpPr/>
      </dsp:nvSpPr>
      <dsp:spPr>
        <a:xfrm>
          <a:off x="0" y="1238190"/>
          <a:ext cx="5334000" cy="256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355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kern="1200"/>
            <a:t>ФИЗИЧКЕ КАРАКТЕРИСТИКЕ </a:t>
          </a:r>
          <a:r>
            <a:rPr lang="en-US" sz="2400" kern="1200"/>
            <a:t>– географски положај, климатски услови, природна логистика, културно историјски локалитети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kern="1200"/>
            <a:t>СОМБОЛИЧКЕ КАРАКТЕРИСТИКЕ </a:t>
          </a:r>
          <a:r>
            <a:rPr lang="en-US" sz="2400" kern="1200"/>
            <a:t>– историја, традиција, култура, обичаји</a:t>
          </a:r>
        </a:p>
      </dsp:txBody>
      <dsp:txXfrm>
        <a:off x="0" y="1238190"/>
        <a:ext cx="5334000" cy="2566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72B4B-167C-44FE-A438-D09DC2F419A6}">
      <dsp:nvSpPr>
        <dsp:cNvPr id="0" name=""/>
        <dsp:cNvSpPr/>
      </dsp:nvSpPr>
      <dsp:spPr>
        <a:xfrm>
          <a:off x="0" y="296529"/>
          <a:ext cx="10668000" cy="58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kern="1200" dirty="0"/>
            <a:t>Одабир организације задужене за развој и управљање брендом дестинације</a:t>
          </a:r>
          <a:endParaRPr lang="en-US" sz="2400" kern="1200" dirty="0"/>
        </a:p>
      </dsp:txBody>
      <dsp:txXfrm>
        <a:off x="28786" y="325315"/>
        <a:ext cx="10610428" cy="532107"/>
      </dsp:txXfrm>
    </dsp:sp>
    <dsp:sp modelId="{42C02ED8-681C-48C9-B183-388104C1207E}">
      <dsp:nvSpPr>
        <dsp:cNvPr id="0" name=""/>
        <dsp:cNvSpPr/>
      </dsp:nvSpPr>
      <dsp:spPr>
        <a:xfrm>
          <a:off x="0" y="955329"/>
          <a:ext cx="10668000" cy="58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kern="1200"/>
            <a:t>Визија бренда</a:t>
          </a:r>
          <a:endParaRPr lang="en-US" sz="2400" kern="1200"/>
        </a:p>
      </dsp:txBody>
      <dsp:txXfrm>
        <a:off x="28786" y="984115"/>
        <a:ext cx="10610428" cy="532107"/>
      </dsp:txXfrm>
    </dsp:sp>
    <dsp:sp modelId="{0D8271DD-757D-4DD4-BF44-87CBE35D19BB}">
      <dsp:nvSpPr>
        <dsp:cNvPr id="0" name=""/>
        <dsp:cNvSpPr/>
      </dsp:nvSpPr>
      <dsp:spPr>
        <a:xfrm>
          <a:off x="0" y="1614129"/>
          <a:ext cx="10668000" cy="58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kern="1200"/>
            <a:t>Развој интерног идентитета бренда</a:t>
          </a:r>
          <a:endParaRPr lang="en-US" sz="2400" kern="1200"/>
        </a:p>
      </dsp:txBody>
      <dsp:txXfrm>
        <a:off x="28786" y="1642915"/>
        <a:ext cx="10610428" cy="532107"/>
      </dsp:txXfrm>
    </dsp:sp>
    <dsp:sp modelId="{F2047BEC-14AF-479B-86C5-C3D322A48732}">
      <dsp:nvSpPr>
        <dsp:cNvPr id="0" name=""/>
        <dsp:cNvSpPr/>
      </dsp:nvSpPr>
      <dsp:spPr>
        <a:xfrm>
          <a:off x="0" y="2272929"/>
          <a:ext cx="10668000" cy="58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kern="1200" dirty="0"/>
            <a:t>Развој екстерног идентитета бренда</a:t>
          </a:r>
          <a:endParaRPr lang="en-US" sz="2400" kern="1200" dirty="0"/>
        </a:p>
      </dsp:txBody>
      <dsp:txXfrm>
        <a:off x="28786" y="2301715"/>
        <a:ext cx="10610428" cy="532107"/>
      </dsp:txXfrm>
    </dsp:sp>
    <dsp:sp modelId="{4D9E0DBB-CF49-406A-9D6B-F07EB9DA96AA}">
      <dsp:nvSpPr>
        <dsp:cNvPr id="0" name=""/>
        <dsp:cNvSpPr/>
      </dsp:nvSpPr>
      <dsp:spPr>
        <a:xfrm>
          <a:off x="0" y="2931729"/>
          <a:ext cx="10668000" cy="58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kern="1200" dirty="0"/>
            <a:t>Комуникација бренда (креирање искуства са брендом)</a:t>
          </a:r>
          <a:endParaRPr lang="en-US" sz="2400" kern="1200" dirty="0"/>
        </a:p>
      </dsp:txBody>
      <dsp:txXfrm>
        <a:off x="28786" y="2960515"/>
        <a:ext cx="10610428" cy="532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4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0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13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A70EF-00AE-45C1-85CD-F622D09C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9C390-1C7C-43D9-B5E6-3A50D20928CC}" type="datetime1">
              <a:rPr lang="en-US"/>
              <a:pPr>
                <a:defRPr/>
              </a:pPr>
              <a:t>10/11/2021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094AA-54D4-4C17-B4FA-EA3A1414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85248-9FE0-4E62-BEAB-F3304F067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060A9-7D25-4818-9729-3C87D6AD193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8" descr="SKGO2-sr-cyr.jpg">
            <a:extLst>
              <a:ext uri="{FF2B5EF4-FFF2-40B4-BE49-F238E27FC236}">
                <a16:creationId xmlns:a16="http://schemas.microsoft.com/office/drawing/2014/main" id="{B70C75BA-E49E-4A87-9BC5-8F312E7060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28600"/>
            <a:ext cx="2005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327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6C16-A858-49FD-9582-0D59341B7F9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5980-FFA2-45CB-9609-762D34CBD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07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5FE6C16-A858-49FD-9582-0D59341B7F9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9785980-FFA2-45CB-9609-762D34CBD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7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4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4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8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1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7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6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7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02" r:id="rId5"/>
    <p:sldLayoutId id="2147483707" r:id="rId6"/>
    <p:sldLayoutId id="2147483703" r:id="rId7"/>
    <p:sldLayoutId id="2147483704" r:id="rId8"/>
    <p:sldLayoutId id="2147483705" r:id="rId9"/>
    <p:sldLayoutId id="2147483706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FCB5823-4B2B-44B1-8F9F-C10CF4638A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CD05FB0-B772-4281-99E2-3492B25D86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C5B15-D8B5-40FB-9B19-A47F47C3A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30B1BB-51E0-4BA4-8393-B77492BB3480}" type="datetime1">
              <a:rPr lang="en-US"/>
              <a:pPr>
                <a:defRPr/>
              </a:pPr>
              <a:t>10/11/2021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20628-82A9-411A-B055-99290BD22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A0975-3BA8-4845-B146-3AAB5811A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1501DA2-506F-40AE-80AB-38939A25EC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96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E6C16-A858-49FD-9582-0D59341B7F9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85980-FFA2-45CB-9609-762D34CBD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3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9" r:id="rId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0">
            <a:extLst>
              <a:ext uri="{FF2B5EF4-FFF2-40B4-BE49-F238E27FC236}">
                <a16:creationId xmlns:a16="http://schemas.microsoft.com/office/drawing/2014/main" id="{987F32C6-63BD-40E8-ADA5-513FA0434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14450"/>
            <a:ext cx="10363200" cy="2846583"/>
          </a:xfrm>
        </p:spPr>
        <p:txBody>
          <a:bodyPr/>
          <a:lstStyle/>
          <a:p>
            <a:r>
              <a:rPr lang="ru-RU" altLang="en-US" sz="2400" b="1" dirty="0">
                <a:solidFill>
                  <a:schemeClr val="accent6"/>
                </a:solidFill>
              </a:rPr>
              <a:t>Програм „Подршка локалним самоуправама у Србији на путу ка ЕУ –</a:t>
            </a:r>
            <a:br>
              <a:rPr lang="sr-Latn-RS" altLang="en-US" sz="2400" b="1" dirty="0">
                <a:solidFill>
                  <a:schemeClr val="accent6"/>
                </a:solidFill>
              </a:rPr>
            </a:br>
            <a:r>
              <a:rPr lang="ru-RU" altLang="en-US" sz="2400" b="1" dirty="0">
                <a:solidFill>
                  <a:schemeClr val="accent6"/>
                </a:solidFill>
              </a:rPr>
              <a:t> Друга фаза“</a:t>
            </a:r>
            <a:br>
              <a:rPr lang="ru-RU" altLang="en-US" sz="3200" b="1" dirty="0">
                <a:solidFill>
                  <a:schemeClr val="accent6"/>
                </a:solidFill>
              </a:rPr>
            </a:br>
            <a:br>
              <a:rPr lang="en-US" altLang="en-US" b="1" dirty="0">
                <a:solidFill>
                  <a:schemeClr val="accent6"/>
                </a:solidFill>
              </a:rPr>
            </a:br>
            <a:r>
              <a:rPr lang="sr-Cyrl-RS" altLang="en-US" b="1" dirty="0">
                <a:solidFill>
                  <a:schemeClr val="accent6"/>
                </a:solidFill>
              </a:rPr>
              <a:t>БРЕНДИРАЊЕ ЛОКАЛНИХ САМОУПРАВА</a:t>
            </a:r>
            <a:br>
              <a:rPr lang="sr-Cyrl-RS" altLang="en-US" sz="3600" b="1" dirty="0">
                <a:solidFill>
                  <a:schemeClr val="accent6"/>
                </a:solidFill>
              </a:rPr>
            </a:br>
            <a:endParaRPr lang="en-US" altLang="en-US" sz="3600" dirty="0">
              <a:solidFill>
                <a:schemeClr val="accent6"/>
              </a:solidFill>
            </a:endParaRPr>
          </a:p>
        </p:txBody>
      </p:sp>
      <p:sp>
        <p:nvSpPr>
          <p:cNvPr id="2051" name="Subtitle 11">
            <a:extLst>
              <a:ext uri="{FF2B5EF4-FFF2-40B4-BE49-F238E27FC236}">
                <a16:creationId xmlns:a16="http://schemas.microsoft.com/office/drawing/2014/main" id="{D3CB9D65-6986-44CD-B005-3A40A7C9C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7834" y="4027471"/>
            <a:ext cx="6934200" cy="1516080"/>
          </a:xfrm>
        </p:spPr>
        <p:txBody>
          <a:bodyPr/>
          <a:lstStyle/>
          <a:p>
            <a:endParaRPr lang="sr-Cyrl-RS" altLang="en-US" sz="1800" dirty="0">
              <a:solidFill>
                <a:srgbClr val="800000"/>
              </a:solidFill>
            </a:endParaRPr>
          </a:p>
          <a:p>
            <a:r>
              <a:rPr lang="sr-Cyrl-RS" altLang="en-US" sz="2400" dirty="0">
                <a:solidFill>
                  <a:schemeClr val="accent6">
                    <a:lumMod val="75000"/>
                  </a:schemeClr>
                </a:solidFill>
              </a:rPr>
              <a:t>Зоран Кртинић</a:t>
            </a:r>
            <a:endParaRPr lang="sr-Latn-RS" alt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r-Cyrl-RS" altLang="en-US" sz="2400" dirty="0">
                <a:solidFill>
                  <a:schemeClr val="accent6">
                    <a:lumMod val="75000"/>
                  </a:schemeClr>
                </a:solidFill>
              </a:rPr>
              <a:t>Исидора </a:t>
            </a:r>
            <a:r>
              <a:rPr lang="sr-Cyrl-RS" altLang="en-US" sz="2400" dirty="0" err="1">
                <a:solidFill>
                  <a:schemeClr val="accent6">
                    <a:lumMod val="75000"/>
                  </a:schemeClr>
                </a:solidFill>
              </a:rPr>
              <a:t>Бераха</a:t>
            </a:r>
            <a:endParaRPr lang="sr-Cyrl-RS" alt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sr-Cyrl-RS" alt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sr-Cyrl-RS" sz="2000" dirty="0"/>
              <a:t>Београд, 12. октобар 2021.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127EF-EA3B-4698-A704-966FC80EC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634A4513-067F-492C-87A7-47EA80643B53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4712881-B916-4820-B627-43A812167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49" y="192266"/>
            <a:ext cx="19748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828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20F6-6275-4F1A-B19B-D42F1FDDA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dirty="0"/>
              <a:t>ХЕКСАГОН БРЕНДА ДЕСТИНАЦИЈЕ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FA8B6-DEEC-4E64-98B9-AE8AB91F1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902" y="762001"/>
            <a:ext cx="4924097" cy="5334000"/>
          </a:xfrm>
        </p:spPr>
        <p:txBody>
          <a:bodyPr/>
          <a:lstStyle/>
          <a:p>
            <a:r>
              <a:rPr lang="sr-Cyrl-RS" dirty="0" err="1">
                <a:latin typeface="+mj-lt"/>
              </a:rPr>
              <a:t>Анхолт</a:t>
            </a:r>
            <a:r>
              <a:rPr lang="sr-Cyrl-RS" dirty="0">
                <a:latin typeface="+mj-lt"/>
              </a:rPr>
              <a:t>, 2006</a:t>
            </a:r>
          </a:p>
          <a:p>
            <a:r>
              <a:rPr lang="sr-Cyrl-RS" dirty="0">
                <a:latin typeface="+mj-lt"/>
              </a:rPr>
              <a:t>Теоријски оквир </a:t>
            </a:r>
            <a:r>
              <a:rPr lang="sr-Cyrl-RS" dirty="0" err="1">
                <a:latin typeface="+mj-lt"/>
              </a:rPr>
              <a:t>брендирања</a:t>
            </a:r>
            <a:endParaRPr lang="sr-Cyrl-RS" dirty="0">
              <a:latin typeface="+mj-lt"/>
            </a:endParaRPr>
          </a:p>
          <a:p>
            <a:r>
              <a:rPr lang="sr-Cyrl-RS" dirty="0">
                <a:latin typeface="+mj-lt"/>
              </a:rPr>
              <a:t>Користе се за процену ефикасности </a:t>
            </a:r>
            <a:r>
              <a:rPr lang="sr-Cyrl-RS" dirty="0" err="1">
                <a:latin typeface="+mj-lt"/>
              </a:rPr>
              <a:t>брендирања</a:t>
            </a:r>
            <a:r>
              <a:rPr lang="sr-Cyrl-RS" dirty="0">
                <a:latin typeface="+mj-lt"/>
              </a:rPr>
              <a:t> али и за управљање процесом </a:t>
            </a:r>
            <a:r>
              <a:rPr lang="sr-Cyrl-RS" dirty="0" err="1">
                <a:latin typeface="+mj-lt"/>
              </a:rPr>
              <a:t>брендирања</a:t>
            </a:r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F438C5-301F-4640-8BC4-C8520C619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0974" y="2115128"/>
            <a:ext cx="6685236" cy="458266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7542B-C166-4570-A560-2F11A6D68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2286000"/>
            <a:ext cx="5580992" cy="381000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35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93FB2E-523F-4A0E-A92F-864795A8F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500" y="0"/>
            <a:ext cx="79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87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8D5B2-EB05-4743-B8CF-971A030F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РАЗВОЈ И УПРАВЉАЊЕ БРЕНДОМ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8BC647-0C23-423B-AA4C-A2DF87CDE7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722981"/>
              </p:ext>
            </p:extLst>
          </p:nvPr>
        </p:nvGraphicFramePr>
        <p:xfrm>
          <a:off x="762000" y="2286000"/>
          <a:ext cx="10668000" cy="381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6508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6FC6F62-FEC6-45C4-B697-39FDA62A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D7210F-BCFD-46C1-9A2C-3717368B1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C96BB9F-FD85-4689-A888-9A5AA0A14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8545FC7-27EF-4BF9-A88F-35F089DF6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B6FC1A-3FC9-4543-9755-815942F39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2286000"/>
            <a:ext cx="5334000" cy="381000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ctr"/>
            <a:r>
              <a:rPr lang="en-US" sz="6600" dirty="0">
                <a:latin typeface="+mj-lt"/>
              </a:rPr>
              <a:t>АЗЕРБЕЈЏАН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18C47E-470E-4503-AC88-0D3312143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ПРИМЕР ДОБРЕ ПРАКСЕ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A785C8-6702-4743-B596-06F3E8512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6F68F5-D043-444E-A248-E40A2C37B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43099"/>
            <a:ext cx="38100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36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F3C31-4140-4FE1-A96C-D1105F3F1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ПРОЦЕС БРЕНДИРАЊА ДЕСТИНАЦИЈЕ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56895-DDEC-4A5E-AFAA-4EEC94555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sr-Cyrl-RS" sz="1800" dirty="0">
                <a:solidFill>
                  <a:srgbClr val="FFC000">
                    <a:alpha val="70000"/>
                  </a:srgbClr>
                </a:solidFill>
                <a:latin typeface="+mj-lt"/>
              </a:rPr>
              <a:t>Сврха</a:t>
            </a:r>
            <a:r>
              <a:rPr lang="sr-Cyrl-RS" sz="1800" dirty="0">
                <a:latin typeface="+mj-lt"/>
              </a:rPr>
              <a:t> – због чега се приступа процесу</a:t>
            </a:r>
          </a:p>
          <a:p>
            <a:pPr marL="514350" indent="-514350">
              <a:buFont typeface="+mj-lt"/>
              <a:buAutoNum type="arabicParenR"/>
            </a:pPr>
            <a:r>
              <a:rPr lang="sr-Cyrl-RS" sz="1800" dirty="0">
                <a:solidFill>
                  <a:srgbClr val="FFC000">
                    <a:alpha val="70000"/>
                  </a:srgbClr>
                </a:solidFill>
                <a:latin typeface="+mj-lt"/>
              </a:rPr>
              <a:t>Визија</a:t>
            </a:r>
            <a:r>
              <a:rPr lang="sr-Cyrl-RS" sz="1800" dirty="0">
                <a:latin typeface="+mj-lt"/>
              </a:rPr>
              <a:t> - </a:t>
            </a:r>
            <a:r>
              <a:rPr lang="sr-Cyrl-C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замисао како би дестинација требало да изгледа у будућем времену</a:t>
            </a:r>
            <a:endParaRPr lang="sr-Cyrl-RS" sz="1800" dirty="0">
              <a:latin typeface="+mj-lt"/>
            </a:endParaRPr>
          </a:p>
          <a:p>
            <a:pPr marL="514350" indent="-514350">
              <a:buFont typeface="+mj-lt"/>
              <a:buAutoNum type="arabicParenR"/>
            </a:pPr>
            <a:r>
              <a:rPr lang="sr-Cyrl-RS" sz="1800" dirty="0">
                <a:solidFill>
                  <a:srgbClr val="FFC000">
                    <a:alpha val="70000"/>
                  </a:srgbClr>
                </a:solidFill>
                <a:latin typeface="+mj-lt"/>
              </a:rPr>
              <a:t>Мисија</a:t>
            </a:r>
            <a:r>
              <a:rPr lang="sr-Cyrl-RS" sz="1800" dirty="0">
                <a:latin typeface="+mj-lt"/>
              </a:rPr>
              <a:t> - </a:t>
            </a:r>
            <a:r>
              <a:rPr lang="sr-Cyrl-C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разлоге због којих се приступа процесу </a:t>
            </a:r>
            <a:r>
              <a:rPr lang="sr-Cyrl-CS" sz="1800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брендирања</a:t>
            </a:r>
            <a:r>
              <a:rPr lang="sr-Cyrl-C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као и очекиване користи које ће бренд донети дестинацији у будућем временском периоду.</a:t>
            </a:r>
            <a:endParaRPr lang="sr-Cyrl-RS" sz="1800" dirty="0">
              <a:latin typeface="+mj-lt"/>
            </a:endParaRPr>
          </a:p>
          <a:p>
            <a:pPr marL="514350" indent="-514350">
              <a:buFont typeface="+mj-lt"/>
              <a:buAutoNum type="arabicParenR"/>
            </a:pPr>
            <a:r>
              <a:rPr lang="sr-Cyrl-RS" sz="1800" dirty="0">
                <a:solidFill>
                  <a:srgbClr val="FFC000">
                    <a:alpha val="70000"/>
                  </a:srgbClr>
                </a:solidFill>
                <a:latin typeface="+mj-lt"/>
              </a:rPr>
              <a:t>Идентитет бренда </a:t>
            </a:r>
            <a:r>
              <a:rPr lang="sr-Cyrl-RS" sz="1800" dirty="0">
                <a:latin typeface="+mj-lt"/>
              </a:rPr>
              <a:t>- </a:t>
            </a:r>
            <a:r>
              <a:rPr lang="sr-Cyrl-C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јединствени скуп елемената и асоцијација повезаних са брендом</a:t>
            </a:r>
          </a:p>
          <a:p>
            <a:pPr marL="514350" indent="-514350">
              <a:buFont typeface="+mj-lt"/>
              <a:buAutoNum type="arabicParenR"/>
            </a:pPr>
            <a:r>
              <a:rPr lang="sr-Cyrl-CS" sz="1800" dirty="0">
                <a:solidFill>
                  <a:srgbClr val="FFC000">
                    <a:alpha val="70000"/>
                  </a:srgbClr>
                </a:solidFill>
                <a:latin typeface="+mj-lt"/>
                <a:cs typeface="Arial" panose="020B0604020202020204" pitchFamily="34" charset="0"/>
              </a:rPr>
              <a:t>Елементи бренда </a:t>
            </a:r>
            <a:r>
              <a:rPr lang="sr-Cyrl-CS" sz="1800" dirty="0">
                <a:latin typeface="+mj-lt"/>
                <a:cs typeface="Arial" panose="020B0604020202020204" pitchFamily="34" charset="0"/>
              </a:rPr>
              <a:t>– становници, култура, традиција и обичаји</a:t>
            </a:r>
          </a:p>
          <a:p>
            <a:pPr marL="514350" indent="-514350">
              <a:buFont typeface="+mj-lt"/>
              <a:buAutoNum type="arabicParenR"/>
            </a:pPr>
            <a:r>
              <a:rPr lang="sr-Cyrl-CS" sz="1800" dirty="0">
                <a:solidFill>
                  <a:srgbClr val="FFC000">
                    <a:alpha val="70000"/>
                  </a:srgb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Имиџ бренда </a:t>
            </a:r>
            <a:r>
              <a:rPr lang="sr-Cyrl-C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- перцепција бренда у свести циљних група</a:t>
            </a:r>
          </a:p>
          <a:p>
            <a:pPr marL="514350" indent="-514350">
              <a:buFont typeface="+mj-lt"/>
              <a:buAutoNum type="arabicParenR"/>
            </a:pPr>
            <a:r>
              <a:rPr lang="sr-Cyrl-CS" sz="1800" dirty="0">
                <a:solidFill>
                  <a:srgbClr val="FFC000">
                    <a:alpha val="70000"/>
                  </a:srgbClr>
                </a:solidFill>
                <a:latin typeface="+mj-lt"/>
                <a:cs typeface="Arial" panose="020B0604020202020204" pitchFamily="34" charset="0"/>
              </a:rPr>
              <a:t>Репутација бренда </a:t>
            </a:r>
            <a:r>
              <a:rPr lang="sr-Cyrl-CS" sz="1800" dirty="0">
                <a:latin typeface="+mj-lt"/>
                <a:cs typeface="Arial" panose="020B0604020202020204" pitchFamily="34" charset="0"/>
              </a:rPr>
              <a:t>- </a:t>
            </a:r>
            <a:r>
              <a:rPr lang="sr-Cyrl-C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повезана са интеракцијом и искуствима са брендом</a:t>
            </a:r>
          </a:p>
          <a:p>
            <a:pPr marL="514350" indent="-514350">
              <a:buFont typeface="+mj-lt"/>
              <a:buAutoNum type="arabicParenR"/>
            </a:pPr>
            <a:r>
              <a:rPr lang="sr-Cyrl-CS" sz="1800" dirty="0">
                <a:solidFill>
                  <a:srgbClr val="FFC000">
                    <a:alpha val="70000"/>
                  </a:srgbClr>
                </a:solidFill>
                <a:latin typeface="+mj-lt"/>
                <a:cs typeface="Arial" panose="020B0604020202020204" pitchFamily="34" charset="0"/>
              </a:rPr>
              <a:t>Стратегија </a:t>
            </a:r>
            <a:r>
              <a:rPr lang="sr-Cyrl-CS" sz="1800" dirty="0" err="1">
                <a:solidFill>
                  <a:srgbClr val="FFC000">
                    <a:alpha val="70000"/>
                  </a:srgbClr>
                </a:solidFill>
                <a:latin typeface="+mj-lt"/>
                <a:cs typeface="Arial" panose="020B0604020202020204" pitchFamily="34" charset="0"/>
              </a:rPr>
              <a:t>брендирања</a:t>
            </a:r>
            <a:r>
              <a:rPr lang="sr-Cyrl-CS" sz="1800" dirty="0">
                <a:solidFill>
                  <a:srgbClr val="FFC000">
                    <a:alpha val="70000"/>
                  </a:srgbClr>
                </a:solidFill>
                <a:latin typeface="+mj-lt"/>
                <a:cs typeface="Arial" panose="020B0604020202020204" pitchFamily="34" charset="0"/>
              </a:rPr>
              <a:t> дестинације </a:t>
            </a:r>
            <a:endParaRPr lang="en-US" sz="1800" dirty="0">
              <a:solidFill>
                <a:srgbClr val="FFC000">
                  <a:alpha val="70000"/>
                </a:srgb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2126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28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43" name="Freeform: Shape 30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45" name="Rectangle 34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66FC6F62-FEC6-45C4-B697-39FDA62A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A2F1002-9CD4-4659-881B-BDF3E6FDD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59" r="20403" b="2"/>
          <a:stretch/>
        </p:blipFill>
        <p:spPr>
          <a:xfrm>
            <a:off x="762000" y="762001"/>
            <a:ext cx="4572000" cy="5334000"/>
          </a:xfrm>
          <a:prstGeom prst="rect">
            <a:avLst/>
          </a:prstGeom>
        </p:spPr>
      </p:pic>
      <p:grpSp>
        <p:nvGrpSpPr>
          <p:cNvPr id="47" name="Group 38">
            <a:extLst>
              <a:ext uri="{FF2B5EF4-FFF2-40B4-BE49-F238E27FC236}">
                <a16:creationId xmlns:a16="http://schemas.microsoft.com/office/drawing/2014/main" id="{F8D7210F-BCFD-46C1-9A2C-3717368B1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96BB9F-FD85-4689-A888-9A5AA0A14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8545FC7-27EF-4BF9-A88F-35F089DF6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5C9582-B663-47C5-AF53-ABC69AC36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2286000"/>
            <a:ext cx="5334000" cy="3810001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just">
              <a:lnSpc>
                <a:spcPct val="115000"/>
              </a:lnSpc>
            </a:pPr>
            <a:r>
              <a:rPr lang="sr-Cyrl-CS" sz="2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Визија: Да постане одличан град за рад и живот, који поседује капацитет да одговори на савремене социјалне и технолошке изазове. </a:t>
            </a:r>
            <a:endParaRPr lang="en-US" sz="2100" dirty="0">
              <a:effectLst/>
              <a:latin typeface="+mj-lt"/>
            </a:endParaRPr>
          </a:p>
          <a:p>
            <a:pPr algn="just">
              <a:lnSpc>
                <a:spcPct val="115000"/>
              </a:lnSpc>
            </a:pPr>
            <a:endParaRPr lang="sr-Cyrl-RS" sz="2000" dirty="0">
              <a:effectLst/>
            </a:endParaRPr>
          </a:p>
          <a:p>
            <a:pPr algn="just">
              <a:lnSpc>
                <a:spcPct val="115000"/>
              </a:lnSpc>
            </a:pPr>
            <a:r>
              <a:rPr lang="en-US" sz="2000" dirty="0" err="1">
                <a:effectLst/>
                <a:latin typeface="+mj-lt"/>
              </a:rPr>
              <a:t>Мисија</a:t>
            </a:r>
            <a:r>
              <a:rPr lang="en-US" sz="2000" dirty="0">
                <a:effectLst/>
                <a:latin typeface="+mj-lt"/>
              </a:rPr>
              <a:t>: </a:t>
            </a:r>
            <a:r>
              <a:rPr lang="en-US" sz="2000" dirty="0" err="1">
                <a:effectLst/>
                <a:latin typeface="+mj-lt"/>
              </a:rPr>
              <a:t>да</a:t>
            </a:r>
            <a:r>
              <a:rPr lang="en-US" sz="2000" dirty="0">
                <a:effectLst/>
                <a:latin typeface="+mj-lt"/>
              </a:rPr>
              <a:t> </a:t>
            </a:r>
            <a:r>
              <a:rPr lang="en-US" sz="2000" dirty="0" err="1">
                <a:effectLst/>
                <a:latin typeface="+mj-lt"/>
              </a:rPr>
              <a:t>Ајндховен</a:t>
            </a:r>
            <a:r>
              <a:rPr lang="en-US" sz="2000" dirty="0">
                <a:effectLst/>
                <a:latin typeface="+mj-lt"/>
              </a:rPr>
              <a:t> </a:t>
            </a:r>
            <a:r>
              <a:rPr lang="en-US" sz="2000" dirty="0" err="1">
                <a:effectLst/>
                <a:latin typeface="+mj-lt"/>
              </a:rPr>
              <a:t>као</a:t>
            </a:r>
            <a:r>
              <a:rPr lang="en-US" sz="2000" dirty="0">
                <a:effectLst/>
                <a:latin typeface="+mj-lt"/>
              </a:rPr>
              <a:t> </a:t>
            </a:r>
            <a:r>
              <a:rPr lang="en-US" sz="2000" dirty="0" err="1">
                <a:effectLst/>
                <a:latin typeface="+mj-lt"/>
              </a:rPr>
              <a:t>бренд</a:t>
            </a:r>
            <a:r>
              <a:rPr lang="en-US" sz="2000" dirty="0">
                <a:effectLst/>
                <a:latin typeface="+mj-lt"/>
              </a:rPr>
              <a:t> </a:t>
            </a:r>
            <a:r>
              <a:rPr lang="en-US" sz="2000" dirty="0" err="1">
                <a:effectLst/>
                <a:latin typeface="+mj-lt"/>
              </a:rPr>
              <a:t>постане</a:t>
            </a:r>
            <a:r>
              <a:rPr lang="en-US" sz="2000" dirty="0">
                <a:effectLst/>
                <a:latin typeface="+mj-lt"/>
              </a:rPr>
              <a:t> </a:t>
            </a:r>
            <a:r>
              <a:rPr lang="en-US" sz="2000" dirty="0" err="1">
                <a:effectLst/>
                <a:latin typeface="+mj-lt"/>
              </a:rPr>
              <a:t>уочљивији</a:t>
            </a:r>
            <a:r>
              <a:rPr lang="en-US" sz="2000" dirty="0">
                <a:effectLst/>
                <a:latin typeface="+mj-lt"/>
              </a:rPr>
              <a:t> и </a:t>
            </a:r>
            <a:r>
              <a:rPr lang="en-US" sz="2000" dirty="0" err="1">
                <a:effectLst/>
                <a:latin typeface="+mj-lt"/>
              </a:rPr>
              <a:t>цењенији</a:t>
            </a:r>
            <a:r>
              <a:rPr lang="en-US" sz="2000" dirty="0">
                <a:effectLst/>
                <a:latin typeface="+mj-lt"/>
              </a:rPr>
              <a:t> </a:t>
            </a:r>
            <a:r>
              <a:rPr lang="en-US" sz="2000" dirty="0" err="1">
                <a:effectLst/>
                <a:latin typeface="+mj-lt"/>
              </a:rPr>
              <a:t>интерно</a:t>
            </a:r>
            <a:r>
              <a:rPr lang="en-US" sz="2000" dirty="0">
                <a:effectLst/>
                <a:latin typeface="+mj-lt"/>
              </a:rPr>
              <a:t> (</a:t>
            </a:r>
            <a:r>
              <a:rPr lang="en-US" sz="2000" dirty="0" err="1">
                <a:effectLst/>
                <a:latin typeface="+mj-lt"/>
              </a:rPr>
              <a:t>на</a:t>
            </a:r>
            <a:r>
              <a:rPr lang="en-US" sz="2000" dirty="0">
                <a:effectLst/>
                <a:latin typeface="+mj-lt"/>
              </a:rPr>
              <a:t> </a:t>
            </a:r>
            <a:r>
              <a:rPr lang="en-US" sz="2000" dirty="0" err="1">
                <a:effectLst/>
                <a:latin typeface="+mj-lt"/>
              </a:rPr>
              <a:t>националном</a:t>
            </a:r>
            <a:r>
              <a:rPr lang="en-US" sz="2000" dirty="0">
                <a:effectLst/>
                <a:latin typeface="+mj-lt"/>
              </a:rPr>
              <a:t> </a:t>
            </a:r>
            <a:r>
              <a:rPr lang="en-US" sz="2000" dirty="0" err="1">
                <a:effectLst/>
                <a:latin typeface="+mj-lt"/>
              </a:rPr>
              <a:t>нивоу</a:t>
            </a:r>
            <a:r>
              <a:rPr lang="en-US" sz="2000" dirty="0">
                <a:effectLst/>
                <a:latin typeface="+mj-lt"/>
              </a:rPr>
              <a:t>) и </a:t>
            </a:r>
            <a:r>
              <a:rPr lang="en-US" sz="2000" dirty="0" err="1">
                <a:effectLst/>
                <a:latin typeface="+mj-lt"/>
              </a:rPr>
              <a:t>екстерно</a:t>
            </a:r>
            <a:r>
              <a:rPr lang="en-US" sz="2000" dirty="0">
                <a:effectLst/>
                <a:latin typeface="+mj-lt"/>
              </a:rPr>
              <a:t> (</a:t>
            </a:r>
            <a:r>
              <a:rPr lang="en-US" sz="2000" dirty="0" err="1">
                <a:effectLst/>
                <a:latin typeface="+mj-lt"/>
              </a:rPr>
              <a:t>на</a:t>
            </a:r>
            <a:r>
              <a:rPr lang="en-US" sz="2000" dirty="0">
                <a:effectLst/>
                <a:latin typeface="+mj-lt"/>
              </a:rPr>
              <a:t> </a:t>
            </a:r>
            <a:r>
              <a:rPr lang="en-US" sz="2000" dirty="0" err="1">
                <a:effectLst/>
                <a:latin typeface="+mj-lt"/>
              </a:rPr>
              <a:t>међународном</a:t>
            </a:r>
            <a:r>
              <a:rPr lang="en-US" sz="2000" dirty="0">
                <a:effectLst/>
                <a:latin typeface="+mj-lt"/>
              </a:rPr>
              <a:t> </a:t>
            </a:r>
            <a:r>
              <a:rPr lang="en-US" sz="2000" dirty="0" err="1">
                <a:effectLst/>
                <a:latin typeface="+mj-lt"/>
              </a:rPr>
              <a:t>нивоу</a:t>
            </a:r>
            <a:r>
              <a:rPr lang="en-US" sz="2000" dirty="0">
                <a:effectLst/>
                <a:latin typeface="+mj-lt"/>
              </a:rPr>
              <a:t>), </a:t>
            </a:r>
            <a:r>
              <a:rPr lang="en-US" sz="2000" dirty="0" err="1">
                <a:effectLst/>
                <a:latin typeface="+mj-lt"/>
              </a:rPr>
              <a:t>чиме</a:t>
            </a:r>
            <a:r>
              <a:rPr lang="en-US" sz="2000" dirty="0">
                <a:effectLst/>
                <a:latin typeface="+mj-lt"/>
              </a:rPr>
              <a:t> </a:t>
            </a:r>
            <a:r>
              <a:rPr lang="en-US" sz="2000" dirty="0" err="1">
                <a:effectLst/>
                <a:latin typeface="+mj-lt"/>
              </a:rPr>
              <a:t>би</a:t>
            </a:r>
            <a:r>
              <a:rPr lang="en-US" sz="2000" dirty="0">
                <a:effectLst/>
                <a:latin typeface="+mj-lt"/>
              </a:rPr>
              <a:t> </a:t>
            </a:r>
            <a:r>
              <a:rPr lang="en-US" sz="2000" dirty="0" err="1">
                <a:effectLst/>
                <a:latin typeface="+mj-lt"/>
              </a:rPr>
              <a:t>се</a:t>
            </a:r>
            <a:r>
              <a:rPr lang="en-US" sz="2000" dirty="0">
                <a:effectLst/>
                <a:latin typeface="+mj-lt"/>
              </a:rPr>
              <a:t> </a:t>
            </a:r>
            <a:r>
              <a:rPr lang="en-US" sz="2000" dirty="0" err="1">
                <a:effectLst/>
                <a:latin typeface="+mj-lt"/>
              </a:rPr>
              <a:t>подстакло</a:t>
            </a:r>
            <a:r>
              <a:rPr lang="en-US" sz="2000" dirty="0">
                <a:effectLst/>
                <a:latin typeface="+mj-lt"/>
              </a:rPr>
              <a:t> </a:t>
            </a:r>
            <a:r>
              <a:rPr lang="en-US" sz="2000" dirty="0" err="1">
                <a:effectLst/>
                <a:latin typeface="+mj-lt"/>
              </a:rPr>
              <a:t>привлачење</a:t>
            </a:r>
            <a:r>
              <a:rPr lang="en-US" sz="2000" dirty="0">
                <a:effectLst/>
                <a:latin typeface="+mj-lt"/>
              </a:rPr>
              <a:t> </a:t>
            </a:r>
            <a:r>
              <a:rPr lang="en-US" sz="2000" dirty="0" err="1">
                <a:effectLst/>
                <a:latin typeface="+mj-lt"/>
              </a:rPr>
              <a:t>потребних</a:t>
            </a:r>
            <a:r>
              <a:rPr lang="en-US" sz="2000" dirty="0">
                <a:effectLst/>
                <a:latin typeface="+mj-lt"/>
              </a:rPr>
              <a:t> </a:t>
            </a:r>
            <a:r>
              <a:rPr lang="en-US" sz="2000" dirty="0" err="1">
                <a:effectLst/>
                <a:latin typeface="+mj-lt"/>
              </a:rPr>
              <a:t>профила</a:t>
            </a:r>
            <a:r>
              <a:rPr lang="en-US" sz="2000" dirty="0">
                <a:effectLst/>
                <a:latin typeface="+mj-lt"/>
              </a:rPr>
              <a:t> </a:t>
            </a:r>
            <a:r>
              <a:rPr lang="en-US" sz="2000" dirty="0" err="1">
                <a:effectLst/>
                <a:latin typeface="+mj-lt"/>
              </a:rPr>
              <a:t>становника</a:t>
            </a:r>
            <a:r>
              <a:rPr lang="en-US" sz="2000" dirty="0">
                <a:effectLst/>
                <a:latin typeface="+mj-lt"/>
              </a:rPr>
              <a:t> и </a:t>
            </a:r>
            <a:r>
              <a:rPr lang="en-US" sz="2000" dirty="0" err="1">
                <a:effectLst/>
                <a:latin typeface="+mj-lt"/>
              </a:rPr>
              <a:t>запослених</a:t>
            </a:r>
            <a:r>
              <a:rPr lang="en-US" sz="2000" dirty="0">
                <a:effectLst/>
                <a:latin typeface="+mj-lt"/>
              </a:rPr>
              <a:t>, а </a:t>
            </a:r>
            <a:r>
              <a:rPr lang="en-US" sz="2000" dirty="0" err="1">
                <a:effectLst/>
                <a:latin typeface="+mj-lt"/>
              </a:rPr>
              <a:t>нарочито</a:t>
            </a:r>
            <a:r>
              <a:rPr lang="en-US" sz="2000" dirty="0">
                <a:effectLst/>
                <a:latin typeface="+mj-lt"/>
              </a:rPr>
              <a:t> </a:t>
            </a:r>
            <a:r>
              <a:rPr lang="en-US" sz="2000" dirty="0" err="1">
                <a:effectLst/>
                <a:latin typeface="+mj-lt"/>
              </a:rPr>
              <a:t>талената</a:t>
            </a:r>
            <a:r>
              <a:rPr lang="en-US" sz="2000" dirty="0">
                <a:effectLst/>
                <a:latin typeface="+mj-lt"/>
              </a:rPr>
              <a:t> </a:t>
            </a:r>
            <a:r>
              <a:rPr lang="en-US" sz="2000" dirty="0" err="1">
                <a:effectLst/>
                <a:latin typeface="+mj-lt"/>
              </a:rPr>
              <a:t>из</a:t>
            </a:r>
            <a:r>
              <a:rPr lang="en-US" sz="2000" dirty="0">
                <a:effectLst/>
                <a:latin typeface="+mj-lt"/>
              </a:rPr>
              <a:t> </a:t>
            </a:r>
            <a:r>
              <a:rPr lang="en-US" sz="2000" dirty="0" err="1">
                <a:effectLst/>
                <a:latin typeface="+mj-lt"/>
              </a:rPr>
              <a:t>области</a:t>
            </a:r>
            <a:r>
              <a:rPr lang="en-US" sz="2000" dirty="0">
                <a:effectLst/>
                <a:latin typeface="+mj-lt"/>
              </a:rPr>
              <a:t> </a:t>
            </a:r>
            <a:r>
              <a:rPr lang="en-US" sz="2000" dirty="0" err="1">
                <a:effectLst/>
                <a:latin typeface="+mj-lt"/>
              </a:rPr>
              <a:t>технологије</a:t>
            </a:r>
            <a:r>
              <a:rPr lang="en-US" sz="2000" dirty="0">
                <a:effectLst/>
                <a:latin typeface="+mj-lt"/>
              </a:rPr>
              <a:t> и </a:t>
            </a:r>
            <a:r>
              <a:rPr lang="en-US" sz="2000" dirty="0" err="1">
                <a:effectLst/>
                <a:latin typeface="+mj-lt"/>
              </a:rPr>
              <a:t>дизајна</a:t>
            </a:r>
            <a:r>
              <a:rPr lang="en-US" sz="2000" dirty="0">
                <a:effectLst/>
                <a:latin typeface="+mj-lt"/>
              </a:rPr>
              <a:t>, и </a:t>
            </a:r>
            <a:r>
              <a:rPr lang="en-US" sz="2000" dirty="0" err="1">
                <a:effectLst/>
                <a:latin typeface="+mj-lt"/>
              </a:rPr>
              <a:t>на</a:t>
            </a:r>
            <a:r>
              <a:rPr lang="en-US" sz="2000" dirty="0">
                <a:effectLst/>
                <a:latin typeface="+mj-lt"/>
              </a:rPr>
              <a:t> </a:t>
            </a:r>
            <a:r>
              <a:rPr lang="en-US" sz="2000" dirty="0" err="1">
                <a:effectLst/>
                <a:latin typeface="+mj-lt"/>
              </a:rPr>
              <a:t>тај</a:t>
            </a:r>
            <a:r>
              <a:rPr lang="en-US" sz="2000" dirty="0">
                <a:effectLst/>
                <a:latin typeface="+mj-lt"/>
              </a:rPr>
              <a:t> </a:t>
            </a:r>
            <a:r>
              <a:rPr lang="en-US" sz="2000" dirty="0" err="1">
                <a:effectLst/>
                <a:latin typeface="+mj-lt"/>
              </a:rPr>
              <a:t>начин</a:t>
            </a:r>
            <a:r>
              <a:rPr lang="en-US" sz="2000" dirty="0">
                <a:effectLst/>
                <a:latin typeface="+mj-lt"/>
              </a:rPr>
              <a:t> </a:t>
            </a:r>
            <a:r>
              <a:rPr lang="en-US" sz="2000" dirty="0" err="1">
                <a:effectLst/>
                <a:latin typeface="+mj-lt"/>
              </a:rPr>
              <a:t>пружио</a:t>
            </a:r>
            <a:r>
              <a:rPr lang="en-US" sz="2000" dirty="0">
                <a:effectLst/>
                <a:latin typeface="+mj-lt"/>
              </a:rPr>
              <a:t> </a:t>
            </a:r>
            <a:r>
              <a:rPr lang="en-US" sz="2000" dirty="0" err="1">
                <a:effectLst/>
                <a:latin typeface="+mj-lt"/>
              </a:rPr>
              <a:t>друштвени</a:t>
            </a:r>
            <a:r>
              <a:rPr lang="en-US" sz="2000" dirty="0">
                <a:effectLst/>
                <a:latin typeface="+mj-lt"/>
              </a:rPr>
              <a:t> и </a:t>
            </a:r>
            <a:r>
              <a:rPr lang="en-US" sz="2000" dirty="0" err="1">
                <a:effectLst/>
                <a:latin typeface="+mj-lt"/>
              </a:rPr>
              <a:t>економски</a:t>
            </a:r>
            <a:r>
              <a:rPr lang="en-US" sz="2000" dirty="0">
                <a:effectLst/>
                <a:latin typeface="+mj-lt"/>
              </a:rPr>
              <a:t> </a:t>
            </a:r>
            <a:r>
              <a:rPr lang="en-US" sz="2000" dirty="0" err="1">
                <a:effectLst/>
                <a:latin typeface="+mj-lt"/>
              </a:rPr>
              <a:t>допринос</a:t>
            </a:r>
            <a:r>
              <a:rPr lang="en-US" sz="2000" dirty="0">
                <a:effectLst/>
                <a:latin typeface="+mj-lt"/>
              </a:rPr>
              <a:t> </a:t>
            </a:r>
            <a:r>
              <a:rPr lang="en-US" sz="2000" dirty="0" err="1">
                <a:effectLst/>
                <a:latin typeface="+mj-lt"/>
              </a:rPr>
              <a:t>локалној</a:t>
            </a:r>
            <a:r>
              <a:rPr lang="en-US" sz="2000" dirty="0">
                <a:effectLst/>
                <a:latin typeface="+mj-lt"/>
              </a:rPr>
              <a:t> </a:t>
            </a:r>
            <a:r>
              <a:rPr lang="en-US" sz="2000" dirty="0" err="1">
                <a:effectLst/>
                <a:latin typeface="+mj-lt"/>
              </a:rPr>
              <a:t>заједници</a:t>
            </a:r>
            <a:r>
              <a:rPr lang="en-US" sz="2000" dirty="0">
                <a:effectLst/>
              </a:rPr>
              <a:t>.</a:t>
            </a:r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338549-C5B3-4A6B-BB46-84E9F3D7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 err="1">
                <a:effectLst/>
              </a:rPr>
              <a:t>Пример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доб</a:t>
            </a:r>
            <a:r>
              <a:rPr lang="en-US" b="1" dirty="0" err="1"/>
              <a:t>ре</a:t>
            </a:r>
            <a:r>
              <a:rPr lang="en-US" b="1" dirty="0"/>
              <a:t> </a:t>
            </a:r>
            <a:r>
              <a:rPr lang="en-US" b="1" dirty="0" err="1"/>
              <a:t>праксе</a:t>
            </a:r>
            <a:r>
              <a:rPr lang="en-US" b="1" dirty="0"/>
              <a:t> - </a:t>
            </a:r>
            <a:r>
              <a:rPr lang="en-US" b="1" dirty="0" err="1">
                <a:effectLst/>
              </a:rPr>
              <a:t>визија</a:t>
            </a:r>
            <a:r>
              <a:rPr lang="en-US" b="1" dirty="0">
                <a:effectLst/>
              </a:rPr>
              <a:t> </a:t>
            </a:r>
            <a:r>
              <a:rPr lang="sr-Cyrl-RS" b="1" dirty="0">
                <a:effectLst/>
              </a:rPr>
              <a:t>и мисија </a:t>
            </a:r>
            <a:r>
              <a:rPr lang="en-US" b="1" dirty="0" err="1">
                <a:effectLst/>
              </a:rPr>
              <a:t>бренда</a:t>
            </a:r>
            <a:r>
              <a:rPr lang="en-US" b="1" dirty="0">
                <a:effectLst/>
              </a:rPr>
              <a:t> </a:t>
            </a:r>
            <a:r>
              <a:rPr lang="sr-Cyrl-RS" dirty="0">
                <a:solidFill>
                  <a:srgbClr val="FFC000"/>
                </a:solidFill>
                <a:effectLst/>
              </a:rPr>
              <a:t>– </a:t>
            </a:r>
            <a:br>
              <a:rPr lang="sr-Cyrl-RS" dirty="0">
                <a:solidFill>
                  <a:srgbClr val="FFC000"/>
                </a:solidFill>
                <a:effectLst/>
              </a:rPr>
            </a:br>
            <a:r>
              <a:rPr lang="en-US" sz="3200" dirty="0" err="1">
                <a:solidFill>
                  <a:srgbClr val="FFC000"/>
                </a:solidFill>
                <a:effectLst/>
              </a:rPr>
              <a:t>Ајндховен</a:t>
            </a:r>
            <a:r>
              <a:rPr lang="en-US" sz="3200" dirty="0">
                <a:solidFill>
                  <a:srgbClr val="FFC000"/>
                </a:solidFill>
              </a:rPr>
              <a:t>,</a:t>
            </a:r>
            <a:r>
              <a:rPr lang="en-US" sz="3200" dirty="0">
                <a:solidFill>
                  <a:srgbClr val="FFC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C000"/>
                </a:solidFill>
                <a:effectLst/>
              </a:rPr>
              <a:t>Холандија</a:t>
            </a:r>
            <a:br>
              <a:rPr lang="sr-Cyrl-RS" sz="3200" dirty="0">
                <a:effectLst/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0568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85FB9C-D334-4290-8614-20B40C8AB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dirty="0"/>
              <a:t>КОМУНИКАЦИЈА ЖЕЉЕНОГ БРЕНДА – </a:t>
            </a:r>
            <a:r>
              <a:rPr lang="sr-Cyrl-RS" b="1" dirty="0">
                <a:solidFill>
                  <a:srgbClr val="FFC000"/>
                </a:solidFill>
              </a:rPr>
              <a:t>УЛОГА МЕНАЏЕРА ЗА ОДНОСЕ С ЈАВНОШЋУ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06BD06-A434-4563-A2F9-9D4DDBB92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r-Cyrl-RS" sz="3300" dirty="0">
                <a:latin typeface="+mj-lt"/>
              </a:rPr>
              <a:t>Координирана комуникација је главни ресурс за изградњу бренда</a:t>
            </a:r>
          </a:p>
          <a:p>
            <a:r>
              <a:rPr lang="ru-RU" sz="3300" dirty="0">
                <a:latin typeface="+mj-lt"/>
              </a:rPr>
              <a:t>Утицај на имиџ дестинације кроз: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300" dirty="0">
                <a:latin typeface="+mj-lt"/>
              </a:rPr>
              <a:t> Вести и репортаже у медијима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300" dirty="0">
                <a:latin typeface="+mj-lt"/>
              </a:rPr>
              <a:t> Литература, уметност и популарна култура (филмови, телевизија, музика)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300" dirty="0">
                <a:latin typeface="+mj-lt"/>
              </a:rPr>
              <a:t> </a:t>
            </a:r>
            <a:r>
              <a:rPr lang="sr-Cyrl-CS" sz="3300" dirty="0">
                <a:latin typeface="+mj-lt"/>
                <a:cs typeface="Arial" panose="020B0604020202020204" pitchFamily="34" charset="0"/>
              </a:rPr>
              <a:t>И</a:t>
            </a:r>
            <a:r>
              <a:rPr lang="sr-Cyrl-CS" sz="33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ндуковани извори (брошуре које издају управа дестинације и туристичке организације, огласне кампање у масовним медијима, интернет извори и сл.)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CS" sz="33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Л</a:t>
            </a:r>
            <a:r>
              <a:rPr lang="sr-Cyrl-CS" sz="33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ични извори (пријатељи и познаници породице који добровољно дају информације о дестинацији, посетиоци који дају рецензије дестинације и личне препоруке);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CS" sz="33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Cyrl-CS" sz="33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Cyrl-CS" sz="33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Аутономни </a:t>
            </a:r>
            <a:r>
              <a:rPr lang="sr-Cyrl-CS" sz="33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извори (водичи, вести, чланци, извештаји, документарни филмови)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300" dirty="0">
                <a:latin typeface="+mj-lt"/>
              </a:rPr>
              <a:t> Ефикасне активности на пољу односа с јавношћу</a:t>
            </a:r>
          </a:p>
          <a:p>
            <a:pPr marL="0" indent="0">
              <a:buNone/>
            </a:pP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7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26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40" name="Freeform: Shape 28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1" name="Freeform: Shape 30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42" name="Rectangle 32">
            <a:extLst>
              <a:ext uri="{FF2B5EF4-FFF2-40B4-BE49-F238E27FC236}">
                <a16:creationId xmlns:a16="http://schemas.microsoft.com/office/drawing/2014/main" id="{075615F8-B807-416B-8DBB-536E4371A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wo people looking at a paper&#10;&#10;Description automatically generated with medium confidence">
            <a:extLst>
              <a:ext uri="{FF2B5EF4-FFF2-40B4-BE49-F238E27FC236}">
                <a16:creationId xmlns:a16="http://schemas.microsoft.com/office/drawing/2014/main" id="{2116A8F2-2A83-4511-AFDF-7DD3D074B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7" r="2" b="24380"/>
          <a:stretch/>
        </p:blipFill>
        <p:spPr>
          <a:xfrm>
            <a:off x="6107467" y="2"/>
            <a:ext cx="5820494" cy="2302951"/>
          </a:xfrm>
          <a:custGeom>
            <a:avLst/>
            <a:gdLst/>
            <a:ahLst/>
            <a:cxnLst/>
            <a:rect l="l" t="t" r="r" b="b"/>
            <a:pathLst>
              <a:path w="5820494" h="2302951">
                <a:moveTo>
                  <a:pt x="331087" y="0"/>
                </a:moveTo>
                <a:lnTo>
                  <a:pt x="5820494" y="0"/>
                </a:lnTo>
                <a:lnTo>
                  <a:pt x="5709900" y="213766"/>
                </a:lnTo>
                <a:cubicBezTo>
                  <a:pt x="5432869" y="711271"/>
                  <a:pt x="5095500" y="1152643"/>
                  <a:pt x="4932484" y="1340037"/>
                </a:cubicBezTo>
                <a:cubicBezTo>
                  <a:pt x="4535940" y="1795562"/>
                  <a:pt x="3997053" y="2167493"/>
                  <a:pt x="3361811" y="2268288"/>
                </a:cubicBezTo>
                <a:cubicBezTo>
                  <a:pt x="2395334" y="2421964"/>
                  <a:pt x="953447" y="2057186"/>
                  <a:pt x="286590" y="1322722"/>
                </a:cubicBezTo>
                <a:cubicBezTo>
                  <a:pt x="-136161" y="857205"/>
                  <a:pt x="-42091" y="443733"/>
                  <a:pt x="251826" y="87954"/>
                </a:cubicBezTo>
                <a:close/>
              </a:path>
            </a:pathLst>
          </a:cu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4418D29-509C-48C8-A734-A9B0FF6C5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348" r="49360" b="-1"/>
          <a:stretch/>
        </p:blipFill>
        <p:spPr>
          <a:xfrm>
            <a:off x="7961952" y="3048001"/>
            <a:ext cx="4230048" cy="3809998"/>
          </a:xfrm>
          <a:custGeom>
            <a:avLst/>
            <a:gdLst/>
            <a:ahLst/>
            <a:cxnLst/>
            <a:rect l="l" t="t" r="r" b="b"/>
            <a:pathLst>
              <a:path w="4230048" h="3809998">
                <a:moveTo>
                  <a:pt x="2183095" y="18"/>
                </a:moveTo>
                <a:cubicBezTo>
                  <a:pt x="2652021" y="-4644"/>
                  <a:pt x="3095337" y="947177"/>
                  <a:pt x="3425027" y="1440807"/>
                </a:cubicBezTo>
                <a:cubicBezTo>
                  <a:pt x="3436611" y="1458213"/>
                  <a:pt x="3455517" y="1484324"/>
                  <a:pt x="3480109" y="1517585"/>
                </a:cubicBezTo>
                <a:cubicBezTo>
                  <a:pt x="3749371" y="1882737"/>
                  <a:pt x="4144039" y="2208821"/>
                  <a:pt x="4221130" y="2801399"/>
                </a:cubicBezTo>
                <a:lnTo>
                  <a:pt x="4230048" y="2899971"/>
                </a:lnTo>
                <a:lnTo>
                  <a:pt x="4230048" y="3224557"/>
                </a:lnTo>
                <a:lnTo>
                  <a:pt x="4230047" y="3224568"/>
                </a:lnTo>
                <a:lnTo>
                  <a:pt x="4230047" y="3809998"/>
                </a:lnTo>
                <a:lnTo>
                  <a:pt x="4077743" y="3809998"/>
                </a:lnTo>
                <a:lnTo>
                  <a:pt x="892220" y="3809998"/>
                </a:lnTo>
                <a:lnTo>
                  <a:pt x="840654" y="3790763"/>
                </a:lnTo>
                <a:cubicBezTo>
                  <a:pt x="487978" y="3656636"/>
                  <a:pt x="58498" y="3454097"/>
                  <a:pt x="5750" y="2913921"/>
                </a:cubicBezTo>
                <a:cubicBezTo>
                  <a:pt x="-64577" y="2192439"/>
                  <a:pt x="527932" y="1403503"/>
                  <a:pt x="819614" y="1008105"/>
                </a:cubicBezTo>
                <a:cubicBezTo>
                  <a:pt x="1190771" y="504837"/>
                  <a:pt x="1667013" y="5308"/>
                  <a:pt x="2183095" y="18"/>
                </a:cubicBezTo>
                <a:close/>
              </a:path>
            </a:pathLst>
          </a:custGeom>
        </p:spPr>
      </p:pic>
      <p:sp>
        <p:nvSpPr>
          <p:cNvPr id="43" name="Freeform: Shape 34">
            <a:extLst>
              <a:ext uri="{FF2B5EF4-FFF2-40B4-BE49-F238E27FC236}">
                <a16:creationId xmlns:a16="http://schemas.microsoft.com/office/drawing/2014/main" id="{B4E82C7F-8602-4A38-A43F-2CC20AB9D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85154" flipH="1">
            <a:off x="7260230" y="-2526873"/>
            <a:ext cx="3738966" cy="620627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D401AA-58BE-4C64-9245-480D3E9D1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7999"/>
            <a:ext cx="5628526" cy="304799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C000">
                    <a:alpha val="70000"/>
                  </a:srgbClr>
                </a:solidFill>
                <a:latin typeface="+mj-lt"/>
              </a:rPr>
              <a:t>Генеришу</a:t>
            </a:r>
            <a:r>
              <a:rPr lang="en-US" sz="2000" b="1" dirty="0">
                <a:solidFill>
                  <a:srgbClr val="FFC000">
                    <a:alpha val="70000"/>
                  </a:srgb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C000">
                    <a:alpha val="70000"/>
                  </a:srgbClr>
                </a:solidFill>
                <a:latin typeface="+mj-lt"/>
              </a:rPr>
              <a:t>позитиван</a:t>
            </a:r>
            <a:r>
              <a:rPr lang="en-US" sz="2000" b="1" dirty="0">
                <a:solidFill>
                  <a:srgbClr val="FFC000">
                    <a:alpha val="70000"/>
                  </a:srgb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C000">
                    <a:alpha val="70000"/>
                  </a:srgbClr>
                </a:solidFill>
                <a:latin typeface="+mj-lt"/>
              </a:rPr>
              <a:t>публицитет</a:t>
            </a:r>
            <a:endParaRPr lang="en-US" sz="2000" b="1" dirty="0">
              <a:solidFill>
                <a:srgbClr val="FFC000">
                  <a:alpha val="70000"/>
                </a:srgbClr>
              </a:solidFill>
              <a:latin typeface="+mj-lt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C000">
                    <a:alpha val="70000"/>
                  </a:srgbClr>
                </a:solidFill>
                <a:latin typeface="+mj-lt"/>
              </a:rPr>
              <a:t>Изграде</a:t>
            </a:r>
            <a:r>
              <a:rPr lang="en-US" sz="2000" b="1" dirty="0">
                <a:solidFill>
                  <a:srgbClr val="FFC000">
                    <a:alpha val="70000"/>
                  </a:srgb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C000">
                    <a:alpha val="70000"/>
                  </a:srgbClr>
                </a:solidFill>
                <a:latin typeface="+mj-lt"/>
              </a:rPr>
              <a:t>односе</a:t>
            </a:r>
            <a:r>
              <a:rPr lang="en-US" sz="2000" b="1" dirty="0">
                <a:solidFill>
                  <a:srgbClr val="FFC000">
                    <a:alpha val="70000"/>
                  </a:srgb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C000">
                    <a:alpha val="70000"/>
                  </a:srgbClr>
                </a:solidFill>
                <a:latin typeface="+mj-lt"/>
              </a:rPr>
              <a:t>са</a:t>
            </a:r>
            <a:r>
              <a:rPr lang="en-US" sz="2000" b="1" dirty="0">
                <a:solidFill>
                  <a:srgbClr val="FFC000">
                    <a:alpha val="70000"/>
                  </a:srgb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C000">
                    <a:alpha val="70000"/>
                  </a:srgbClr>
                </a:solidFill>
                <a:latin typeface="+mj-lt"/>
              </a:rPr>
              <a:t>циљним</a:t>
            </a:r>
            <a:r>
              <a:rPr lang="en-US" sz="2000" b="1" dirty="0">
                <a:solidFill>
                  <a:srgbClr val="FFC000">
                    <a:alpha val="70000"/>
                  </a:srgb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C000">
                    <a:alpha val="70000"/>
                  </a:srgbClr>
                </a:solidFill>
                <a:latin typeface="+mj-lt"/>
              </a:rPr>
              <a:t>групама</a:t>
            </a:r>
            <a:endParaRPr lang="en-US" sz="2000" b="1" dirty="0">
              <a:solidFill>
                <a:srgbClr val="FFC000">
                  <a:alpha val="70000"/>
                </a:srgbClr>
              </a:solidFill>
              <a:latin typeface="+mj-lt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C000">
                    <a:alpha val="70000"/>
                  </a:srgbClr>
                </a:solidFill>
                <a:latin typeface="+mj-lt"/>
              </a:rPr>
              <a:t>Шаљу</a:t>
            </a:r>
            <a:r>
              <a:rPr lang="en-US" sz="2000" b="1" dirty="0">
                <a:solidFill>
                  <a:srgbClr val="FFC000">
                    <a:alpha val="70000"/>
                  </a:srgbClr>
                </a:solidFill>
                <a:latin typeface="+mj-lt"/>
              </a:rPr>
              <a:t> и </a:t>
            </a:r>
            <a:r>
              <a:rPr lang="en-US" sz="2000" b="1" dirty="0" err="1">
                <a:solidFill>
                  <a:srgbClr val="FFC000">
                    <a:alpha val="70000"/>
                  </a:srgbClr>
                </a:solidFill>
                <a:latin typeface="+mj-lt"/>
              </a:rPr>
              <a:t>понављају</a:t>
            </a:r>
            <a:r>
              <a:rPr lang="en-US" sz="2000" b="1" dirty="0">
                <a:solidFill>
                  <a:srgbClr val="FFC000">
                    <a:alpha val="70000"/>
                  </a:srgb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C000">
                    <a:alpha val="70000"/>
                  </a:srgbClr>
                </a:solidFill>
                <a:latin typeface="+mj-lt"/>
              </a:rPr>
              <a:t>доследне</a:t>
            </a:r>
            <a:r>
              <a:rPr lang="en-US" sz="2000" b="1" dirty="0">
                <a:solidFill>
                  <a:srgbClr val="FFC000">
                    <a:alpha val="70000"/>
                  </a:srgbClr>
                </a:solidFill>
                <a:latin typeface="+mj-lt"/>
              </a:rPr>
              <a:t> и </a:t>
            </a:r>
            <a:r>
              <a:rPr lang="en-US" sz="2000" b="1" dirty="0" err="1">
                <a:solidFill>
                  <a:srgbClr val="FFC000">
                    <a:alpha val="70000"/>
                  </a:srgbClr>
                </a:solidFill>
                <a:latin typeface="+mj-lt"/>
              </a:rPr>
              <a:t>убедљиве</a:t>
            </a:r>
            <a:r>
              <a:rPr lang="en-US" sz="2000" b="1" dirty="0">
                <a:solidFill>
                  <a:srgbClr val="FFC000">
                    <a:alpha val="70000"/>
                  </a:srgb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C000">
                    <a:alpha val="70000"/>
                  </a:srgbClr>
                </a:solidFill>
                <a:latin typeface="+mj-lt"/>
              </a:rPr>
              <a:t>поруке</a:t>
            </a:r>
            <a:endParaRPr lang="en-US" sz="2000" b="1" dirty="0">
              <a:solidFill>
                <a:srgbClr val="FFC000">
                  <a:alpha val="70000"/>
                </a:srgbClr>
              </a:solidFill>
              <a:latin typeface="+mj-lt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C000">
                    <a:alpha val="70000"/>
                  </a:srgbClr>
                </a:solidFill>
                <a:latin typeface="+mj-lt"/>
              </a:rPr>
              <a:t>Одржавају</a:t>
            </a:r>
            <a:r>
              <a:rPr lang="en-US" sz="2000" b="1" dirty="0">
                <a:solidFill>
                  <a:srgbClr val="FFC000">
                    <a:alpha val="70000"/>
                  </a:srgb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C000">
                    <a:alpha val="70000"/>
                  </a:srgbClr>
                </a:solidFill>
                <a:latin typeface="+mj-lt"/>
              </a:rPr>
              <a:t>континуирану</a:t>
            </a:r>
            <a:r>
              <a:rPr lang="en-US" sz="2000" b="1" dirty="0">
                <a:solidFill>
                  <a:srgbClr val="FFC000">
                    <a:alpha val="70000"/>
                  </a:srgb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C000">
                    <a:alpha val="70000"/>
                  </a:srgbClr>
                </a:solidFill>
                <a:latin typeface="+mj-lt"/>
              </a:rPr>
              <a:t>конзистентност</a:t>
            </a:r>
            <a:r>
              <a:rPr lang="en-US" sz="2000" b="1" dirty="0">
                <a:solidFill>
                  <a:srgbClr val="FFC000">
                    <a:alpha val="70000"/>
                  </a:srgb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C000">
                    <a:alpha val="70000"/>
                  </a:srgbClr>
                </a:solidFill>
                <a:latin typeface="+mj-lt"/>
              </a:rPr>
              <a:t>порука</a:t>
            </a:r>
            <a:endParaRPr lang="sr-Cyrl-RS" sz="2000" b="1" dirty="0">
              <a:solidFill>
                <a:srgbClr val="FFC000">
                  <a:alpha val="70000"/>
                </a:srgbClr>
              </a:solidFill>
              <a:latin typeface="+mj-lt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sr-Cyrl-RS" sz="2000" b="1" dirty="0">
                <a:solidFill>
                  <a:srgbClr val="FFC000">
                    <a:alpha val="70000"/>
                  </a:srgbClr>
                </a:solidFill>
                <a:latin typeface="+mj-lt"/>
              </a:rPr>
              <a:t>Кључан је избор платформе за досезање до циљних група</a:t>
            </a:r>
            <a:endParaRPr lang="en-US" sz="2000" b="1" dirty="0">
              <a:solidFill>
                <a:srgbClr val="FFC000">
                  <a:alpha val="70000"/>
                </a:srgbClr>
              </a:solidFill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3E0049-3096-4F2A-8891-4D99DAD8E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3997"/>
            <a:ext cx="5334000" cy="152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МЕНАЏЕРИ ЗА ОДНОСЕ С ЈАВНОШЋУ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92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F3C8A0-FA2E-4FC9-B1AA-7584B66A7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667"/>
          <a:stretch/>
        </p:blipFill>
        <p:spPr>
          <a:xfrm>
            <a:off x="5264728" y="2"/>
            <a:ext cx="6927272" cy="5330949"/>
          </a:xfrm>
          <a:custGeom>
            <a:avLst/>
            <a:gdLst/>
            <a:ahLst/>
            <a:cxnLst/>
            <a:rect l="l" t="t" r="r" b="b"/>
            <a:pathLst>
              <a:path w="6927272" h="5330949">
                <a:moveTo>
                  <a:pt x="0" y="0"/>
                </a:moveTo>
                <a:lnTo>
                  <a:pt x="6927272" y="0"/>
                </a:lnTo>
                <a:lnTo>
                  <a:pt x="6927272" y="3912793"/>
                </a:lnTo>
                <a:lnTo>
                  <a:pt x="6884989" y="4002742"/>
                </a:lnTo>
                <a:cubicBezTo>
                  <a:pt x="6799406" y="4174873"/>
                  <a:pt x="6702812" y="4339578"/>
                  <a:pt x="6592028" y="4494163"/>
                </a:cubicBezTo>
                <a:cubicBezTo>
                  <a:pt x="5802121" y="5596640"/>
                  <a:pt x="4821632" y="5380883"/>
                  <a:pt x="3742808" y="5122218"/>
                </a:cubicBezTo>
                <a:cubicBezTo>
                  <a:pt x="2131653" y="4735722"/>
                  <a:pt x="759367" y="4191689"/>
                  <a:pt x="326623" y="2148182"/>
                </a:cubicBezTo>
                <a:cubicBezTo>
                  <a:pt x="186907" y="1488770"/>
                  <a:pt x="67840" y="834043"/>
                  <a:pt x="13721" y="201231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9896C11-F8DF-437A-B349-8AFD602D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791199" y="-1219198"/>
            <a:ext cx="5181601" cy="76200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33A3AE-9F5B-4DA4-8F9B-8FC9C9CCF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4572000" cy="2286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ПРИМЕР ДОБРЕ ПРАКСЕ</a:t>
            </a:r>
            <a:r>
              <a:rPr lang="sr-Cyrl-R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sz="4400" b="1" dirty="0">
                <a:solidFill>
                  <a:srgbClr val="FFC000">
                    <a:alpha val="70000"/>
                  </a:srgbClr>
                </a:solidFill>
              </a:rPr>
              <a:t>ШВЕДСКА</a:t>
            </a:r>
            <a:br>
              <a:rPr lang="sr-Cyrl-RS" sz="4400" dirty="0">
                <a:solidFill>
                  <a:schemeClr val="tx1">
                    <a:alpha val="70000"/>
                  </a:schemeClr>
                </a:solidFill>
              </a:rPr>
            </a:b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DF7B2-ADAC-4FC1-951E-70E1BAD76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999" y="3945276"/>
            <a:ext cx="5423043" cy="215072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r-Cyrl-C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sr-Cyrl-C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уристичка организација </a:t>
            </a:r>
            <a:r>
              <a:rPr lang="sr-Latn-RS" sz="2400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Visit</a:t>
            </a:r>
            <a:r>
              <a:rPr lang="sr-Latn-RS" sz="24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400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Sweeden</a:t>
            </a:r>
            <a:r>
              <a:rPr lang="sr-Latn-RS" sz="24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C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је одлучила да користи </a:t>
            </a:r>
            <a:r>
              <a:rPr lang="sr-Latn-RS" sz="2400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AirBnB</a:t>
            </a:r>
            <a:r>
              <a:rPr lang="sr-Cyrl-C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платформу за </a:t>
            </a:r>
            <a:r>
              <a:rPr lang="sr-Cyrl-R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комуникацију са циљним јавностима</a:t>
            </a:r>
            <a:endParaRPr lang="en-US" sz="3200" kern="1200" dirty="0">
              <a:solidFill>
                <a:schemeClr val="tx1">
                  <a:alpha val="70000"/>
                </a:schemeClr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0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D5C47-5FAE-4634-8ADE-34D222FC6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ЗАШТО ЈЕ БРЕНДИРАЊЕ ДЕСТИНАЦИЈЕ КОРИСНО И ВАЖНО?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F86BAA3-A5E3-4CC9-9641-351979039E3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562725" y="2285999"/>
            <a:ext cx="5151121" cy="355282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34962-303A-4B80-B282-C08440041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976" y="2285999"/>
            <a:ext cx="5351144" cy="761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9B40B-C949-4BB6-B9EC-21BF59E2F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5" y="2381251"/>
            <a:ext cx="6134100" cy="4133850"/>
          </a:xfrm>
        </p:spPr>
        <p:txBody>
          <a:bodyPr>
            <a:normAutofit fontScale="77500" lnSpcReduction="20000"/>
          </a:bodyPr>
          <a:lstStyle/>
          <a:p>
            <a:r>
              <a:rPr lang="sr-Cyrl-CS" sz="23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За ЈЛС је корисно стратешко средство за подстицање одрживог економског развоја</a:t>
            </a:r>
          </a:p>
          <a:p>
            <a:r>
              <a:rPr lang="ru-RU" sz="2300" dirty="0">
                <a:latin typeface="+mj-lt"/>
              </a:rPr>
              <a:t>Омогућава да географска локација постане дестинација где људи желе да живе и раде, туристи да посећују, а инвеститори да уложе своја средства</a:t>
            </a:r>
          </a:p>
          <a:p>
            <a:r>
              <a:rPr lang="ru-RU" sz="2300" dirty="0">
                <a:latin typeface="+mj-lt"/>
              </a:rPr>
              <a:t>Повећава способност привлачења, регрутовања и задржавања талентованих људи</a:t>
            </a:r>
          </a:p>
          <a:p>
            <a:r>
              <a:rPr lang="ru-RU" sz="2300" dirty="0">
                <a:latin typeface="+mj-lt"/>
              </a:rPr>
              <a:t>Пружа могућност за решавање практичних, односно функционалних проблема везаних за дестинацију</a:t>
            </a:r>
          </a:p>
          <a:p>
            <a:r>
              <a:rPr lang="sr-Cyrl-CS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sr-Cyrl-CS" sz="2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омаже дестинацијама у надметању са конкурентима за ограничене финансијске, људске или културне ресурсе</a:t>
            </a:r>
            <a:endParaRPr lang="en-US" sz="23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sr-Cyrl-CS" sz="24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A42C17-91EB-4186-AEE8-6CF0E8DF6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2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75615F8-B807-416B-8DBB-536E4371A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157CE7C-AD96-4C66-87F8-0FE04896D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2104481" cy="6858001"/>
          </a:xfrm>
          <a:custGeom>
            <a:avLst/>
            <a:gdLst>
              <a:gd name="connsiteX0" fmla="*/ 0 w 2104481"/>
              <a:gd name="connsiteY0" fmla="*/ 0 h 6858001"/>
              <a:gd name="connsiteX1" fmla="*/ 631371 w 2104481"/>
              <a:gd name="connsiteY1" fmla="*/ 0 h 6858001"/>
              <a:gd name="connsiteX2" fmla="*/ 631371 w 2104481"/>
              <a:gd name="connsiteY2" fmla="*/ 1 h 6858001"/>
              <a:gd name="connsiteX3" fmla="*/ 1598581 w 2104481"/>
              <a:gd name="connsiteY3" fmla="*/ 1 h 6858001"/>
              <a:gd name="connsiteX4" fmla="*/ 1619235 w 2104481"/>
              <a:gd name="connsiteY4" fmla="*/ 52985 h 6858001"/>
              <a:gd name="connsiteX5" fmla="*/ 1828671 w 2104481"/>
              <a:gd name="connsiteY5" fmla="*/ 803891 h 6858001"/>
              <a:gd name="connsiteX6" fmla="*/ 2096129 w 2104481"/>
              <a:gd name="connsiteY6" fmla="*/ 2925121 h 6858001"/>
              <a:gd name="connsiteX7" fmla="*/ 2082790 w 2104481"/>
              <a:gd name="connsiteY7" fmla="*/ 4099808 h 6858001"/>
              <a:gd name="connsiteX8" fmla="*/ 1713648 w 2104481"/>
              <a:gd name="connsiteY8" fmla="*/ 5467759 h 6858001"/>
              <a:gd name="connsiteX9" fmla="*/ 742641 w 2104481"/>
              <a:gd name="connsiteY9" fmla="*/ 6851640 h 6858001"/>
              <a:gd name="connsiteX10" fmla="*/ 736233 w 2104481"/>
              <a:gd name="connsiteY10" fmla="*/ 6858001 h 6858001"/>
              <a:gd name="connsiteX11" fmla="*/ 520179 w 2104481"/>
              <a:gd name="connsiteY11" fmla="*/ 6858001 h 6858001"/>
              <a:gd name="connsiteX12" fmla="*/ 520179 w 2104481"/>
              <a:gd name="connsiteY12" fmla="*/ 6858000 h 6858001"/>
              <a:gd name="connsiteX13" fmla="*/ 0 w 2104481"/>
              <a:gd name="connsiteY13" fmla="*/ 6858000 h 6858001"/>
              <a:gd name="connsiteX14" fmla="*/ 0 w 2104481"/>
              <a:gd name="connsiteY1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04481" h="6858001">
                <a:moveTo>
                  <a:pt x="0" y="0"/>
                </a:moveTo>
                <a:lnTo>
                  <a:pt x="631371" y="0"/>
                </a:lnTo>
                <a:lnTo>
                  <a:pt x="631371" y="1"/>
                </a:lnTo>
                <a:lnTo>
                  <a:pt x="1598581" y="1"/>
                </a:lnTo>
                <a:lnTo>
                  <a:pt x="1619235" y="52985"/>
                </a:lnTo>
                <a:cubicBezTo>
                  <a:pt x="1719191" y="327523"/>
                  <a:pt x="1785841" y="600965"/>
                  <a:pt x="1828671" y="803891"/>
                </a:cubicBezTo>
                <a:cubicBezTo>
                  <a:pt x="1975926" y="1501514"/>
                  <a:pt x="2082236" y="2211392"/>
                  <a:pt x="2096129" y="2925121"/>
                </a:cubicBezTo>
                <a:cubicBezTo>
                  <a:pt x="2104795" y="3349260"/>
                  <a:pt x="2114079" y="3729535"/>
                  <a:pt x="2082790" y="4099808"/>
                </a:cubicBezTo>
                <a:cubicBezTo>
                  <a:pt x="2044815" y="4550167"/>
                  <a:pt x="1946656" y="4985759"/>
                  <a:pt x="1713648" y="5467759"/>
                </a:cubicBezTo>
                <a:cubicBezTo>
                  <a:pt x="1466438" y="5978960"/>
                  <a:pt x="1134085" y="6441253"/>
                  <a:pt x="742641" y="6851640"/>
                </a:cubicBezTo>
                <a:lnTo>
                  <a:pt x="736233" y="6858001"/>
                </a:lnTo>
                <a:lnTo>
                  <a:pt x="520179" y="6858001"/>
                </a:lnTo>
                <a:lnTo>
                  <a:pt x="5201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507C61F-55C2-482E-B916-A0C3A3A02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31194">
            <a:off x="354366" y="102924"/>
            <a:ext cx="1872343" cy="6739811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F4B727-CA3C-4736-8E4B-F5070F140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73" y="1219200"/>
            <a:ext cx="1723436" cy="403351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D05A9E-44A6-4038-A414-8BB1A106E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96620" y="2519680"/>
            <a:ext cx="4361380" cy="372515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800" dirty="0">
                <a:latin typeface="+mj-lt"/>
              </a:rPr>
              <a:t>ТЕОРИЈСКИ АСПЕКТИ БРЕНДИРАЊА ДЕСТИНАЦИЈЕ И ПРИМЕРИ ДОБРЕ ПРАКСЕ ИЗ СВЕТА</a:t>
            </a:r>
          </a:p>
          <a:p>
            <a:pPr marL="45720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800" dirty="0">
                <a:latin typeface="+mj-lt"/>
              </a:rPr>
              <a:t>ПРОЦЕС БРЕНДИРАЊА ГРАДОВА И ОПШТИНА У РЕПУБЛИЦИ СРБИЈИ </a:t>
            </a:r>
          </a:p>
          <a:p>
            <a:pPr marL="45720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800" dirty="0">
                <a:latin typeface="+mj-lt"/>
              </a:rPr>
              <a:t> БРЕНДИРАЊЕ ДЕСТИНАЦИЈЕ -ПРИМЕР ВАЉЕВА </a:t>
            </a:r>
          </a:p>
          <a:p>
            <a:pPr marL="45720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800" dirty="0">
                <a:latin typeface="+mj-lt"/>
              </a:rPr>
              <a:t>БРЕНДИРАЊЕ ДЕСТИНАЦИЈЕ - ПРИМЕР КРАГУЈЕВЦА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0995CF4-F248-4F1E-ABCA-892C82531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418" y="2722960"/>
            <a:ext cx="4931582" cy="4135040"/>
          </a:xfrm>
          <a:custGeom>
            <a:avLst/>
            <a:gdLst>
              <a:gd name="connsiteX0" fmla="*/ 2552210 w 4931582"/>
              <a:gd name="connsiteY0" fmla="*/ 121 h 4135040"/>
              <a:gd name="connsiteX1" fmla="*/ 4267212 w 4931582"/>
              <a:gd name="connsiteY1" fmla="*/ 466681 h 4135040"/>
              <a:gd name="connsiteX2" fmla="*/ 4871902 w 4931582"/>
              <a:gd name="connsiteY2" fmla="*/ 702362 h 4135040"/>
              <a:gd name="connsiteX3" fmla="*/ 4931582 w 4931582"/>
              <a:gd name="connsiteY3" fmla="*/ 726580 h 4135040"/>
              <a:gd name="connsiteX4" fmla="*/ 4931582 w 4931582"/>
              <a:gd name="connsiteY4" fmla="*/ 4135040 h 4135040"/>
              <a:gd name="connsiteX5" fmla="*/ 173982 w 4931582"/>
              <a:gd name="connsiteY5" fmla="*/ 4135040 h 4135040"/>
              <a:gd name="connsiteX6" fmla="*/ 155445 w 4931582"/>
              <a:gd name="connsiteY6" fmla="*/ 4095529 h 4135040"/>
              <a:gd name="connsiteX7" fmla="*/ 96519 w 4931582"/>
              <a:gd name="connsiteY7" fmla="*/ 3940386 h 4135040"/>
              <a:gd name="connsiteX8" fmla="*/ 727333 w 4931582"/>
              <a:gd name="connsiteY8" fmla="*/ 1034973 h 4135040"/>
              <a:gd name="connsiteX9" fmla="*/ 2102481 w 4931582"/>
              <a:gd name="connsiteY9" fmla="*/ 43895 h 4135040"/>
              <a:gd name="connsiteX10" fmla="*/ 2552210 w 4931582"/>
              <a:gd name="connsiteY10" fmla="*/ 121 h 413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31582" h="4135040">
                <a:moveTo>
                  <a:pt x="2552210" y="121"/>
                </a:moveTo>
                <a:cubicBezTo>
                  <a:pt x="3195748" y="6760"/>
                  <a:pt x="3804442" y="287311"/>
                  <a:pt x="4267212" y="466681"/>
                </a:cubicBezTo>
                <a:cubicBezTo>
                  <a:pt x="4468996" y="544715"/>
                  <a:pt x="4670782" y="622865"/>
                  <a:pt x="4871902" y="702362"/>
                </a:cubicBezTo>
                <a:lnTo>
                  <a:pt x="4931582" y="726580"/>
                </a:lnTo>
                <a:lnTo>
                  <a:pt x="4931582" y="4135040"/>
                </a:lnTo>
                <a:lnTo>
                  <a:pt x="173982" y="4135040"/>
                </a:lnTo>
                <a:lnTo>
                  <a:pt x="155445" y="4095529"/>
                </a:lnTo>
                <a:cubicBezTo>
                  <a:pt x="134157" y="4045291"/>
                  <a:pt x="114485" y="3993575"/>
                  <a:pt x="96519" y="3940386"/>
                </a:cubicBezTo>
                <a:cubicBezTo>
                  <a:pt x="-149797" y="3212027"/>
                  <a:pt x="80616" y="1935543"/>
                  <a:pt x="727333" y="1034973"/>
                </a:cubicBezTo>
                <a:cubicBezTo>
                  <a:pt x="1162734" y="428187"/>
                  <a:pt x="1634777" y="143879"/>
                  <a:pt x="2102481" y="43895"/>
                </a:cubicBezTo>
                <a:cubicBezTo>
                  <a:pt x="2253336" y="11643"/>
                  <a:pt x="2403701" y="-1412"/>
                  <a:pt x="2552210" y="1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78A271-CAED-4506-82DB-30F1BED07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559" y="1532083"/>
            <a:ext cx="7098987" cy="7700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Cyrl-RS" dirty="0"/>
              <a:t>АГЕНДА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5ED2D25-48D9-4871-A100-953DBDE5B8C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8157842" y="3429000"/>
            <a:ext cx="3695584" cy="310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20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6697D5-8EDD-47FB-85D9-9248BE5C2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err="1"/>
              <a:t>Брендирање</a:t>
            </a:r>
            <a:r>
              <a:rPr lang="sr-Cyrl-RS" dirty="0"/>
              <a:t> дестинације и локална заједница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A84C82-B373-4907-94A8-2853734B7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latin typeface="+mj-lt"/>
              </a:rPr>
              <a:t>Даје стратешке смернице за развој, пружа визију будућности локалне заједнице и правац за планирање и спровођење различитих мера које ће помоћи остварењу ове визије.</a:t>
            </a:r>
          </a:p>
          <a:p>
            <a:r>
              <a:rPr lang="ru-RU" sz="1600" dirty="0">
                <a:latin typeface="+mj-lt"/>
              </a:rPr>
              <a:t>Јача осећај идентификовања становника са дестинацијом и повећава осећај поноса, залагања и везаности за дестинацију</a:t>
            </a:r>
          </a:p>
          <a:p>
            <a:r>
              <a:rPr lang="ru-RU" sz="1600" dirty="0">
                <a:latin typeface="+mj-lt"/>
              </a:rPr>
              <a:t>Креира платформу за брендирање туристичких и угоститељских објеката, привредних субјеката и локалних производа, </a:t>
            </a:r>
          </a:p>
          <a:p>
            <a:r>
              <a:rPr lang="ru-RU" sz="1600" dirty="0">
                <a:latin typeface="+mj-lt"/>
              </a:rPr>
              <a:t>Подстиче привлачење страних инвеститора који улажу у нове или постојеће привредне субјекте на територији дестинације или у обнављање постојеће или изградњу нове инфраструктуре, као и бољи приступ финансирању</a:t>
            </a:r>
          </a:p>
          <a:p>
            <a:r>
              <a:rPr lang="ru-RU" sz="1600" dirty="0">
                <a:latin typeface="+mj-lt"/>
              </a:rPr>
              <a:t>Подстиче локални развој и јача конкурентност индустријских сектора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3503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10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34" name="Freeform: Shape 12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5" name="Freeform: Shape 14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36" name="Rectangle 16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39A2CB-7C27-4EEC-B2DB-B1442AEC7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82"/>
          <a:stretch/>
        </p:blipFill>
        <p:spPr>
          <a:xfrm>
            <a:off x="-15221" y="0"/>
            <a:ext cx="12207220" cy="6857990"/>
          </a:xfrm>
          <a:prstGeom prst="rect">
            <a:avLst/>
          </a:prstGeom>
        </p:spPr>
      </p:pic>
      <p:sp>
        <p:nvSpPr>
          <p:cNvPr id="37" name="Rectangle 18">
            <a:extLst>
              <a:ext uri="{FF2B5EF4-FFF2-40B4-BE49-F238E27FC236}">
                <a16:creationId xmlns:a16="http://schemas.microsoft.com/office/drawing/2014/main" id="{0ED8FC7E-742C-4B53-B6FF-F19F8EDA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1928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F3B90A-10ED-4B45-9CC3-A52C2513F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427" y="1454111"/>
            <a:ext cx="8009146" cy="22128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r-Cyrl-R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КРАГУЈЕВАЦ КАО БРЕНД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A8A021-FD98-46E4-9061-B342249D5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1020" y="3749255"/>
            <a:ext cx="6409960" cy="118872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1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4A7896-C055-47C9-B6E3-344592E8D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НАПОМЕНЕ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B336B3-534A-49F5-BB76-4910FF877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>
                <a:latin typeface="+mj-lt"/>
              </a:rPr>
              <a:t>Управљање локалним економским развојем засновано на подацима и анализама</a:t>
            </a:r>
          </a:p>
          <a:p>
            <a:r>
              <a:rPr lang="sr-Cyrl-RS" dirty="0">
                <a:latin typeface="+mj-lt"/>
              </a:rPr>
              <a:t>Анализа ланца вредности МЕТАЛСКОГ и ИКТ СЕКТОРА</a:t>
            </a:r>
          </a:p>
          <a:p>
            <a:r>
              <a:rPr lang="sr-Cyrl-RS" dirty="0">
                <a:latin typeface="+mj-lt"/>
              </a:rPr>
              <a:t>Дефинисање визије, мисије и циљних група</a:t>
            </a:r>
          </a:p>
          <a:p>
            <a:r>
              <a:rPr lang="sr-Cyrl-RS" dirty="0">
                <a:latin typeface="+mj-lt"/>
              </a:rPr>
              <a:t>Израда смерница за стратегију </a:t>
            </a:r>
            <a:r>
              <a:rPr lang="sr-Cyrl-RS" dirty="0" err="1">
                <a:latin typeface="+mj-lt"/>
              </a:rPr>
              <a:t>брендирања</a:t>
            </a:r>
            <a:r>
              <a:rPr lang="sr-Cyrl-RS" dirty="0">
                <a:latin typeface="+mj-lt"/>
              </a:rPr>
              <a:t> </a:t>
            </a:r>
          </a:p>
          <a:p>
            <a:r>
              <a:rPr lang="sr-Cyrl-RS" dirty="0">
                <a:latin typeface="+mj-lt"/>
              </a:rPr>
              <a:t>Истраживање перцепција о постојећем имиџу и жељеном бренду</a:t>
            </a:r>
          </a:p>
          <a:p>
            <a:r>
              <a:rPr lang="sr-Cyrl-RS" dirty="0">
                <a:latin typeface="+mj-lt"/>
              </a:rPr>
              <a:t>Израда Плана комуникације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8341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F9DBC1-CB67-481D-B826-5F39F2890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530" y="761998"/>
            <a:ext cx="5657849" cy="17430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365C09F-543F-4D17-9B41-C05A7782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4CB3EC-774F-47E2-86DE-E6FFFE191D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>
                <a:latin typeface="+mj-lt"/>
              </a:rPr>
              <a:t>ВИЗИЈА</a:t>
            </a:r>
            <a:endParaRPr lang="en-US" dirty="0">
              <a:latin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7FE368-C463-4250-870F-54090D7745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spcBef>
                <a:spcPts val="0"/>
              </a:spcBef>
            </a:pPr>
            <a:r>
              <a:rPr lang="sr-Cyrl-RS" altLang="en-US" sz="2900" dirty="0">
                <a:latin typeface="+mj-lt"/>
              </a:rPr>
              <a:t>Град Крагујевац</a:t>
            </a:r>
            <a:r>
              <a:rPr lang="en-US" altLang="en-US" sz="2900" dirty="0">
                <a:latin typeface="+mj-lt"/>
              </a:rPr>
              <a:t> </a:t>
            </a:r>
            <a:r>
              <a:rPr lang="sr-Cyrl-RS" altLang="en-US" sz="2900" dirty="0">
                <a:latin typeface="+mj-lt"/>
              </a:rPr>
              <a:t>ће</a:t>
            </a:r>
            <a:r>
              <a:rPr lang="en-US" altLang="en-US" sz="2900" dirty="0">
                <a:latin typeface="+mj-lt"/>
              </a:rPr>
              <a:t> </a:t>
            </a:r>
            <a:r>
              <a:rPr lang="sr-Cyrl-RS" altLang="en-US" sz="2900" dirty="0">
                <a:latin typeface="+mj-lt"/>
              </a:rPr>
              <a:t>бити</a:t>
            </a:r>
            <a:r>
              <a:rPr lang="en-US" altLang="en-US" sz="2900" dirty="0">
                <a:latin typeface="+mj-lt"/>
              </a:rPr>
              <a:t> </a:t>
            </a:r>
            <a:r>
              <a:rPr lang="en-US" altLang="en-US" sz="2900" dirty="0" err="1">
                <a:latin typeface="+mj-lt"/>
              </a:rPr>
              <a:t>препознат</a:t>
            </a:r>
            <a:r>
              <a:rPr lang="en-US" altLang="en-US" sz="2900" dirty="0">
                <a:latin typeface="+mj-lt"/>
              </a:rPr>
              <a:t> у </a:t>
            </a:r>
            <a:r>
              <a:rPr lang="en-US" altLang="en-US" sz="2900" dirty="0" err="1">
                <a:latin typeface="+mj-lt"/>
              </a:rPr>
              <a:t>земљи</a:t>
            </a:r>
            <a:r>
              <a:rPr lang="en-US" altLang="en-US" sz="2900" dirty="0">
                <a:latin typeface="+mj-lt"/>
              </a:rPr>
              <a:t> </a:t>
            </a:r>
            <a:r>
              <a:rPr lang="sr-Cyrl-RS" altLang="en-US" sz="2900" dirty="0">
                <a:latin typeface="+mj-lt"/>
              </a:rPr>
              <a:t>и региону као локална самоуправа</a:t>
            </a:r>
            <a:r>
              <a:rPr lang="en-US" altLang="en-US" sz="2900" dirty="0">
                <a:latin typeface="+mj-lt"/>
              </a:rPr>
              <a:t> </a:t>
            </a:r>
            <a:r>
              <a:rPr lang="en-US" altLang="en-US" sz="2900" dirty="0" err="1">
                <a:latin typeface="+mj-lt"/>
              </a:rPr>
              <a:t>кој</a:t>
            </a:r>
            <a:r>
              <a:rPr lang="sr-Cyrl-RS" altLang="en-US" sz="2900" dirty="0">
                <a:latin typeface="+mj-lt"/>
              </a:rPr>
              <a:t>а</a:t>
            </a:r>
            <a:r>
              <a:rPr lang="en-US" altLang="en-US" sz="2900" dirty="0">
                <a:latin typeface="+mj-lt"/>
              </a:rPr>
              <a:t> </a:t>
            </a:r>
            <a:r>
              <a:rPr lang="en-US" altLang="en-US" sz="2900" dirty="0" err="1">
                <a:latin typeface="+mj-lt"/>
              </a:rPr>
              <a:t>нуди</a:t>
            </a:r>
            <a:r>
              <a:rPr lang="en-US" altLang="en-US" sz="2900" dirty="0">
                <a:latin typeface="+mj-lt"/>
              </a:rPr>
              <a:t> </a:t>
            </a:r>
            <a:r>
              <a:rPr lang="sr-Cyrl-RS" altLang="en-US" sz="2900" dirty="0">
                <a:latin typeface="+mj-lt"/>
              </a:rPr>
              <a:t>најбоље </a:t>
            </a:r>
            <a:r>
              <a:rPr lang="en-US" altLang="en-US" sz="2900" dirty="0" err="1">
                <a:latin typeface="+mj-lt"/>
              </a:rPr>
              <a:t>пословне</a:t>
            </a:r>
            <a:r>
              <a:rPr lang="en-US" altLang="en-US" sz="2900" dirty="0">
                <a:latin typeface="+mj-lt"/>
              </a:rPr>
              <a:t> и </a:t>
            </a:r>
            <a:r>
              <a:rPr lang="en-US" altLang="en-US" sz="2900" dirty="0" err="1">
                <a:latin typeface="+mj-lt"/>
              </a:rPr>
              <a:t>образовне</a:t>
            </a:r>
            <a:r>
              <a:rPr lang="en-US" altLang="en-US" sz="2900" dirty="0">
                <a:latin typeface="+mj-lt"/>
              </a:rPr>
              <a:t> </a:t>
            </a:r>
            <a:r>
              <a:rPr lang="en-US" altLang="en-US" sz="2900" dirty="0" err="1">
                <a:latin typeface="+mj-lt"/>
              </a:rPr>
              <a:t>могућности</a:t>
            </a:r>
            <a:r>
              <a:rPr lang="en-US" altLang="en-US" sz="2900" dirty="0">
                <a:latin typeface="+mj-lt"/>
              </a:rPr>
              <a:t> </a:t>
            </a:r>
            <a:r>
              <a:rPr lang="en-US" altLang="en-US" sz="2900" dirty="0" err="1">
                <a:latin typeface="+mj-lt"/>
              </a:rPr>
              <a:t>за</a:t>
            </a:r>
            <a:r>
              <a:rPr lang="en-US" altLang="en-US" sz="2900" dirty="0">
                <a:latin typeface="+mj-lt"/>
              </a:rPr>
              <a:t> </a:t>
            </a:r>
            <a:r>
              <a:rPr lang="en-US" altLang="en-US" sz="2900" dirty="0" err="1">
                <a:latin typeface="+mj-lt"/>
              </a:rPr>
              <a:t>све</a:t>
            </a:r>
            <a:r>
              <a:rPr lang="en-US" altLang="en-US" sz="2900" dirty="0">
                <a:latin typeface="+mj-lt"/>
              </a:rPr>
              <a:t> </a:t>
            </a:r>
            <a:r>
              <a:rPr lang="en-US" altLang="en-US" sz="2900" dirty="0" err="1">
                <a:latin typeface="+mj-lt"/>
              </a:rPr>
              <a:t>грађане</a:t>
            </a:r>
            <a:r>
              <a:rPr lang="sr-Cyrl-RS" altLang="en-US" sz="2900" dirty="0">
                <a:latin typeface="+mj-lt"/>
              </a:rPr>
              <a:t>,</a:t>
            </a:r>
            <a:r>
              <a:rPr lang="en-US" altLang="en-US" sz="2900" dirty="0">
                <a:latin typeface="+mj-lt"/>
              </a:rPr>
              <a:t> </a:t>
            </a:r>
            <a:r>
              <a:rPr lang="en-US" altLang="en-US" sz="2900" dirty="0" err="1">
                <a:latin typeface="+mj-lt"/>
              </a:rPr>
              <a:t>при</a:t>
            </a:r>
            <a:r>
              <a:rPr lang="en-US" altLang="en-US" sz="2900" dirty="0">
                <a:latin typeface="+mj-lt"/>
              </a:rPr>
              <a:t> </a:t>
            </a:r>
            <a:r>
              <a:rPr lang="en-US" altLang="en-US" sz="2900" dirty="0" err="1">
                <a:latin typeface="+mj-lt"/>
              </a:rPr>
              <a:t>чему</a:t>
            </a:r>
            <a:r>
              <a:rPr lang="en-US" altLang="en-US" sz="2900" dirty="0">
                <a:latin typeface="+mj-lt"/>
              </a:rPr>
              <a:t> </a:t>
            </a:r>
            <a:r>
              <a:rPr lang="en-US" altLang="en-US" sz="2900" dirty="0" err="1">
                <a:latin typeface="+mj-lt"/>
              </a:rPr>
              <a:t>се</a:t>
            </a:r>
            <a:r>
              <a:rPr lang="en-US" altLang="en-US" sz="2900" dirty="0">
                <a:latin typeface="+mj-lt"/>
              </a:rPr>
              <a:t> </a:t>
            </a:r>
            <a:r>
              <a:rPr lang="en-US" altLang="en-US" sz="2900" dirty="0" err="1">
                <a:latin typeface="+mj-lt"/>
              </a:rPr>
              <a:t>подједнако</a:t>
            </a:r>
            <a:r>
              <a:rPr lang="en-US" altLang="en-US" sz="2900" dirty="0">
                <a:latin typeface="+mj-lt"/>
              </a:rPr>
              <a:t> </a:t>
            </a:r>
            <a:r>
              <a:rPr lang="sr-Cyrl-RS" altLang="en-US" sz="2900" dirty="0">
                <a:latin typeface="+mj-lt"/>
              </a:rPr>
              <a:t>вреднује</a:t>
            </a:r>
            <a:r>
              <a:rPr lang="en-US" altLang="en-US" sz="2900" dirty="0">
                <a:latin typeface="+mj-lt"/>
              </a:rPr>
              <a:t> </a:t>
            </a:r>
            <a:r>
              <a:rPr lang="en-US" altLang="en-US" sz="2900" dirty="0" err="1">
                <a:latin typeface="+mj-lt"/>
              </a:rPr>
              <a:t>дугогодишња</a:t>
            </a:r>
            <a:r>
              <a:rPr lang="en-US" altLang="en-US" sz="2900" dirty="0">
                <a:latin typeface="+mj-lt"/>
              </a:rPr>
              <a:t> </a:t>
            </a:r>
            <a:r>
              <a:rPr lang="en-US" altLang="en-US" sz="2900" dirty="0" err="1">
                <a:latin typeface="+mj-lt"/>
              </a:rPr>
              <a:t>традиција</a:t>
            </a:r>
            <a:r>
              <a:rPr lang="en-US" altLang="en-US" sz="2900" dirty="0">
                <a:latin typeface="+mj-lt"/>
              </a:rPr>
              <a:t> у </a:t>
            </a:r>
            <a:r>
              <a:rPr lang="en-US" altLang="en-US" sz="2900" dirty="0" err="1">
                <a:latin typeface="+mj-lt"/>
              </a:rPr>
              <a:t>области</a:t>
            </a:r>
            <a:r>
              <a:rPr lang="en-US" altLang="en-US" sz="2900" dirty="0">
                <a:latin typeface="+mj-lt"/>
              </a:rPr>
              <a:t> </a:t>
            </a:r>
            <a:r>
              <a:rPr lang="en-US" altLang="en-US" sz="2900" dirty="0" err="1">
                <a:latin typeface="+mj-lt"/>
              </a:rPr>
              <a:t>металског</a:t>
            </a:r>
            <a:r>
              <a:rPr lang="en-US" altLang="en-US" sz="2900" dirty="0">
                <a:latin typeface="+mj-lt"/>
              </a:rPr>
              <a:t> </a:t>
            </a:r>
            <a:r>
              <a:rPr lang="en-US" altLang="en-US" sz="2900" dirty="0" err="1">
                <a:latin typeface="+mj-lt"/>
              </a:rPr>
              <a:t>сектора</a:t>
            </a:r>
            <a:r>
              <a:rPr lang="en-US" altLang="en-US" sz="2900" dirty="0">
                <a:latin typeface="+mj-lt"/>
              </a:rPr>
              <a:t> и </a:t>
            </a:r>
            <a:r>
              <a:rPr lang="en-US" altLang="en-US" sz="2900" dirty="0" err="1">
                <a:latin typeface="+mj-lt"/>
              </a:rPr>
              <a:t>потенцијал</a:t>
            </a:r>
            <a:r>
              <a:rPr lang="en-US" altLang="en-US" sz="2900" dirty="0">
                <a:latin typeface="+mj-lt"/>
              </a:rPr>
              <a:t> </a:t>
            </a:r>
            <a:r>
              <a:rPr lang="en-US" altLang="en-US" sz="2900" dirty="0" err="1">
                <a:latin typeface="+mj-lt"/>
              </a:rPr>
              <a:t>за</a:t>
            </a:r>
            <a:r>
              <a:rPr lang="en-US" altLang="en-US" sz="2900" dirty="0">
                <a:latin typeface="+mj-lt"/>
              </a:rPr>
              <a:t> </a:t>
            </a:r>
            <a:r>
              <a:rPr lang="en-US" altLang="en-US" sz="2900" dirty="0" err="1">
                <a:latin typeface="+mj-lt"/>
              </a:rPr>
              <a:t>развој</a:t>
            </a:r>
            <a:r>
              <a:rPr lang="en-US" altLang="en-US" sz="2900" dirty="0">
                <a:latin typeface="+mj-lt"/>
              </a:rPr>
              <a:t> </a:t>
            </a:r>
            <a:r>
              <a:rPr lang="en-US" altLang="en-US" sz="2900" dirty="0" err="1">
                <a:latin typeface="+mj-lt"/>
              </a:rPr>
              <a:t>савремених</a:t>
            </a:r>
            <a:r>
              <a:rPr lang="en-US" altLang="en-US" sz="2900" dirty="0">
                <a:latin typeface="+mj-lt"/>
              </a:rPr>
              <a:t> ИКТ.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582607-C4A4-4661-9917-F208DF509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dirty="0">
                <a:latin typeface="+mj-lt"/>
              </a:rPr>
              <a:t>МИСИЈА</a:t>
            </a:r>
            <a:endParaRPr lang="en-US" dirty="0">
              <a:latin typeface="+mj-l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03AE4D-A590-490C-B201-F959A441866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80000"/>
              </a:lnSpc>
              <a:spcAft>
                <a:spcPts val="800"/>
              </a:spcAft>
              <a:defRPr/>
            </a:pPr>
            <a:r>
              <a:rPr lang="sr-Cyrl-RS" altLang="en-US" sz="2400" dirty="0">
                <a:latin typeface="+mj-lt"/>
              </a:rPr>
              <a:t>П</a:t>
            </a:r>
            <a:r>
              <a:rPr lang="en-US" altLang="en-US" sz="2400" dirty="0" err="1">
                <a:latin typeface="+mj-lt"/>
              </a:rPr>
              <a:t>ружање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квалитетних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услуга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подршке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пословним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субјектима</a:t>
            </a:r>
            <a:r>
              <a:rPr lang="en-US" altLang="en-US" sz="2400" dirty="0">
                <a:latin typeface="+mj-lt"/>
              </a:rPr>
              <a:t> и </a:t>
            </a:r>
            <a:r>
              <a:rPr lang="en-US" altLang="en-US" sz="2400" dirty="0" err="1">
                <a:latin typeface="+mj-lt"/>
              </a:rPr>
              <a:t>инвеститорима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са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фокусом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на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отварање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нових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радних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места</a:t>
            </a:r>
            <a:r>
              <a:rPr lang="en-US" altLang="en-US" sz="2400" dirty="0">
                <a:latin typeface="+mj-lt"/>
              </a:rPr>
              <a:t>, </a:t>
            </a:r>
            <a:r>
              <a:rPr lang="en-US" altLang="en-US" sz="2400" dirty="0" err="1">
                <a:latin typeface="+mj-lt"/>
              </a:rPr>
              <a:t>побољшање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инфраструктуре</a:t>
            </a:r>
            <a:r>
              <a:rPr lang="en-US" altLang="en-US" sz="2400" dirty="0">
                <a:latin typeface="+mj-lt"/>
              </a:rPr>
              <a:t> и </a:t>
            </a:r>
            <a:r>
              <a:rPr lang="en-US" altLang="en-US" sz="2400" dirty="0" err="1">
                <a:latin typeface="+mj-lt"/>
              </a:rPr>
              <a:t>повезивање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свих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стејкхолдера</a:t>
            </a:r>
            <a:r>
              <a:rPr lang="en-US" altLang="en-US" sz="2400" dirty="0">
                <a:latin typeface="+mj-lt"/>
              </a:rPr>
              <a:t>.</a:t>
            </a:r>
            <a:endParaRPr lang="sr-Cyrl-RS" altLang="en-US" sz="2400" dirty="0">
              <a:latin typeface="+mj-lt"/>
            </a:endParaRPr>
          </a:p>
          <a:p>
            <a:pPr algn="just" eaLnBrk="1" hangingPunct="1">
              <a:lnSpc>
                <a:spcPct val="80000"/>
              </a:lnSpc>
              <a:spcAft>
                <a:spcPts val="800"/>
              </a:spcAft>
              <a:defRPr/>
            </a:pPr>
            <a:r>
              <a:rPr lang="en-US" altLang="en-US" sz="2400" dirty="0">
                <a:latin typeface="+mj-lt"/>
              </a:rPr>
              <a:t>У </a:t>
            </a:r>
            <a:r>
              <a:rPr lang="en-US" altLang="en-US" sz="2400" dirty="0" err="1">
                <a:latin typeface="+mj-lt"/>
              </a:rPr>
              <a:t>испуњењу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мисије</a:t>
            </a:r>
            <a:r>
              <a:rPr lang="sr-Cyrl-RS" altLang="en-US" sz="2400" dirty="0">
                <a:latin typeface="+mj-lt"/>
              </a:rPr>
              <a:t>,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локалним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економским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развојем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управља</a:t>
            </a:r>
            <a:r>
              <a:rPr lang="sr-Cyrl-RS" altLang="en-US" sz="2400" dirty="0">
                <a:latin typeface="+mj-lt"/>
              </a:rPr>
              <a:t>ћемо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одговорно</a:t>
            </a:r>
            <a:r>
              <a:rPr lang="en-US" altLang="en-US" sz="2400" dirty="0">
                <a:latin typeface="+mj-lt"/>
              </a:rPr>
              <a:t> и </a:t>
            </a:r>
            <a:r>
              <a:rPr lang="en-US" altLang="en-US" sz="2400" dirty="0" err="1">
                <a:latin typeface="+mj-lt"/>
              </a:rPr>
              <a:t>одлуке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доносити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на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бази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чињеница</a:t>
            </a:r>
            <a:r>
              <a:rPr lang="en-US" altLang="en-US" sz="2400" dirty="0">
                <a:latin typeface="+mj-lt"/>
              </a:rPr>
              <a:t>, </a:t>
            </a:r>
            <a:r>
              <a:rPr lang="en-US" altLang="en-US" sz="2400" dirty="0" err="1">
                <a:latin typeface="+mj-lt"/>
              </a:rPr>
              <a:t>података</a:t>
            </a:r>
            <a:r>
              <a:rPr lang="en-US" altLang="en-US" sz="2400" dirty="0">
                <a:latin typeface="+mj-lt"/>
              </a:rPr>
              <a:t> и </a:t>
            </a:r>
            <a:r>
              <a:rPr lang="en-US" altLang="en-US" sz="2400" dirty="0" err="1">
                <a:latin typeface="+mj-lt"/>
              </a:rPr>
              <a:t>уз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уважавање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економских</a:t>
            </a:r>
            <a:r>
              <a:rPr lang="en-US" altLang="en-US" sz="2400" dirty="0">
                <a:latin typeface="+mj-lt"/>
              </a:rPr>
              <a:t>, </a:t>
            </a:r>
            <a:r>
              <a:rPr lang="en-US" altLang="en-US" sz="2400" dirty="0" err="1">
                <a:latin typeface="+mj-lt"/>
              </a:rPr>
              <a:t>социјалних</a:t>
            </a:r>
            <a:r>
              <a:rPr lang="en-US" altLang="en-US" sz="2400" dirty="0">
                <a:latin typeface="+mj-lt"/>
              </a:rPr>
              <a:t> и </a:t>
            </a:r>
            <a:r>
              <a:rPr lang="en-US" altLang="en-US" sz="2400" dirty="0" err="1">
                <a:latin typeface="+mj-lt"/>
              </a:rPr>
              <a:t>еколошких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фактора</a:t>
            </a:r>
            <a:r>
              <a:rPr lang="en-US" altLang="en-US" sz="2400" dirty="0">
                <a:latin typeface="+mj-lt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16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A4C3F51-CD43-41B0-90FB-4FE276BC3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КРАГУЈЕВАЦ ЈЕ ПРИЧА…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5AD8C3-BC2F-4B6D-802B-827D0557DE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ОД ФИЋЕ…</a:t>
            </a:r>
            <a:endParaRPr lang="en-US" dirty="0"/>
          </a:p>
        </p:txBody>
      </p:sp>
      <p:pic>
        <p:nvPicPr>
          <p:cNvPr id="13" name="Content Placeholder 12" descr="A picture containing text, outdoor, old&#10;&#10;Description automatically generated">
            <a:extLst>
              <a:ext uri="{FF2B5EF4-FFF2-40B4-BE49-F238E27FC236}">
                <a16:creationId xmlns:a16="http://schemas.microsoft.com/office/drawing/2014/main" id="{062D65B6-663B-43D8-9631-9DA63A2BC6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77" y="1617223"/>
            <a:ext cx="2589734" cy="1697038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F54E43-A6DE-4148-8BCF-0D447399C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dirty="0"/>
              <a:t>ДО МАЈНД ПАРКА</a:t>
            </a:r>
            <a:endParaRPr lang="en-US" dirty="0"/>
          </a:p>
        </p:txBody>
      </p:sp>
      <p:pic>
        <p:nvPicPr>
          <p:cNvPr id="15" name="Content Placeholder 14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760D21B0-6CE1-4144-8ED6-845B12CB3FE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44" y="4479925"/>
            <a:ext cx="3152775" cy="1447800"/>
          </a:xfrm>
        </p:spPr>
      </p:pic>
      <p:pic>
        <p:nvPicPr>
          <p:cNvPr id="9" name="Picture 8" descr="A picture containing text, building&#10;&#10;Description automatically generated">
            <a:extLst>
              <a:ext uri="{FF2B5EF4-FFF2-40B4-BE49-F238E27FC236}">
                <a16:creationId xmlns:a16="http://schemas.microsoft.com/office/drawing/2014/main" id="{A3E69615-9A15-486F-B9FF-F07F4DC0B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856" y="1173465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1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2DA32-D61A-4565-8B71-2F4B32A8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dirty="0"/>
              <a:t>ПРЕДНОСТИ КРАГУЈЕВЦА КАО МЕСТА ЗА ЖИВОТ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FBB5B-CFE2-4B94-B3E3-740A88B96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8721" y="953835"/>
            <a:ext cx="6281873" cy="5248622"/>
          </a:xfrm>
        </p:spPr>
        <p:txBody>
          <a:bodyPr>
            <a:normAutofit/>
          </a:bodyPr>
          <a:lstStyle/>
          <a:p>
            <a:pPr algn="just"/>
            <a:r>
              <a:rPr lang="sr-Cyrl-RS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sr-Cyrl-R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оциолошки прихватљив град за живот </a:t>
            </a:r>
          </a:p>
          <a:p>
            <a:pPr algn="just"/>
            <a:r>
              <a:rPr lang="sr-Cyrl-RS" sz="2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Универзитет, Клинички центар, Плата правде</a:t>
            </a:r>
          </a:p>
          <a:p>
            <a:pPr algn="just"/>
            <a:r>
              <a:rPr lang="sr-Cyrl-RS" sz="2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Растућа привредна активност, могућност запослења</a:t>
            </a:r>
          </a:p>
          <a:p>
            <a:pPr algn="just"/>
            <a:r>
              <a:rPr lang="sr-Cyrl-RS" sz="2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Град са богатом историјом, препознатљив као први у многим аспектима </a:t>
            </a:r>
          </a:p>
          <a:p>
            <a:pPr algn="just"/>
            <a:r>
              <a:rPr lang="sr-Cyrl-RS" sz="2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Љубав, понос, породица, корени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2521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ECB40-A544-4EB9-9D0A-B3C004C5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/>
              <a:t>КАРАКТЕРИСТИКЕ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F2D40-BA47-4C3A-B2A9-3C226BA06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b="1" dirty="0">
                <a:solidFill>
                  <a:schemeClr val="accent1"/>
                </a:solidFill>
              </a:rPr>
              <a:t>БОЈА: </a:t>
            </a:r>
            <a:r>
              <a:rPr lang="sr-Cyrl-RS" dirty="0"/>
              <a:t>ЦРВЕНА И ПЛАВА</a:t>
            </a:r>
          </a:p>
          <a:p>
            <a:pPr marL="0" indent="0">
              <a:buNone/>
            </a:pPr>
            <a:r>
              <a:rPr lang="sr-Cyrl-RS" b="1" dirty="0">
                <a:solidFill>
                  <a:schemeClr val="accent1"/>
                </a:solidFill>
              </a:rPr>
              <a:t>ФОТОГРАФИЈА</a:t>
            </a:r>
            <a:r>
              <a:rPr lang="sr-Cyrl-RS" dirty="0"/>
              <a:t>: ШУМАРИЦЕ, ТОП, ПРВА ГИМНАЗИЈА, ПТИЦА КРАГУЈ,  ЦЕНТАР ГРАДА</a:t>
            </a:r>
          </a:p>
          <a:p>
            <a:pPr marL="0" indent="0">
              <a:buNone/>
            </a:pPr>
            <a:r>
              <a:rPr lang="sr-Cyrl-RS" b="1" dirty="0">
                <a:solidFill>
                  <a:schemeClr val="accent1"/>
                </a:solidFill>
              </a:rPr>
              <a:t>ОСОБА: </a:t>
            </a:r>
            <a:r>
              <a:rPr lang="sr-Cyrl-RS" dirty="0"/>
              <a:t>ВОЈВОДА РАДОМИР ПУТНИК, КНЕЗ МИЛОШ, ЈОАКИМ ВУЈИЋ, МИЛОШ ОБРЕНОВИЋ, ГРУПА СМАК, ТОМИСЛАВ НИКОЛИЋ</a:t>
            </a:r>
          </a:p>
          <a:p>
            <a:pPr marL="0" indent="0">
              <a:buNone/>
            </a:pPr>
            <a:r>
              <a:rPr lang="sr-Cyrl-RS" b="1" dirty="0">
                <a:solidFill>
                  <a:schemeClr val="accent1"/>
                </a:solidFill>
              </a:rPr>
              <a:t>ФОРМА/ЛОГОТИП/ОБЛИК</a:t>
            </a:r>
            <a:r>
              <a:rPr lang="sr-Cyrl-RS" dirty="0"/>
              <a:t>: ТОП, КРАГУЈ, ОДЕЉЕЊЕ </a:t>
            </a:r>
            <a:r>
              <a:rPr lang="sr-Latn-RS" dirty="0"/>
              <a:t>V3</a:t>
            </a:r>
            <a:endParaRPr lang="sr-Cyrl-RS" dirty="0"/>
          </a:p>
          <a:p>
            <a:pPr marL="0" indent="0">
              <a:buNone/>
            </a:pPr>
            <a:r>
              <a:rPr lang="sr-Cyrl-RS" b="1" dirty="0">
                <a:solidFill>
                  <a:schemeClr val="accent1"/>
                </a:solidFill>
              </a:rPr>
              <a:t>ОСОБИНЕ: </a:t>
            </a:r>
            <a:r>
              <a:rPr lang="sr-Cyrl-RS" dirty="0"/>
              <a:t>ТРАДИЦИОНАЛАН, МИРАН, ТИХ, ПАТРИЈАРХАЛАН, КУЛТУРАН, НАПАЋЕН, СТАМЕН, ДОБРОНАМЕРАН, ДРУШТВЕН, ЗАБАВАН, УЗБУДЉИВ</a:t>
            </a:r>
          </a:p>
          <a:p>
            <a:pPr marL="0" indent="0">
              <a:buNone/>
            </a:pPr>
            <a:r>
              <a:rPr lang="sr-Latn-RS" dirty="0"/>
              <a:t> </a:t>
            </a:r>
            <a:endParaRPr lang="sr-Cyrl-R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02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331AC4-B1A0-4627-B7C9-95A05C6CD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4D8A22-46CE-4EBE-8DBD-AB4CF6E9B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479A08C-A93A-45DC-AEF7-63855A74C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542C76B-30E9-465B-8849-FB9354BED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EB6D4E8-9B0E-424A-804B-06065EA87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CDEFB8B-F4EC-4591-9608-132B08EDC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0D92B71-BB0A-4E5C-BF79-E27228D150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B9113154-4CBD-4CD6-BAB5-FFEA2724C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4EEC5A2D-013C-41E8-8A01-28A1C62E9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5408E9F-8928-45F7-9D18-800C5A9F8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752ABBED-5F8C-47E4-A11E-69BB0E512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048EEA6B-C380-4396-B922-4DB7DBCB3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D1A353F-36F1-4BA2-904D-D90FA1338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860AA00A-0E51-41CC-A952-1E13D7584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2DC0BA30-2C7D-46B2-B808-831FEBE20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08BEC50E-A9C1-4E74-ABE2-B205E476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58459F76-F434-4BDB-B86C-596997293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27FE7C25-5F4B-47CF-8BD6-01101656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4B031CB-48DB-4D21-94A5-D142A268C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21F60125-8FB9-4362-AE52-574C6A8E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83863DF3-81E1-4B27-AA1F-51A1D9194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1E9F0B37-792A-4120-8BB7-26EFAA9DA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51DB02BB-7093-4681-BBA3-7C4316C1B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9F9B4D-C0CA-4918-8CBA-929AD9E9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sr-Cyrl-RS" dirty="0">
                <a:solidFill>
                  <a:schemeClr val="tx1"/>
                </a:solidFill>
              </a:rPr>
              <a:t>НАЈПОЗНАТИЈИ ЛОКАЛНИ БРЕНДОВИ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9609632-F91A-4C06-8E09-2CED80CE62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7722" y="2100663"/>
          <a:ext cx="10576559" cy="3956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2734">
                  <a:extLst>
                    <a:ext uri="{9D8B030D-6E8A-4147-A177-3AD203B41FA5}">
                      <a16:colId xmlns:a16="http://schemas.microsoft.com/office/drawing/2014/main" val="600814135"/>
                    </a:ext>
                  </a:extLst>
                </a:gridCol>
                <a:gridCol w="5093825">
                  <a:extLst>
                    <a:ext uri="{9D8B030D-6E8A-4147-A177-3AD203B41FA5}">
                      <a16:colId xmlns:a16="http://schemas.microsoft.com/office/drawing/2014/main" val="4089139089"/>
                    </a:ext>
                  </a:extLst>
                </a:gridCol>
              </a:tblGrid>
              <a:tr h="5761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3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МЕТАЛСКИ СЕКТОР</a:t>
                      </a:r>
                      <a:endParaRPr lang="en-US" sz="3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919" marR="1909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3100" dirty="0">
                          <a:effectLst/>
                          <a:latin typeface="+mj-lt"/>
                        </a:rPr>
                        <a:t>ИКТ СЕКТОР</a:t>
                      </a:r>
                      <a:endParaRPr lang="en-US" sz="3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919" marR="190919" marT="0" marB="0"/>
                </a:tc>
                <a:extLst>
                  <a:ext uri="{0D108BD9-81ED-4DB2-BD59-A6C34878D82A}">
                    <a16:rowId xmlns:a16="http://schemas.microsoft.com/office/drawing/2014/main" val="98725584"/>
                  </a:ext>
                </a:extLst>
              </a:tr>
              <a:tr h="5761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3100" dirty="0">
                          <a:effectLst/>
                          <a:latin typeface="+mj-lt"/>
                        </a:rPr>
                        <a:t>Сименс (трамваји, возови)</a:t>
                      </a:r>
                      <a:endParaRPr lang="en-US" sz="3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919" marR="190919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sr-Latn-RS" sz="3100">
                          <a:effectLst/>
                          <a:latin typeface="+mj-lt"/>
                        </a:rPr>
                        <a:t>Management systems</a:t>
                      </a:r>
                      <a:endParaRPr lang="en-US" sz="3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919" marR="190919" marT="0" marB="0"/>
                </a:tc>
                <a:extLst>
                  <a:ext uri="{0D108BD9-81ED-4DB2-BD59-A6C34878D82A}">
                    <a16:rowId xmlns:a16="http://schemas.microsoft.com/office/drawing/2014/main" val="2171377193"/>
                  </a:ext>
                </a:extLst>
              </a:tr>
              <a:tr h="5761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3100">
                          <a:effectLst/>
                          <a:latin typeface="+mj-lt"/>
                        </a:rPr>
                        <a:t>Тополивница</a:t>
                      </a:r>
                      <a:endParaRPr lang="en-US" sz="3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919" marR="190919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sr-Cyrl-RS" sz="3100">
                          <a:effectLst/>
                          <a:latin typeface="+mj-lt"/>
                        </a:rPr>
                        <a:t>Дата центар</a:t>
                      </a:r>
                      <a:endParaRPr lang="en-US" sz="3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919" marR="190919" marT="0" marB="0"/>
                </a:tc>
                <a:extLst>
                  <a:ext uri="{0D108BD9-81ED-4DB2-BD59-A6C34878D82A}">
                    <a16:rowId xmlns:a16="http://schemas.microsoft.com/office/drawing/2014/main" val="2683039428"/>
                  </a:ext>
                </a:extLst>
              </a:tr>
              <a:tr h="5761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3100">
                          <a:effectLst/>
                          <a:latin typeface="+mj-lt"/>
                        </a:rPr>
                        <a:t>Војна индустрија</a:t>
                      </a:r>
                      <a:endParaRPr lang="en-US" sz="3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919" marR="1909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3100" dirty="0" err="1">
                          <a:effectLst/>
                          <a:latin typeface="+mj-lt"/>
                        </a:rPr>
                        <a:t>Comtrade</a:t>
                      </a:r>
                      <a:endParaRPr lang="en-US" sz="3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919" marR="190919" marT="0" marB="0"/>
                </a:tc>
                <a:extLst>
                  <a:ext uri="{0D108BD9-81ED-4DB2-BD59-A6C34878D82A}">
                    <a16:rowId xmlns:a16="http://schemas.microsoft.com/office/drawing/2014/main" val="1934754652"/>
                  </a:ext>
                </a:extLst>
              </a:tr>
              <a:tr h="5761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3100">
                          <a:effectLst/>
                          <a:latin typeface="+mj-lt"/>
                        </a:rPr>
                        <a:t>Мајнд парк</a:t>
                      </a:r>
                      <a:endParaRPr lang="en-US" sz="3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919" marR="1909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3100" dirty="0" err="1">
                          <a:effectLst/>
                          <a:latin typeface="+mj-lt"/>
                        </a:rPr>
                        <a:t>Asseco</a:t>
                      </a:r>
                      <a:endParaRPr lang="en-US" sz="3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919" marR="190919" marT="0" marB="0"/>
                </a:tc>
                <a:extLst>
                  <a:ext uri="{0D108BD9-81ED-4DB2-BD59-A6C34878D82A}">
                    <a16:rowId xmlns:a16="http://schemas.microsoft.com/office/drawing/2014/main" val="2443343738"/>
                  </a:ext>
                </a:extLst>
              </a:tr>
              <a:tr h="10755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3100" dirty="0">
                          <a:effectLst/>
                          <a:latin typeface="+mj-lt"/>
                        </a:rPr>
                        <a:t>Аутомобили</a:t>
                      </a:r>
                      <a:endParaRPr lang="en-US" sz="3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919" marR="1909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3100" dirty="0">
                          <a:effectLst/>
                          <a:latin typeface="+mj-lt"/>
                        </a:rPr>
                        <a:t>ИКТ Кластер Централне Србије</a:t>
                      </a:r>
                      <a:endParaRPr lang="en-US" sz="3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919" marR="190919" marT="0" marB="0"/>
                </a:tc>
                <a:extLst>
                  <a:ext uri="{0D108BD9-81ED-4DB2-BD59-A6C34878D82A}">
                    <a16:rowId xmlns:a16="http://schemas.microsoft.com/office/drawing/2014/main" val="3637999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146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419D4-4578-4FA2-916F-7CB328D79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ПЕРЦЕПЦИЈА ТРЕНУТНОГ И ЖЕЉЕНОГ ИМИЏА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EA8DA-8465-439F-965D-AF809E07D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ТРЕНУТНО ЈЕ КРАГУЈЕВАЦ: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CE0B65-5273-4600-8990-0FB987391A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sr-Cyrl-RS" sz="2400" dirty="0">
                <a:latin typeface="+mj-lt"/>
              </a:rPr>
              <a:t>Породичан, миран, безбедан, мој, ушушкан, традиционалан,  град Заставе, град богате историје али и неуређен, стар, оронуо, стагниран</a:t>
            </a:r>
            <a:endParaRPr lang="en-US" sz="2400" dirty="0">
              <a:latin typeface="+mj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42361-87B0-48F0-A37D-8DC6CB805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dirty="0"/>
              <a:t>КРАГУЈЕВАЦ ТРЕБА ДА БУДЕ: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1213B3-B590-4B82-95FC-A8CF12581E3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sr-Cyrl-RS" sz="2400" dirty="0">
                <a:latin typeface="+mj-lt"/>
              </a:rPr>
              <a:t>Свеж, нов, уређен, </a:t>
            </a:r>
            <a:r>
              <a:rPr lang="ru-RU" sz="2400" dirty="0">
                <a:latin typeface="+mj-lt"/>
              </a:rPr>
              <a:t>да остане миран и сигуран за породични живот али живљи са више садржаја, иновативан и паметан град, спој традиције и иновативности – као Мајнд парк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1728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1331AC4-B1A0-4627-B7C9-95A05C6CD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4D8A22-46CE-4EBE-8DBD-AB4CF6E9B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1479A08C-A93A-45DC-AEF7-63855A74C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8542C76B-30E9-465B-8849-FB9354BED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0EB6D4E8-9B0E-424A-804B-06065EA87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0CDEFB8B-F4EC-4591-9608-132B08EDC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80D92B71-BB0A-4E5C-BF79-E27228D150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B9113154-4CBD-4CD6-BAB5-FFEA2724C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4EEC5A2D-013C-41E8-8A01-28A1C62E9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95408E9F-8928-45F7-9D18-800C5A9F8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752ABBED-5F8C-47E4-A11E-69BB0E512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048EEA6B-C380-4396-B922-4DB7DBCB3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1D1A353F-36F1-4BA2-904D-D90FA1338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860AA00A-0E51-41CC-A952-1E13D7584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2DC0BA30-2C7D-46B2-B808-831FEBE20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08BEC50E-A9C1-4E74-ABE2-B205E476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58459F76-F434-4BDB-B86C-596997293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27FE7C25-5F4B-47CF-8BD6-01101656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44B031CB-48DB-4D21-94A5-D142A268C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21F60125-8FB9-4362-AE52-574C6A8E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83863DF3-81E1-4B27-AA1F-51A1D9194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1E9F0B37-792A-4120-8BB7-26EFAA9DA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51DB02BB-7093-4681-BBA3-7C4316C1B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6FDDB9-CEE8-4537-A1D1-017C3846B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sr-Cyrl-RS" sz="3700">
                <a:solidFill>
                  <a:schemeClr val="tx1"/>
                </a:solidFill>
              </a:rPr>
              <a:t>За 10 година, Крагујевац ће бити познат у…</a:t>
            </a:r>
            <a:endParaRPr lang="en-US" sz="370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80A648B-EA07-4801-A1B5-55FEBCFF86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7722" y="1990976"/>
          <a:ext cx="10576558" cy="4175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655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991DD3-F429-4047-9F89-3DEBB0777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4400" dirty="0"/>
              <a:t>РАЗВОЈ И УПРАВЉАЊЕ БРЕНДОМ ДЕСТИНАЦИЈЕ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161A0E-C1FD-49ED-9D93-CD16988DA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08" y="1989741"/>
            <a:ext cx="2495550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B21F1B-301A-4DFD-A21B-B86F43E13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829" y="2628900"/>
            <a:ext cx="2476500" cy="1847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E45704-1465-4416-85DF-0A2986902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36863"/>
            <a:ext cx="2390775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4DBBBE-89A4-470E-88C9-B97881A01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281" y="4476750"/>
            <a:ext cx="2533803" cy="1743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60BBEB-3C15-4B6C-94B3-F6F749F566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7829" y="5117446"/>
            <a:ext cx="2928007" cy="1466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3A8580-F3E1-43DE-AB4A-66727BA7A1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4848" y="4699051"/>
            <a:ext cx="2828925" cy="1619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60DCB8-CB92-4FD0-9196-CAB3AB5B22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1660" y="1852613"/>
            <a:ext cx="2619375" cy="1743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9BD8DC-234C-4649-A9DE-F01F0FD767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2517" y="3760839"/>
            <a:ext cx="24288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40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4CF46-7916-4F8A-8A13-F5CEC8030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На чему треба да буде акценат приликом формирања бренда металског и ИКТ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409C9-5C2A-4653-B239-01A60E18B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r-Cyrl-R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Универзитет</a:t>
            </a:r>
          </a:p>
          <a:p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</a:rPr>
              <a:t>Традиција у производњи</a:t>
            </a:r>
          </a:p>
          <a:p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Дата центар што показује колико се улаже у Кг као паметан град и град будућности</a:t>
            </a:r>
          </a:p>
          <a:p>
            <a:r>
              <a:rPr lang="sr-Cyrl-RS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Мајнд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</a:rPr>
              <a:t> парк, успешне компаније</a:t>
            </a:r>
          </a:p>
          <a:p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Квалитет и софистицираност производа</a:t>
            </a:r>
          </a:p>
          <a:p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Подршка државе</a:t>
            </a:r>
          </a:p>
          <a:p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Повећање зарада и животног стандарда</a:t>
            </a:r>
          </a:p>
          <a:p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</a:rPr>
              <a:t>Примена нових технологија и услови рада у металском сектору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Спремности свих актера у локалном пословном окружењу да заједничким напорима креирају будућност града</a:t>
            </a:r>
            <a:endParaRPr lang="sr-Cyrl-R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662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08244A-0989-4AED-BED7-96AFC7D69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2349925"/>
            <a:ext cx="2441894" cy="2456442"/>
          </a:xfrm>
        </p:spPr>
        <p:txBody>
          <a:bodyPr>
            <a:normAutofit/>
          </a:bodyPr>
          <a:lstStyle/>
          <a:p>
            <a:pPr algn="l"/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5E6B2-BF97-4DB8-8879-EC0D7F58A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1111249"/>
            <a:ext cx="6554001" cy="46355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Већина учесника у истраживању се слаже да Крагујевац треба да користи металски и ИКТ сектор за </a:t>
            </a:r>
            <a:r>
              <a:rPr lang="sr-Cyrl-R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брендирање</a:t>
            </a:r>
            <a:r>
              <a:rPr lang="sr-Cyrl-R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града. Крагујевчани су поносни на своју богату историју, на традицију индустријског града препознатљивог по производњи аутомобила и оружја, привржени су свом граду, породични и добронамерни, поносни на Универзитет и цене образовање али…</a:t>
            </a:r>
          </a:p>
          <a:p>
            <a:pPr marL="0" indent="0" algn="just">
              <a:buNone/>
            </a:pPr>
            <a:r>
              <a:rPr lang="sr-Cyrl-R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sr-Cyrl-RS" i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желе да њихов град оживи, да буде уређенији, модернији, са реномираним Универзитетом, са више садржаја, паркова, кафића, да буде модеран град у којем се преплићу традиција и иновативност, да буде град будућности,</a:t>
            </a:r>
            <a:r>
              <a:rPr lang="sr-Latn-RS" i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i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град нових технологија, да буде спој металског и ИКТ сектора што симболизује </a:t>
            </a:r>
            <a:r>
              <a:rPr lang="sr-Cyrl-RS" i="1" dirty="0" err="1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Мајнд</a:t>
            </a:r>
            <a:r>
              <a:rPr lang="sr-Cyrl-RS" i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парк.</a:t>
            </a:r>
            <a:endParaRPr lang="en-US" i="1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3E55B52-EB7A-4412-BFB8-36716C56F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35" y="372772"/>
            <a:ext cx="2857500" cy="1600200"/>
          </a:xfrm>
          <a:prstGeom prst="rect">
            <a:avLst/>
          </a:prstGeom>
        </p:spPr>
      </p:pic>
      <p:pic>
        <p:nvPicPr>
          <p:cNvPr id="36" name="Picture 35" descr="A picture containing text, tree, sign, outdoor&#10;&#10;Description automatically generated">
            <a:extLst>
              <a:ext uri="{FF2B5EF4-FFF2-40B4-BE49-F238E27FC236}">
                <a16:creationId xmlns:a16="http://schemas.microsoft.com/office/drawing/2014/main" id="{1FB6CEA7-8607-4EEF-B865-516005252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60" y="2404308"/>
            <a:ext cx="2686050" cy="1704975"/>
          </a:xfrm>
          <a:prstGeom prst="rect">
            <a:avLst/>
          </a:prstGeom>
        </p:spPr>
      </p:pic>
      <p:pic>
        <p:nvPicPr>
          <p:cNvPr id="41" name="Picture 40" descr="A picture containing grass, outdoor, sky, nature&#10;&#10;Description automatically generated">
            <a:extLst>
              <a:ext uri="{FF2B5EF4-FFF2-40B4-BE49-F238E27FC236}">
                <a16:creationId xmlns:a16="http://schemas.microsoft.com/office/drawing/2014/main" id="{487425A1-7E5B-4AE9-BB62-93E5A123C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2" y="4370033"/>
            <a:ext cx="34004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03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5E4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A8FDA66-67B4-4DBE-8354-C26F91ADB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2191999 w 12191999"/>
              <a:gd name="connsiteY1" fmla="*/ 0 h 6857999"/>
              <a:gd name="connsiteX2" fmla="*/ 12191999 w 12191999"/>
              <a:gd name="connsiteY2" fmla="*/ 6857999 h 6857999"/>
              <a:gd name="connsiteX3" fmla="*/ 0 w 12191999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9D72393-79D1-40D0-BA8F-B00C506C6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4572000" cy="1524000"/>
          </a:xfrm>
        </p:spPr>
        <p:txBody>
          <a:bodyPr anchor="b">
            <a:normAutofit/>
          </a:bodyPr>
          <a:lstStyle/>
          <a:p>
            <a:pPr algn="l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96BA581-E100-4D82-B6D7-AD21BC94F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299786"/>
            <a:ext cx="4572000" cy="2703137"/>
          </a:xfrm>
        </p:spPr>
        <p:txBody>
          <a:bodyPr>
            <a:normAutofit/>
          </a:bodyPr>
          <a:lstStyle/>
          <a:p>
            <a:pPr algn="l"/>
            <a:r>
              <a:rPr lang="sr-Cyrl-RS" sz="4800" dirty="0">
                <a:solidFill>
                  <a:srgbClr val="FFC000"/>
                </a:solidFill>
              </a:rPr>
              <a:t>ХВАЛА НА ПАЖЊИ!</a:t>
            </a:r>
            <a:endParaRPr lang="en-US" sz="4800" dirty="0">
              <a:solidFill>
                <a:srgbClr val="FFC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79E6FF-81DA-47B8-B092-FBA85C351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629103"/>
            <a:ext cx="4966138" cy="392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9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: Shape 42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82" name="Freeform: Shape 44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3" name="Freeform: Shape 46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84" name="Rectangle 4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50">
            <a:extLst>
              <a:ext uri="{FF2B5EF4-FFF2-40B4-BE49-F238E27FC236}">
                <a16:creationId xmlns:a16="http://schemas.microsoft.com/office/drawing/2014/main" id="{66FC6F62-FEC6-45C4-B697-39FDA62A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B2C3649-F428-4460-B6C6-85BCFF940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57" r="28540" b="-1"/>
          <a:stretch/>
        </p:blipFill>
        <p:spPr>
          <a:xfrm>
            <a:off x="761999" y="762001"/>
            <a:ext cx="5008179" cy="5334000"/>
          </a:xfrm>
          <a:prstGeom prst="rect">
            <a:avLst/>
          </a:prstGeom>
        </p:spPr>
      </p:pic>
      <p:grpSp>
        <p:nvGrpSpPr>
          <p:cNvPr id="86" name="Group 52">
            <a:extLst>
              <a:ext uri="{FF2B5EF4-FFF2-40B4-BE49-F238E27FC236}">
                <a16:creationId xmlns:a16="http://schemas.microsoft.com/office/drawing/2014/main" id="{F8D7210F-BCFD-46C1-9A2C-3717368B1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87" name="Freeform: Shape 53">
              <a:extLst>
                <a:ext uri="{FF2B5EF4-FFF2-40B4-BE49-F238E27FC236}">
                  <a16:creationId xmlns:a16="http://schemas.microsoft.com/office/drawing/2014/main" id="{2C96BB9F-FD85-4689-A888-9A5AA0A14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88" name="Freeform: Shape 54">
              <a:extLst>
                <a:ext uri="{FF2B5EF4-FFF2-40B4-BE49-F238E27FC236}">
                  <a16:creationId xmlns:a16="http://schemas.microsoft.com/office/drawing/2014/main" id="{78545FC7-27EF-4BF9-A88F-35F089DF6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CE5340B-6009-4FBB-8B3D-8E5AF9A4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ШТА ЈЕ ДЕСТИНАЦИЈА?</a:t>
            </a:r>
            <a:endParaRPr lang="en-US" dirty="0"/>
          </a:p>
        </p:txBody>
      </p:sp>
      <p:graphicFrame>
        <p:nvGraphicFramePr>
          <p:cNvPr id="89" name="Text Placeholder 5">
            <a:extLst>
              <a:ext uri="{FF2B5EF4-FFF2-40B4-BE49-F238E27FC236}">
                <a16:creationId xmlns:a16="http://schemas.microsoft.com/office/drawing/2014/main" id="{05588ADA-FE05-424F-8257-9DBAF5F398F8}"/>
              </a:ext>
            </a:extLst>
          </p:cNvPr>
          <p:cNvGraphicFramePr/>
          <p:nvPr/>
        </p:nvGraphicFramePr>
        <p:xfrm>
          <a:off x="6096000" y="2286000"/>
          <a:ext cx="5334000" cy="381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22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6FC6F62-FEC6-45C4-B697-39FDA62A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8D7210F-BCFD-46C1-9A2C-3717368B1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C96BB9F-FD85-4689-A888-9A5AA0A14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8545FC7-27EF-4BF9-A88F-35F089DF6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7420C-172A-474E-9358-2C1A1EC99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8553" y="1524000"/>
            <a:ext cx="3959861" cy="4572001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indent="-228600" algn="just">
              <a:buFont typeface="Arial" panose="020B0604020202020204" pitchFamily="34" charset="0"/>
              <a:buChar char="•"/>
            </a:pPr>
            <a:r>
              <a:rPr lang="sr-Cyrl-RS" sz="2400" dirty="0">
                <a:latin typeface="+mj-lt"/>
              </a:rPr>
              <a:t>Емоција, осећање, позитивна реакција</a:t>
            </a:r>
          </a:p>
          <a:p>
            <a:pPr indent="-228600" algn="just">
              <a:buFont typeface="Arial" panose="020B0604020202020204" pitchFamily="34" charset="0"/>
              <a:buChar char="•"/>
            </a:pPr>
            <a:r>
              <a:rPr lang="sr-Cyrl-RS" sz="2400" dirty="0">
                <a:latin typeface="+mj-lt"/>
              </a:rPr>
              <a:t>Процес </a:t>
            </a:r>
            <a:r>
              <a:rPr lang="sr-Cyrl-RS" sz="2400" dirty="0" err="1">
                <a:latin typeface="+mj-lt"/>
              </a:rPr>
              <a:t>брендинга</a:t>
            </a:r>
            <a:r>
              <a:rPr lang="sr-Cyrl-RS" sz="2400" dirty="0">
                <a:latin typeface="+mj-lt"/>
              </a:rPr>
              <a:t> се догађа у главама и свести потрошача</a:t>
            </a:r>
          </a:p>
          <a:p>
            <a:pPr indent="-228600" algn="just">
              <a:buFont typeface="Arial" panose="020B0604020202020204" pitchFamily="34" charset="0"/>
              <a:buChar char="•"/>
            </a:pPr>
            <a:r>
              <a:rPr lang="sr-Cyrl-RS" sz="2400" dirty="0">
                <a:latin typeface="+mj-lt"/>
              </a:rPr>
              <a:t>Циљ је диференцирање од конкуренције</a:t>
            </a:r>
          </a:p>
          <a:p>
            <a:pPr indent="-228600" algn="just">
              <a:buFont typeface="Arial" panose="020B0604020202020204" pitchFamily="34" charset="0"/>
              <a:buChar char="•"/>
            </a:pPr>
            <a:r>
              <a:rPr lang="sr-Cyrl-RS" sz="2400" dirty="0">
                <a:latin typeface="+mj-lt"/>
              </a:rPr>
              <a:t>Додата, неопипљива вредност производа која му даје емоције, асоцијације, искуства и информације због којих је потрошач спреман да издвоји новац да дође у његов посед</a:t>
            </a:r>
            <a:endParaRPr lang="en-US" sz="2400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2F560-E0FB-4777-8D07-A4126DA41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048000" cy="4572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ШТА ЈЕ БРЕНД</a:t>
            </a:r>
            <a:r>
              <a:rPr lang="sr-Cyrl-RS" dirty="0"/>
              <a:t>ИНГ</a:t>
            </a:r>
            <a:r>
              <a:rPr lang="en-US" dirty="0"/>
              <a:t>?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,,</a:t>
            </a:r>
            <a:r>
              <a:rPr lang="en-US" i="1" dirty="0" err="1"/>
              <a:t>Збогом</a:t>
            </a:r>
            <a:r>
              <a:rPr lang="sr-Cyrl-RS" i="1" dirty="0"/>
              <a:t>,</a:t>
            </a:r>
            <a:r>
              <a:rPr lang="en-US" i="1" dirty="0"/>
              <a:t> </a:t>
            </a:r>
            <a:r>
              <a:rPr lang="en-US" i="1" dirty="0" err="1"/>
              <a:t>понудо</a:t>
            </a:r>
            <a:r>
              <a:rPr lang="en-US" i="1" dirty="0"/>
              <a:t> и </a:t>
            </a:r>
            <a:r>
              <a:rPr lang="en-US" i="1" dirty="0" err="1"/>
              <a:t>тражњо</a:t>
            </a:r>
            <a:r>
              <a:rPr lang="en-US" i="1" dirty="0"/>
              <a:t>"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204E9D-EF4B-40B8-94E5-54F0FFF00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46" r="10121"/>
          <a:stretch/>
        </p:blipFill>
        <p:spPr>
          <a:xfrm>
            <a:off x="7620000" y="1524000"/>
            <a:ext cx="381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5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D065C6D-EB42-400B-99C4-D0ACE936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3174" y="0"/>
            <a:ext cx="5578824" cy="6028256"/>
          </a:xfrm>
          <a:custGeom>
            <a:avLst/>
            <a:gdLst>
              <a:gd name="connsiteX0" fmla="*/ 1681218 w 5578824"/>
              <a:gd name="connsiteY0" fmla="*/ 0 h 6028256"/>
              <a:gd name="connsiteX1" fmla="*/ 5578824 w 5578824"/>
              <a:gd name="connsiteY1" fmla="*/ 0 h 6028256"/>
              <a:gd name="connsiteX2" fmla="*/ 5578824 w 5578824"/>
              <a:gd name="connsiteY2" fmla="*/ 5760161 h 6028256"/>
              <a:gd name="connsiteX3" fmla="*/ 5441231 w 5578824"/>
              <a:gd name="connsiteY3" fmla="*/ 5804042 h 6028256"/>
              <a:gd name="connsiteX4" fmla="*/ 4253224 w 5578824"/>
              <a:gd name="connsiteY4" fmla="*/ 5980388 h 6028256"/>
              <a:gd name="connsiteX5" fmla="*/ 837278 w 5578824"/>
              <a:gd name="connsiteY5" fmla="*/ 4877588 h 6028256"/>
              <a:gd name="connsiteX6" fmla="*/ 109626 w 5578824"/>
              <a:gd name="connsiteY6" fmla="*/ 3329255 h 6028256"/>
              <a:gd name="connsiteX7" fmla="*/ 156962 w 5578824"/>
              <a:gd name="connsiteY7" fmla="*/ 1773839 h 6028256"/>
              <a:gd name="connsiteX8" fmla="*/ 904890 w 5578824"/>
              <a:gd name="connsiteY8" fmla="*/ 738354 h 6028256"/>
              <a:gd name="connsiteX9" fmla="*/ 1304592 w 5578824"/>
              <a:gd name="connsiteY9" fmla="*/ 360545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9A6EF-8041-4539-B652-2095B50A6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6000"/>
            <a:ext cx="5334000" cy="3810001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algn="just"/>
            <a:r>
              <a:rPr lang="sr-Cyrl-RS" sz="2400" dirty="0">
                <a:latin typeface="+mj-lt"/>
              </a:rPr>
              <a:t>Превазилажење јаза између онога шта одређено подручје представља (</a:t>
            </a:r>
            <a:r>
              <a:rPr lang="sr-Cyrl-RS" sz="2400" i="1" dirty="0">
                <a:latin typeface="+mj-lt"/>
              </a:rPr>
              <a:t>идентитет</a:t>
            </a:r>
            <a:r>
              <a:rPr lang="sr-Cyrl-RS" sz="2400" dirty="0">
                <a:latin typeface="+mj-lt"/>
              </a:rPr>
              <a:t>), онога шта људи са стране мисле о том месту и какво искуство имају (</a:t>
            </a:r>
            <a:r>
              <a:rPr lang="sr-Cyrl-RS" sz="2400" i="1" dirty="0">
                <a:latin typeface="+mj-lt"/>
              </a:rPr>
              <a:t>постојећи имиџ и репутација</a:t>
            </a:r>
            <a:r>
              <a:rPr lang="sr-Cyrl-RS" sz="2400" dirty="0">
                <a:latin typeface="+mj-lt"/>
              </a:rPr>
              <a:t>) и онога по чему локално становништво жели да њихово место буде познато (</a:t>
            </a:r>
            <a:r>
              <a:rPr lang="sr-Cyrl-RS" sz="2400" i="1" dirty="0">
                <a:latin typeface="+mj-lt"/>
              </a:rPr>
              <a:t>циљна репутација</a:t>
            </a:r>
            <a:r>
              <a:rPr lang="sr-Cyrl-RS" sz="2400" dirty="0">
                <a:latin typeface="+mj-lt"/>
              </a:rPr>
              <a:t>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23012-223B-4A2C-949F-DEB95F706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ШТА ЈЕ БРЕНДИРАЊЕ ДЕСТИНАЦИЈЕ?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CABA0C-C414-4AE6-BA04-654FE1885C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69200" y="1838325"/>
            <a:ext cx="4318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72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B415D11-6899-4C75-BEAD-79C4656DC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762007"/>
            <a:ext cx="5948806" cy="6095979"/>
          </a:xfrm>
          <a:custGeom>
            <a:avLst/>
            <a:gdLst>
              <a:gd name="connsiteX0" fmla="*/ 1573832 w 5948806"/>
              <a:gd name="connsiteY0" fmla="*/ 765 h 6095979"/>
              <a:gd name="connsiteX1" fmla="*/ 2734663 w 5948806"/>
              <a:gd name="connsiteY1" fmla="*/ 238687 h 6095979"/>
              <a:gd name="connsiteX2" fmla="*/ 5668316 w 5948806"/>
              <a:gd name="connsiteY2" fmla="*/ 3639516 h 6095979"/>
              <a:gd name="connsiteX3" fmla="*/ 5937022 w 5948806"/>
              <a:gd name="connsiteY3" fmla="*/ 5865869 h 6095979"/>
              <a:gd name="connsiteX4" fmla="*/ 5948806 w 5948806"/>
              <a:gd name="connsiteY4" fmla="*/ 6095979 h 6095979"/>
              <a:gd name="connsiteX5" fmla="*/ 0 w 5948806"/>
              <a:gd name="connsiteY5" fmla="*/ 6095979 h 6095979"/>
              <a:gd name="connsiteX6" fmla="*/ 0 w 5948806"/>
              <a:gd name="connsiteY6" fmla="*/ 1621672 h 6095979"/>
              <a:gd name="connsiteX7" fmla="*/ 36310 w 5948806"/>
              <a:gd name="connsiteY7" fmla="*/ 1518814 h 6095979"/>
              <a:gd name="connsiteX8" fmla="*/ 287891 w 5948806"/>
              <a:gd name="connsiteY8" fmla="*/ 956872 h 6095979"/>
              <a:gd name="connsiteX9" fmla="*/ 1573832 w 5948806"/>
              <a:gd name="connsiteY9" fmla="*/ 765 h 609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8806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9" y="4393559"/>
                  <a:pt x="5890546" y="5142244"/>
                  <a:pt x="5937022" y="5865869"/>
                </a:cubicBezTo>
                <a:lnTo>
                  <a:pt x="5948806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3BFB3E6-2D9E-4A5C-826F-44A91F59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BC284CF-B09B-493A-85B0-8C70355AB2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1999" y="2923303"/>
            <a:ext cx="3810001" cy="253538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63FB7C-265F-4A66-BF34-A66CDF8AA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8798" y="3048000"/>
            <a:ext cx="5857121" cy="3048001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sr-Cyrl-RS" sz="2400" dirty="0">
                <a:latin typeface="+mj-lt"/>
              </a:rPr>
              <a:t>С</a:t>
            </a:r>
            <a:r>
              <a:rPr lang="sr-Cyrl-RS" sz="2400" dirty="0">
                <a:effectLst/>
                <a:latin typeface="+mj-lt"/>
              </a:rPr>
              <a:t>ви</a:t>
            </a:r>
            <a:r>
              <a:rPr lang="en-US" sz="2400" dirty="0">
                <a:effectLst/>
                <a:latin typeface="+mj-lt"/>
              </a:rPr>
              <a:t> </a:t>
            </a:r>
            <a:r>
              <a:rPr lang="sr-Cyrl-RS" sz="2400" dirty="0">
                <a:effectLst/>
                <a:latin typeface="+mj-lt"/>
              </a:rPr>
              <a:t>елементи који омогућавају идентификовање и диференцирање једне дестинације од конкурентских географских ентитета</a:t>
            </a:r>
            <a:endParaRPr lang="sr-Cyrl-RS" sz="2400" dirty="0">
              <a:latin typeface="+mj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E382BF-5CFE-40F1-840E-8ADE30EAF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3990"/>
            <a:ext cx="4572000" cy="15240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ШТА ЈЕ БРЕНД ДЕСТИНАЦИЈЕ?</a:t>
            </a:r>
          </a:p>
        </p:txBody>
      </p:sp>
    </p:spTree>
    <p:extLst>
      <p:ext uri="{BB962C8B-B14F-4D97-AF65-F5344CB8AC3E}">
        <p14:creationId xmlns:p14="http://schemas.microsoft.com/office/powerpoint/2010/main" val="179039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51AE076-7865-49BB-81C0-8C9E7E994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802" y="832508"/>
            <a:ext cx="4448352" cy="6025492"/>
          </a:xfrm>
          <a:custGeom>
            <a:avLst/>
            <a:gdLst>
              <a:gd name="connsiteX0" fmla="*/ 3173139 w 4448352"/>
              <a:gd name="connsiteY0" fmla="*/ 74 h 6025492"/>
              <a:gd name="connsiteX1" fmla="*/ 3840337 w 4448352"/>
              <a:gd name="connsiteY1" fmla="*/ 136997 h 6025492"/>
              <a:gd name="connsiteX2" fmla="*/ 4400480 w 4448352"/>
              <a:gd name="connsiteY2" fmla="*/ 1061406 h 6025492"/>
              <a:gd name="connsiteX3" fmla="*/ 3812207 w 4448352"/>
              <a:gd name="connsiteY3" fmla="*/ 2268177 h 6025492"/>
              <a:gd name="connsiteX4" fmla="*/ 2566852 w 4448352"/>
              <a:gd name="connsiteY4" fmla="*/ 4362395 h 6025492"/>
              <a:gd name="connsiteX5" fmla="*/ 1381603 w 4448352"/>
              <a:gd name="connsiteY5" fmla="*/ 6002073 h 6025492"/>
              <a:gd name="connsiteX6" fmla="*/ 1358105 w 4448352"/>
              <a:gd name="connsiteY6" fmla="*/ 6025492 h 6025492"/>
              <a:gd name="connsiteX7" fmla="*/ 147593 w 4448352"/>
              <a:gd name="connsiteY7" fmla="*/ 6025492 h 6025492"/>
              <a:gd name="connsiteX8" fmla="*/ 135095 w 4448352"/>
              <a:gd name="connsiteY8" fmla="*/ 5970139 h 6025492"/>
              <a:gd name="connsiteX9" fmla="*/ 989 w 4448352"/>
              <a:gd name="connsiteY9" fmla="*/ 3558990 h 6025492"/>
              <a:gd name="connsiteX10" fmla="*/ 134613 w 4448352"/>
              <a:gd name="connsiteY10" fmla="*/ 2769335 h 6025492"/>
              <a:gd name="connsiteX11" fmla="*/ 812398 w 4448352"/>
              <a:gd name="connsiteY11" fmla="*/ 1669996 h 6025492"/>
              <a:gd name="connsiteX12" fmla="*/ 1830565 w 4448352"/>
              <a:gd name="connsiteY12" fmla="*/ 638164 h 6025492"/>
              <a:gd name="connsiteX13" fmla="*/ 3173139 w 4448352"/>
              <a:gd name="connsiteY13" fmla="*/ 74 h 602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48352" h="6025492">
                <a:moveTo>
                  <a:pt x="3173139" y="74"/>
                </a:moveTo>
                <a:cubicBezTo>
                  <a:pt x="3404376" y="2427"/>
                  <a:pt x="3621703" y="61078"/>
                  <a:pt x="3840337" y="136997"/>
                </a:cubicBezTo>
                <a:cubicBezTo>
                  <a:pt x="4230681" y="272614"/>
                  <a:pt x="4578505" y="404218"/>
                  <a:pt x="4400480" y="1061406"/>
                </a:cubicBezTo>
                <a:cubicBezTo>
                  <a:pt x="4294008" y="1454598"/>
                  <a:pt x="4050153" y="1868133"/>
                  <a:pt x="3812207" y="2268177"/>
                </a:cubicBezTo>
                <a:cubicBezTo>
                  <a:pt x="3397090" y="2966250"/>
                  <a:pt x="2981970" y="3664324"/>
                  <a:pt x="2566852" y="4362395"/>
                </a:cubicBezTo>
                <a:cubicBezTo>
                  <a:pt x="2261941" y="4875091"/>
                  <a:pt x="1813643" y="5542665"/>
                  <a:pt x="1381603" y="6002073"/>
                </a:cubicBezTo>
                <a:lnTo>
                  <a:pt x="1358105" y="6025492"/>
                </a:lnTo>
                <a:lnTo>
                  <a:pt x="147593" y="6025492"/>
                </a:lnTo>
                <a:lnTo>
                  <a:pt x="135095" y="5970139"/>
                </a:lnTo>
                <a:cubicBezTo>
                  <a:pt x="3334" y="5264474"/>
                  <a:pt x="25734" y="4338079"/>
                  <a:pt x="989" y="3558990"/>
                </a:cubicBezTo>
                <a:cubicBezTo>
                  <a:pt x="-7696" y="3286585"/>
                  <a:pt x="41149" y="3024098"/>
                  <a:pt x="134613" y="2769335"/>
                </a:cubicBezTo>
                <a:cubicBezTo>
                  <a:pt x="274734" y="2387350"/>
                  <a:pt x="515201" y="2023048"/>
                  <a:pt x="812398" y="1669996"/>
                </a:cubicBezTo>
                <a:cubicBezTo>
                  <a:pt x="1109596" y="1316945"/>
                  <a:pt x="1463524" y="975145"/>
                  <a:pt x="1830565" y="638164"/>
                </a:cubicBezTo>
                <a:cubicBezTo>
                  <a:pt x="2363706" y="148617"/>
                  <a:pt x="2787743" y="-3847"/>
                  <a:pt x="3173139" y="7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24ECFA8-BE37-446C-B1BD-88D2981B6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197" y="533400"/>
            <a:ext cx="5085498" cy="6329048"/>
          </a:xfrm>
          <a:custGeom>
            <a:avLst/>
            <a:gdLst>
              <a:gd name="connsiteX0" fmla="*/ 3173139 w 4448352"/>
              <a:gd name="connsiteY0" fmla="*/ 74 h 6025492"/>
              <a:gd name="connsiteX1" fmla="*/ 3840337 w 4448352"/>
              <a:gd name="connsiteY1" fmla="*/ 136997 h 6025492"/>
              <a:gd name="connsiteX2" fmla="*/ 4400480 w 4448352"/>
              <a:gd name="connsiteY2" fmla="*/ 1061406 h 6025492"/>
              <a:gd name="connsiteX3" fmla="*/ 3812207 w 4448352"/>
              <a:gd name="connsiteY3" fmla="*/ 2268177 h 6025492"/>
              <a:gd name="connsiteX4" fmla="*/ 2566852 w 4448352"/>
              <a:gd name="connsiteY4" fmla="*/ 4362395 h 6025492"/>
              <a:gd name="connsiteX5" fmla="*/ 1381603 w 4448352"/>
              <a:gd name="connsiteY5" fmla="*/ 6002073 h 6025492"/>
              <a:gd name="connsiteX6" fmla="*/ 1358105 w 4448352"/>
              <a:gd name="connsiteY6" fmla="*/ 6025492 h 6025492"/>
              <a:gd name="connsiteX7" fmla="*/ 147593 w 4448352"/>
              <a:gd name="connsiteY7" fmla="*/ 6025492 h 6025492"/>
              <a:gd name="connsiteX8" fmla="*/ 135095 w 4448352"/>
              <a:gd name="connsiteY8" fmla="*/ 5970139 h 6025492"/>
              <a:gd name="connsiteX9" fmla="*/ 989 w 4448352"/>
              <a:gd name="connsiteY9" fmla="*/ 3558990 h 6025492"/>
              <a:gd name="connsiteX10" fmla="*/ 134613 w 4448352"/>
              <a:gd name="connsiteY10" fmla="*/ 2769335 h 6025492"/>
              <a:gd name="connsiteX11" fmla="*/ 812398 w 4448352"/>
              <a:gd name="connsiteY11" fmla="*/ 1669996 h 6025492"/>
              <a:gd name="connsiteX12" fmla="*/ 1830565 w 4448352"/>
              <a:gd name="connsiteY12" fmla="*/ 638164 h 6025492"/>
              <a:gd name="connsiteX13" fmla="*/ 3173139 w 4448352"/>
              <a:gd name="connsiteY13" fmla="*/ 74 h 6025492"/>
              <a:gd name="connsiteX0" fmla="*/ 147593 w 4448352"/>
              <a:gd name="connsiteY0" fmla="*/ 6025492 h 6112608"/>
              <a:gd name="connsiteX1" fmla="*/ 135095 w 4448352"/>
              <a:gd name="connsiteY1" fmla="*/ 5970139 h 6112608"/>
              <a:gd name="connsiteX2" fmla="*/ 989 w 4448352"/>
              <a:gd name="connsiteY2" fmla="*/ 3558990 h 6112608"/>
              <a:gd name="connsiteX3" fmla="*/ 134613 w 4448352"/>
              <a:gd name="connsiteY3" fmla="*/ 2769335 h 6112608"/>
              <a:gd name="connsiteX4" fmla="*/ 812398 w 4448352"/>
              <a:gd name="connsiteY4" fmla="*/ 1669996 h 6112608"/>
              <a:gd name="connsiteX5" fmla="*/ 1830565 w 4448352"/>
              <a:gd name="connsiteY5" fmla="*/ 638164 h 6112608"/>
              <a:gd name="connsiteX6" fmla="*/ 3173139 w 4448352"/>
              <a:gd name="connsiteY6" fmla="*/ 74 h 6112608"/>
              <a:gd name="connsiteX7" fmla="*/ 3840337 w 4448352"/>
              <a:gd name="connsiteY7" fmla="*/ 136997 h 6112608"/>
              <a:gd name="connsiteX8" fmla="*/ 4400480 w 4448352"/>
              <a:gd name="connsiteY8" fmla="*/ 1061406 h 6112608"/>
              <a:gd name="connsiteX9" fmla="*/ 3812207 w 4448352"/>
              <a:gd name="connsiteY9" fmla="*/ 2268177 h 6112608"/>
              <a:gd name="connsiteX10" fmla="*/ 2566852 w 4448352"/>
              <a:gd name="connsiteY10" fmla="*/ 4362395 h 6112608"/>
              <a:gd name="connsiteX11" fmla="*/ 1381603 w 4448352"/>
              <a:gd name="connsiteY11" fmla="*/ 6002073 h 6112608"/>
              <a:gd name="connsiteX12" fmla="*/ 1457187 w 4448352"/>
              <a:gd name="connsiteY12" fmla="*/ 6112608 h 6112608"/>
              <a:gd name="connsiteX0" fmla="*/ 147593 w 4448352"/>
              <a:gd name="connsiteY0" fmla="*/ 6025492 h 6025492"/>
              <a:gd name="connsiteX1" fmla="*/ 135095 w 4448352"/>
              <a:gd name="connsiteY1" fmla="*/ 5970139 h 6025492"/>
              <a:gd name="connsiteX2" fmla="*/ 989 w 4448352"/>
              <a:gd name="connsiteY2" fmla="*/ 3558990 h 6025492"/>
              <a:gd name="connsiteX3" fmla="*/ 134613 w 4448352"/>
              <a:gd name="connsiteY3" fmla="*/ 2769335 h 6025492"/>
              <a:gd name="connsiteX4" fmla="*/ 812398 w 4448352"/>
              <a:gd name="connsiteY4" fmla="*/ 1669996 h 6025492"/>
              <a:gd name="connsiteX5" fmla="*/ 1830565 w 4448352"/>
              <a:gd name="connsiteY5" fmla="*/ 638164 h 6025492"/>
              <a:gd name="connsiteX6" fmla="*/ 3173139 w 4448352"/>
              <a:gd name="connsiteY6" fmla="*/ 74 h 6025492"/>
              <a:gd name="connsiteX7" fmla="*/ 3840337 w 4448352"/>
              <a:gd name="connsiteY7" fmla="*/ 136997 h 6025492"/>
              <a:gd name="connsiteX8" fmla="*/ 4400480 w 4448352"/>
              <a:gd name="connsiteY8" fmla="*/ 1061406 h 6025492"/>
              <a:gd name="connsiteX9" fmla="*/ 3812207 w 4448352"/>
              <a:gd name="connsiteY9" fmla="*/ 2268177 h 6025492"/>
              <a:gd name="connsiteX10" fmla="*/ 2566852 w 4448352"/>
              <a:gd name="connsiteY10" fmla="*/ 4362395 h 6025492"/>
              <a:gd name="connsiteX11" fmla="*/ 1381603 w 4448352"/>
              <a:gd name="connsiteY11" fmla="*/ 6002073 h 6025492"/>
              <a:gd name="connsiteX0" fmla="*/ 147593 w 4448352"/>
              <a:gd name="connsiteY0" fmla="*/ 6025492 h 6029730"/>
              <a:gd name="connsiteX1" fmla="*/ 135095 w 4448352"/>
              <a:gd name="connsiteY1" fmla="*/ 5970139 h 6029730"/>
              <a:gd name="connsiteX2" fmla="*/ 989 w 4448352"/>
              <a:gd name="connsiteY2" fmla="*/ 3558990 h 6029730"/>
              <a:gd name="connsiteX3" fmla="*/ 134613 w 4448352"/>
              <a:gd name="connsiteY3" fmla="*/ 2769335 h 6029730"/>
              <a:gd name="connsiteX4" fmla="*/ 812398 w 4448352"/>
              <a:gd name="connsiteY4" fmla="*/ 1669996 h 6029730"/>
              <a:gd name="connsiteX5" fmla="*/ 1830565 w 4448352"/>
              <a:gd name="connsiteY5" fmla="*/ 638164 h 6029730"/>
              <a:gd name="connsiteX6" fmla="*/ 3173139 w 4448352"/>
              <a:gd name="connsiteY6" fmla="*/ 74 h 6029730"/>
              <a:gd name="connsiteX7" fmla="*/ 3840337 w 4448352"/>
              <a:gd name="connsiteY7" fmla="*/ 136997 h 6029730"/>
              <a:gd name="connsiteX8" fmla="*/ 4400480 w 4448352"/>
              <a:gd name="connsiteY8" fmla="*/ 1061406 h 6029730"/>
              <a:gd name="connsiteX9" fmla="*/ 3812207 w 4448352"/>
              <a:gd name="connsiteY9" fmla="*/ 2268177 h 6029730"/>
              <a:gd name="connsiteX10" fmla="*/ 2566852 w 4448352"/>
              <a:gd name="connsiteY10" fmla="*/ 4362395 h 6029730"/>
              <a:gd name="connsiteX11" fmla="*/ 1397330 w 4448352"/>
              <a:gd name="connsiteY11" fmla="*/ 6029730 h 602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48352" h="6029730">
                <a:moveTo>
                  <a:pt x="147593" y="6025492"/>
                </a:moveTo>
                <a:lnTo>
                  <a:pt x="135095" y="5970139"/>
                </a:lnTo>
                <a:cubicBezTo>
                  <a:pt x="3334" y="5264474"/>
                  <a:pt x="25734" y="4338079"/>
                  <a:pt x="989" y="3558990"/>
                </a:cubicBezTo>
                <a:cubicBezTo>
                  <a:pt x="-7696" y="3286585"/>
                  <a:pt x="41149" y="3024098"/>
                  <a:pt x="134613" y="2769335"/>
                </a:cubicBezTo>
                <a:cubicBezTo>
                  <a:pt x="274734" y="2387350"/>
                  <a:pt x="515201" y="2023048"/>
                  <a:pt x="812398" y="1669996"/>
                </a:cubicBezTo>
                <a:cubicBezTo>
                  <a:pt x="1109596" y="1316945"/>
                  <a:pt x="1463524" y="975145"/>
                  <a:pt x="1830565" y="638164"/>
                </a:cubicBezTo>
                <a:cubicBezTo>
                  <a:pt x="2363706" y="148617"/>
                  <a:pt x="2787743" y="-3847"/>
                  <a:pt x="3173139" y="74"/>
                </a:cubicBezTo>
                <a:cubicBezTo>
                  <a:pt x="3404376" y="2427"/>
                  <a:pt x="3621702" y="61078"/>
                  <a:pt x="3840337" y="136997"/>
                </a:cubicBezTo>
                <a:cubicBezTo>
                  <a:pt x="4230681" y="272614"/>
                  <a:pt x="4578505" y="404218"/>
                  <a:pt x="4400480" y="1061406"/>
                </a:cubicBezTo>
                <a:cubicBezTo>
                  <a:pt x="4294008" y="1454598"/>
                  <a:pt x="4050152" y="1868133"/>
                  <a:pt x="3812207" y="2268177"/>
                </a:cubicBezTo>
                <a:cubicBezTo>
                  <a:pt x="3397089" y="2966250"/>
                  <a:pt x="2969331" y="3735470"/>
                  <a:pt x="2566852" y="4362395"/>
                </a:cubicBezTo>
                <a:cubicBezTo>
                  <a:pt x="2164373" y="4989320"/>
                  <a:pt x="1829370" y="5570322"/>
                  <a:pt x="1397330" y="602973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692FF0-8573-4C6D-B606-1950DF0DE1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2949" y="2667000"/>
            <a:ext cx="4572001" cy="2286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C639E-751B-449E-858E-08660EF4E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10260" y="2667000"/>
            <a:ext cx="6117470" cy="3429001"/>
          </a:xfr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en-US" sz="1900" b="1" dirty="0" err="1">
                <a:latin typeface="+mj-lt"/>
              </a:rPr>
              <a:t>П</a:t>
            </a:r>
            <a:r>
              <a:rPr lang="en-US" sz="1900" b="1" dirty="0" err="1">
                <a:effectLst/>
                <a:latin typeface="+mj-lt"/>
              </a:rPr>
              <a:t>ознато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име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које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изазива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позитивне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асоцијације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код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циљних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јавности</a:t>
            </a:r>
            <a:r>
              <a:rPr lang="en-US" sz="1900" b="1" dirty="0">
                <a:effectLst/>
                <a:latin typeface="+mj-lt"/>
              </a:rPr>
              <a:t>, а </a:t>
            </a:r>
            <a:r>
              <a:rPr lang="en-US" sz="1900" b="1" dirty="0" err="1">
                <a:effectLst/>
                <a:latin typeface="+mj-lt"/>
              </a:rPr>
              <a:t>састоји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се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од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атрактивних</a:t>
            </a:r>
            <a:r>
              <a:rPr lang="en-US" sz="1900" b="1" dirty="0">
                <a:effectLst/>
                <a:latin typeface="+mj-lt"/>
              </a:rPr>
              <a:t> и </a:t>
            </a:r>
            <a:r>
              <a:rPr lang="en-US" sz="1900" b="1" dirty="0" err="1">
                <a:effectLst/>
                <a:latin typeface="+mj-lt"/>
              </a:rPr>
              <a:t>јединствених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вредности</a:t>
            </a:r>
            <a:r>
              <a:rPr lang="en-US" sz="1900" b="1" dirty="0">
                <a:effectLst/>
                <a:latin typeface="+mj-lt"/>
              </a:rPr>
              <a:t>, </a:t>
            </a:r>
            <a:r>
              <a:rPr lang="en-US" sz="1900" b="1" dirty="0" err="1">
                <a:effectLst/>
                <a:latin typeface="+mj-lt"/>
              </a:rPr>
              <a:t>како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оних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које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су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физички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присутне</a:t>
            </a:r>
            <a:r>
              <a:rPr lang="en-US" sz="1900" b="1" dirty="0">
                <a:effectLst/>
                <a:latin typeface="+mj-lt"/>
              </a:rPr>
              <a:t>, </a:t>
            </a:r>
            <a:r>
              <a:rPr lang="en-US" sz="1900" b="1" dirty="0" err="1">
                <a:effectLst/>
                <a:latin typeface="+mj-lt"/>
              </a:rPr>
              <a:t>као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што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су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предности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живота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или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рада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на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одређеној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дестинацији</a:t>
            </a:r>
            <a:r>
              <a:rPr lang="en-US" sz="1900" b="1" dirty="0">
                <a:effectLst/>
                <a:latin typeface="+mj-lt"/>
              </a:rPr>
              <a:t>, </a:t>
            </a:r>
            <a:r>
              <a:rPr lang="en-US" sz="1900" b="1" dirty="0" err="1">
                <a:effectLst/>
                <a:latin typeface="+mj-lt"/>
              </a:rPr>
              <a:t>тако</a:t>
            </a:r>
            <a:r>
              <a:rPr lang="en-US" sz="1900" b="1" dirty="0">
                <a:effectLst/>
                <a:latin typeface="+mj-lt"/>
              </a:rPr>
              <a:t> и </a:t>
            </a:r>
            <a:r>
              <a:rPr lang="en-US" sz="1900" b="1" dirty="0" err="1">
                <a:effectLst/>
                <a:latin typeface="+mj-lt"/>
              </a:rPr>
              <a:t>оних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нематеријалних</a:t>
            </a:r>
            <a:r>
              <a:rPr lang="en-US" sz="1900" b="1" dirty="0">
                <a:effectLst/>
                <a:latin typeface="+mj-lt"/>
              </a:rPr>
              <a:t>, </a:t>
            </a:r>
            <a:r>
              <a:rPr lang="en-US" sz="1900" b="1" dirty="0" err="1">
                <a:effectLst/>
                <a:latin typeface="+mj-lt"/>
              </a:rPr>
              <a:t>као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што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су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урбанистички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стил</a:t>
            </a:r>
            <a:r>
              <a:rPr lang="en-US" sz="1900" b="1" dirty="0">
                <a:effectLst/>
                <a:latin typeface="+mj-lt"/>
              </a:rPr>
              <a:t> и </a:t>
            </a:r>
            <a:r>
              <a:rPr lang="en-US" sz="1900" b="1" dirty="0" err="1">
                <a:effectLst/>
                <a:latin typeface="+mj-lt"/>
              </a:rPr>
              <a:t>културно</a:t>
            </a:r>
            <a:r>
              <a:rPr lang="en-US" sz="1900" b="1" dirty="0">
                <a:effectLst/>
                <a:latin typeface="+mj-lt"/>
              </a:rPr>
              <a:t> </a:t>
            </a:r>
            <a:r>
              <a:rPr lang="en-US" sz="1900" b="1" dirty="0" err="1">
                <a:effectLst/>
                <a:latin typeface="+mj-lt"/>
              </a:rPr>
              <a:t>наслеђе</a:t>
            </a:r>
            <a:r>
              <a:rPr lang="en-US" sz="1900" b="1" dirty="0">
                <a:latin typeface="+mj-lt"/>
              </a:rPr>
              <a:t> (</a:t>
            </a:r>
            <a:r>
              <a:rPr lang="en-US" sz="1900" b="1" dirty="0" err="1">
                <a:latin typeface="+mj-lt"/>
              </a:rPr>
              <a:t>Капферер</a:t>
            </a:r>
            <a:r>
              <a:rPr lang="en-US" sz="1900" b="1" dirty="0">
                <a:latin typeface="+mj-lt"/>
              </a:rPr>
              <a:t>, 2012).</a:t>
            </a:r>
            <a:endParaRPr lang="en-US" sz="1900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D927B-C110-4DAB-BF18-7E6903463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23990"/>
            <a:ext cx="5334000" cy="11430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Cyrl-RS" sz="3200" dirty="0"/>
              <a:t>Успешан бренд </a:t>
            </a:r>
            <a:r>
              <a:rPr lang="en-US" sz="3200" dirty="0" err="1"/>
              <a:t>дестинације</a:t>
            </a:r>
            <a:r>
              <a:rPr lang="sr-Cyrl-RS" sz="3200" dirty="0"/>
              <a:t> - АМСТЕРДАМ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168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0F9783-97F8-483F-9805-2CDB7574D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САВРЕМЕНИ ПРИСТУП БРЕНДИРАЊУ ДЕСТИНАЦИЈЕ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81ACF9-D0CF-496E-8324-CDA0FF096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sz="1800" dirty="0">
                <a:latin typeface="+mj-lt"/>
                <a:ea typeface="Calibri" panose="020F0502020204030204" pitchFamily="34" charset="0"/>
              </a:rPr>
              <a:t>сложен и дугорочан процес који укључује све заинтересоване стране</a:t>
            </a:r>
          </a:p>
          <a:p>
            <a:pPr algn="just"/>
            <a:r>
              <a:rPr lang="sr-Cyrl-RS" sz="1800" dirty="0">
                <a:effectLst/>
                <a:latin typeface="+mj-lt"/>
                <a:ea typeface="Calibri" panose="020F0502020204030204" pitchFamily="34" charset="0"/>
              </a:rPr>
              <a:t>саставни део стратешког планирања и управљања економским развојем </a:t>
            </a:r>
            <a:r>
              <a:rPr lang="sr-Cyrl-RS" sz="1800" dirty="0">
                <a:latin typeface="+mj-lt"/>
                <a:ea typeface="Calibri" panose="020F0502020204030204" pitchFamily="34" charset="0"/>
              </a:rPr>
              <a:t>града</a:t>
            </a:r>
            <a:endParaRPr lang="sr-Latn-RS" sz="1800" dirty="0"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sr-Cyrl-RS" sz="1800" dirty="0">
                <a:latin typeface="+mj-lt"/>
                <a:ea typeface="Calibri" panose="020F0502020204030204" pitchFamily="34" charset="0"/>
              </a:rPr>
              <a:t>започиње дефинисањем сврхе, визије и мисије бренда – на бази резултата истраживања и анализа</a:t>
            </a:r>
          </a:p>
          <a:p>
            <a:pPr algn="just"/>
            <a:r>
              <a:rPr lang="sr-Cyrl-RS" sz="18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з</a:t>
            </a:r>
            <a:r>
              <a:rPr lang="sr-Cyrl-R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ахтева примену комуникацијских инструмената: односи са медијима и публицитет, организовање и спонзорства догађаја, друштвено-одговорне активности локалне заједнице и привредних субјеката, оглашавање у различитим медијима, припрема и дистрибуција информативних и промотивних материјала, маркетиншко комуницирање путем интернета и друштвених медија</a:t>
            </a:r>
          </a:p>
        </p:txBody>
      </p:sp>
    </p:spTree>
    <p:extLst>
      <p:ext uri="{BB962C8B-B14F-4D97-AF65-F5344CB8AC3E}">
        <p14:creationId xmlns:p14="http://schemas.microsoft.com/office/powerpoint/2010/main" val="2065614561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LightSeedLeftStep">
      <a:dk1>
        <a:srgbClr val="000000"/>
      </a:dk1>
      <a:lt1>
        <a:srgbClr val="FFFFFF"/>
      </a:lt1>
      <a:dk2>
        <a:srgbClr val="412428"/>
      </a:dk2>
      <a:lt2>
        <a:srgbClr val="E2E5E8"/>
      </a:lt2>
      <a:accent1>
        <a:srgbClr val="DE8F2E"/>
      </a:accent1>
      <a:accent2>
        <a:srgbClr val="E56753"/>
      </a:accent2>
      <a:accent3>
        <a:srgbClr val="EA7294"/>
      </a:accent3>
      <a:accent4>
        <a:srgbClr val="E553B9"/>
      </a:accent4>
      <a:accent5>
        <a:srgbClr val="DC72EA"/>
      </a:accent5>
      <a:accent6>
        <a:srgbClr val="9853E5"/>
      </a:accent6>
      <a:hlink>
        <a:srgbClr val="6383AB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</TotalTime>
  <Words>1526</Words>
  <Application>Microsoft Office PowerPoint</Application>
  <PresentationFormat>Widescreen</PresentationFormat>
  <Paragraphs>151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Avenir Next LT Pro</vt:lpstr>
      <vt:lpstr>Avenir Next LT Pro Light</vt:lpstr>
      <vt:lpstr>Calibri</vt:lpstr>
      <vt:lpstr>Calibri Light</vt:lpstr>
      <vt:lpstr>Rockwell</vt:lpstr>
      <vt:lpstr>Sitka Subheading</vt:lpstr>
      <vt:lpstr>Times New Roman</vt:lpstr>
      <vt:lpstr>Wingdings</vt:lpstr>
      <vt:lpstr>PebbleVTI</vt:lpstr>
      <vt:lpstr>Office Theme</vt:lpstr>
      <vt:lpstr>Atlas</vt:lpstr>
      <vt:lpstr>Програм „Подршка локалним самоуправама у Србији на путу ка ЕУ –  Друга фаза“  БРЕНДИРАЊЕ ЛОКАЛНИХ САМОУПРАВА </vt:lpstr>
      <vt:lpstr>АГЕНДА</vt:lpstr>
      <vt:lpstr>РАЗВОЈ И УПРАВЉАЊЕ БРЕНДОМ ДЕСТИНАЦИЈЕ</vt:lpstr>
      <vt:lpstr>ШТА ЈЕ ДЕСТИНАЦИЈА?</vt:lpstr>
      <vt:lpstr>ШТА ЈЕ БРЕНДИНГ?  ,,Збогом, понудо и тражњо"</vt:lpstr>
      <vt:lpstr>ШТА ЈЕ БРЕНДИРАЊЕ ДЕСТИНАЦИЈЕ?</vt:lpstr>
      <vt:lpstr>ШТА ЈЕ БРЕНД ДЕСТИНАЦИЈЕ?</vt:lpstr>
      <vt:lpstr>Успешан бренд дестинације - АМСТЕРДАМ</vt:lpstr>
      <vt:lpstr>САВРЕМЕНИ ПРИСТУП БРЕНДИРАЊУ ДЕСТИНАЦИЈЕ</vt:lpstr>
      <vt:lpstr>ХЕКСАГОН БРЕНДА ДЕСТИНАЦИЈЕ</vt:lpstr>
      <vt:lpstr>PowerPoint Presentation</vt:lpstr>
      <vt:lpstr>РАЗВОЈ И УПРАВЉАЊЕ БРЕНДОМ</vt:lpstr>
      <vt:lpstr>ПРИМЕР ДОБРЕ ПРАКСЕ</vt:lpstr>
      <vt:lpstr>ПРОЦЕС БРЕНДИРАЊА ДЕСТИНАЦИЈЕ</vt:lpstr>
      <vt:lpstr>Пример добре праксе - визија и мисија бренда –  Ајндховен, Холандија </vt:lpstr>
      <vt:lpstr>КОМУНИКАЦИЈА ЖЕЉЕНОГ БРЕНДА – УЛОГА МЕНАЏЕРА ЗА ОДНОСЕ С ЈАВНОШЋУ</vt:lpstr>
      <vt:lpstr>МЕНАЏЕРИ ЗА ОДНОСЕ С ЈАВНОШЋУ</vt:lpstr>
      <vt:lpstr>ПРИМЕР ДОБРЕ ПРАКСЕ - ШВЕДСКА </vt:lpstr>
      <vt:lpstr>ЗАШТО ЈЕ БРЕНДИРАЊЕ ДЕСТИНАЦИЈЕ КОРИСНО И ВАЖНО?</vt:lpstr>
      <vt:lpstr>Брендирање дестинације и локална заједница</vt:lpstr>
      <vt:lpstr>КРАГУЈЕВАЦ КАО БРЕНД</vt:lpstr>
      <vt:lpstr>НАПОМЕНЕ</vt:lpstr>
      <vt:lpstr>PowerPoint Presentation</vt:lpstr>
      <vt:lpstr>КРАГУЈЕВАЦ ЈЕ ПРИЧА…</vt:lpstr>
      <vt:lpstr>ПРЕДНОСТИ КРАГУЈЕВЦА КАО МЕСТА ЗА ЖИВОТ</vt:lpstr>
      <vt:lpstr>КАРАКТЕРИСТИКЕ</vt:lpstr>
      <vt:lpstr>НАЈПОЗНАТИЈИ ЛОКАЛНИ БРЕНДОВИ</vt:lpstr>
      <vt:lpstr>ПЕРЦЕПЦИЈА ТРЕНУТНОГ И ЖЕЉЕНОГ ИМИЏА</vt:lpstr>
      <vt:lpstr>За 10 година, Крагујевац ће бити познат у…</vt:lpstr>
      <vt:lpstr>На чему треба да буде акценат приликом формирања бренда металског и ИКТ</vt:lpstr>
      <vt:lpstr>PowerPoint Presentation</vt:lpstr>
      <vt:lpstr>ХВАЛА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 „Подршка локалним самоуправама у Србији на путу ка ЕУ – Друга фаза“  БРЕНДИРАЊЕ ЛОКАЛНИХ САМОУПРАВА </dc:title>
  <dc:creator>xx</dc:creator>
  <cp:lastModifiedBy>xx</cp:lastModifiedBy>
  <cp:revision>35</cp:revision>
  <dcterms:created xsi:type="dcterms:W3CDTF">2021-10-11T14:15:43Z</dcterms:created>
  <dcterms:modified xsi:type="dcterms:W3CDTF">2021-10-12T11:49:27Z</dcterms:modified>
</cp:coreProperties>
</file>