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20"/>
  </p:notesMasterIdLst>
  <p:handoutMasterIdLst>
    <p:handoutMasterId r:id="rId21"/>
  </p:handoutMasterIdLst>
  <p:sldIdLst>
    <p:sldId id="259" r:id="rId5"/>
    <p:sldId id="260" r:id="rId6"/>
    <p:sldId id="261" r:id="rId7"/>
    <p:sldId id="262" r:id="rId8"/>
    <p:sldId id="263" r:id="rId9"/>
    <p:sldId id="273" r:id="rId10"/>
    <p:sldId id="264" r:id="rId11"/>
    <p:sldId id="266" r:id="rId12"/>
    <p:sldId id="265" r:id="rId13"/>
    <p:sldId id="267" r:id="rId14"/>
    <p:sldId id="268" r:id="rId15"/>
    <p:sldId id="269" r:id="rId16"/>
    <p:sldId id="272" r:id="rId17"/>
    <p:sldId id="270" r:id="rId18"/>
    <p:sldId id="271" r:id="rId19"/>
  </p:sldIdLst>
  <p:sldSz cx="9144000" cy="6858000" type="screen4x3"/>
  <p:notesSz cx="6797675" cy="99282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80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18F24327-746A-4F61-A361-92897FE2EDA4}" v="19" dt="2019-03-18T10:06:57.79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717" autoAdjust="0"/>
    <p:restoredTop sz="94660"/>
  </p:normalViewPr>
  <p:slideViewPr>
    <p:cSldViewPr>
      <p:cViewPr varScale="1">
        <p:scale>
          <a:sx n="85" d="100"/>
          <a:sy n="85" d="100"/>
        </p:scale>
        <p:origin x="1548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microsoft.com/office/2015/10/relationships/revisionInfo" Target="revisionInfo.xml"/><Relationship Id="rId3" Type="http://schemas.openxmlformats.org/officeDocument/2006/relationships/customXml" Target="../customXml/item3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notesMaster" Target="notesMasters/notesMaster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theme" Target="theme/theme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viewProps" Target="view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BA0F2850-4587-4516-BA60-52B58D54AF65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CC2BBD37-8E28-47C0-9557-BA93FEC7FB59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4CC30075-6679-4B66-8E2A-2479CA424FE0}" type="datetimeFigureOut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AD991C3-54D3-4360-B5C7-0B33F00EBF7A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44169F-5371-4B11-B8BD-6079E63901E5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0BAE232B-148A-44AA-BF1D-034C19781EE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77453729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D7EAF58-B282-4AD4-9510-62A19B9EED3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BC2233E-80F1-453A-A17D-F0D3D7F87EE1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F999090E-0C42-4E94-A9C6-C77E5DD86316}" type="datetimeFigureOut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F1349A12-7CEE-4ECC-BD1F-107BAB59DC3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dirty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D060EC98-CACF-418D-A17E-79E814DA81B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B0534EC-232C-4D7C-8471-0A673DE93273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54D1CB4-78E0-4AF0-AC47-234F83132E4C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FC5E3E2-EB33-4794-B655-141B211F96B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02429600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 fontScale="92500"/>
          </a:bodyPr>
          <a:lstStyle/>
          <a:p>
            <a:r>
              <a:rPr lang="sr-Cyrl-CS" dirty="0"/>
              <a:t>Одредбе</a:t>
            </a:r>
            <a:r>
              <a:rPr lang="sr-Cyrl-CS" baseline="0" dirty="0"/>
              <a:t> чл. 134-139. односе се на накнаду за заштиту и унапређивање животне средине (ко је обвезник накнаде, колика је висина накнаде и ко је утврђује, начин утврђивања и плаћања, припадност прихода), док ће се одредбе чл. 154-164. примењивати се од 1. јануара 2020. које се тичу накнаде за загађивање вода.</a:t>
            </a:r>
          </a:p>
          <a:p>
            <a:r>
              <a:rPr lang="sr-Cyrl-CS" dirty="0"/>
              <a:t>Према закону накнада</a:t>
            </a:r>
            <a:r>
              <a:rPr lang="sr-Cyrl-CS" baseline="0" dirty="0"/>
              <a:t> је јавни приход који се наплаћује за коришћење одређеног јавног добра, док је јавно добро природно богатсво односно добро од општег интереса и добро у општој употреби.</a:t>
            </a:r>
          </a:p>
          <a:p>
            <a:r>
              <a:rPr lang="sr-Cyrl-CS" baseline="0" dirty="0"/>
              <a:t>Врсте накнада које се уводе овим Законом су: 1) накнаде за геолошка истраживања; 2) накнаде за коришћење ресурса и резерви минералних сировина; 3) накнаде за коришћење енергије и енергената; 4) накнада за промену намене пољопривредног земљишта; 5)накнаде за промену намене и коришћење шума и шумског земљишта; 6) накнада за коришћењем ловостајем заштићених врста дивљачи; 7) накнаде за воде; 8) накнаде за заштиту животне средине; 9) накнаде за пловидбу и коришћење лука, пристаништа и објеката безбедности пловидбе на државном водном путу; 10) накнаде за коришћење јавних путева; 11) накнаде за коришћење јавне железничке инфратсруктуре; 12) накнада за коришћење јавне површине; 13) накнада за коришћење природног лековитог фактора; 14) накнада за коришћење туристичког простора; 15) накнаде за електронске комуникације. </a:t>
            </a:r>
          </a:p>
          <a:p>
            <a:r>
              <a:rPr lang="sr-Cyrl-CS" baseline="0" dirty="0"/>
              <a:t>Од интереса за ЈЛС посебно су значајне: накнада за промену намене пољопривредног земљишта; накнаде за заштиту животне средине; накнаде за коришћење јавних путева; накнада за коришћење јавне површине; накнада за коришћење природног лековитог фактора;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5421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CS" dirty="0"/>
              <a:t>У питању</a:t>
            </a:r>
            <a:r>
              <a:rPr lang="sr-Cyrl-CS" baseline="0" dirty="0"/>
              <a:t> је </a:t>
            </a:r>
            <a:r>
              <a:rPr lang="sr-Cyrl-CS" dirty="0"/>
              <a:t>накнада за коришћење делова путног</a:t>
            </a:r>
            <a:r>
              <a:rPr lang="sr-Cyrl-CS" baseline="0" dirty="0"/>
              <a:t> земљишта јавног пута и другог земљишта које користи управљач јавног пута (</a:t>
            </a:r>
            <a:r>
              <a:rPr lang="sr-Cyrl-CS" b="1" baseline="0" dirty="0"/>
              <a:t>тзв. накнада за коришћење делова путног земљишта</a:t>
            </a:r>
            <a:r>
              <a:rPr lang="sr-Cyrl-CS" baseline="0" dirty="0"/>
              <a:t>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7718042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CS" dirty="0"/>
              <a:t>У питању је 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накнад</a:t>
            </a:r>
            <a:r>
              <a:rPr lang="sr-Cyrl-C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а</a:t>
            </a:r>
            <a:r>
              <a:rPr lang="en-US" sz="1200" b="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за постављање водовода, канализације, електричних водова, електронске комуникационе мреже и сл. на јавном путу и у заштитном појасу јавног пута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</a:t>
            </a:r>
            <a:r>
              <a:rPr lang="sr-Cyrl-C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тзв.</a:t>
            </a:r>
            <a:r>
              <a:rPr lang="sr-Cyrl-CS" sz="1200" b="1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накнада за постављање инсталација)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23305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Под коришћењем простора на јавној површини у пословне и друге сврхе, у смислу </a:t>
            </a:r>
            <a:r>
              <a:rPr lang="sr-Cyrl-C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претходног слајда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sr-Cyrl-C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и првог реда који је болдиран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, сматра се заузеће јавне површине</a:t>
            </a:r>
            <a:r>
              <a:rPr lang="sr-Cyrl-C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Коришћење простора на јавној површини у пословне и друге односи се на привремено коришћење простора на јавној површини и не обухвата коришћење трајног карактера изградњом објеката инфраструктуре.</a:t>
            </a:r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Jавна површина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у смислу овог закона јесте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површина утврђена планским документом </a:t>
            </a:r>
            <a:r>
              <a:rPr lang="sr-Cyrl-C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ЈЛС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која је доступна свим корисницима под једнаким условима:</a:t>
            </a:r>
            <a:r>
              <a:rPr lang="sr-Cyrl-C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јавна саобраћајна површина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(пут, улица, пешачка зона и сл.);</a:t>
            </a:r>
            <a:r>
              <a:rPr lang="sr-Cyrl-C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трг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; 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јавна зелена површина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(парк, сквер, градска шума и сл.);</a:t>
            </a:r>
            <a:r>
              <a:rPr lang="sr-Cyrl-C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  <a:r>
              <a:rPr lang="en-US" sz="1200" b="1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јавна површина блока </a:t>
            </a:r>
            <a:r>
              <a:rPr lang="en-US" sz="1200" kern="120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(парковски уређене површине и саобраћајне површине).</a:t>
            </a: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US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2577512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sr-Cyrl-CS" sz="1200" dirty="0"/>
              <a:t>Пре</a:t>
            </a:r>
            <a:r>
              <a:rPr lang="en-US" sz="1200" dirty="0"/>
              <a:t> доношења програма прибавља се сагласност управљача тог јавног добра и министарства надлежног за послове просторног планирања и урбанизма</a:t>
            </a:r>
            <a:r>
              <a:rPr lang="sr-Cyrl-CS" sz="1200" dirty="0"/>
              <a:t> (ако </a:t>
            </a:r>
            <a:r>
              <a:rPr lang="en-US" sz="1200" dirty="0"/>
              <a:t>се објекат налази у заштићеном природном/културном добру</a:t>
            </a:r>
            <a:r>
              <a:rPr lang="sr-Cyrl-CS" sz="1200" dirty="0"/>
              <a:t>)</a:t>
            </a:r>
            <a:r>
              <a:rPr lang="en-US" sz="1200" dirty="0"/>
              <a:t>. </a:t>
            </a:r>
            <a:endParaRPr lang="sr-Cyrl-CS" sz="12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Мањи монтажни објекти су</a:t>
            </a:r>
            <a:r>
              <a:rPr lang="sr-Cyrl-C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објекти монтажно демонтажног типа, и то искључиво киосци до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10,5 m²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, баште угоститељских објеката, тезге и други покретни мобилијар</a:t>
            </a:r>
            <a:r>
              <a:rPr lang="sr-Cyrl-C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sr-Cyrl-C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Они се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поставља</a:t>
            </a:r>
            <a:r>
              <a:rPr lang="sr-Cyrl-C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ју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и уклања</a:t>
            </a:r>
            <a:r>
              <a:rPr lang="sr-Cyrl-C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ју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основу </a:t>
            </a:r>
            <a:r>
              <a:rPr lang="en-U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програма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који доноси </a:t>
            </a:r>
            <a:r>
              <a:rPr lang="sr-Cyrl-CS" sz="1200" b="1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ЈЛС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на период од најдуже </a:t>
            </a:r>
            <a:r>
              <a:rPr lang="sr-Cyrl-C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10 </a:t>
            </a:r>
            <a:r>
              <a:rPr lang="en-US" sz="1200" kern="1200" dirty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година</a:t>
            </a:r>
            <a:endParaRPr lang="sr-Cyrl-CS" sz="1200" dirty="0"/>
          </a:p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/>
              <a:t>Забрањена је изградња споменика и спомен обележја изван површина јавне намене.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580971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1" dirty="0"/>
              <a:t>Актом скупштине </a:t>
            </a:r>
            <a:r>
              <a:rPr lang="sr-Cyrl-CS" sz="1200" b="1" dirty="0"/>
              <a:t>ЈЛС (Одлуком) </a:t>
            </a:r>
            <a:r>
              <a:rPr lang="en-US" sz="1200" dirty="0"/>
              <a:t>утврђује се висина накнаде</a:t>
            </a:r>
            <a:r>
              <a:rPr lang="sr-Cyrl-CS" sz="1200" dirty="0"/>
              <a:t>,</a:t>
            </a:r>
            <a:r>
              <a:rPr lang="en-US" sz="1200" dirty="0"/>
              <a:t> олакшице, начин достављања и садржај података о коришћењу јавне површине надлежном органу који утврђује обавезу плаћања накнаде.</a:t>
            </a:r>
          </a:p>
          <a:p>
            <a:r>
              <a:rPr lang="sr-Cyrl-CS" dirty="0"/>
              <a:t>Пример општина Параћин.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4569823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До сада је у поступку јавног надметања лицитиран износ накнаде за заузеће јавне површине, а сада је тај износ законски лимитиран, па треба смислити други начин како спровести јавно надметање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595591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0A70EF-00AE-45C1-85CD-F622D09C178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829C390-1C7C-43D9-B5E6-3A50D20928CC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6094AA-54D4-4C17-B4FA-EA3A141466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E85248-9FE0-4E62-BEAB-F3304F0676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C060A9-7D25-4818-9729-3C87D6AD193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4082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5624B3-1649-4CB5-A785-0398E5D33C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BA3371-3B22-4667-BB40-5958C8DA7E10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7DB6D2-7915-4907-BAB7-A2ABA4C848D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F42FA5-65A8-48E8-BE83-400FE5C7E3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1321348-9864-4426-A100-6F99709B8C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5144014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1021569-EA21-45D6-A0CA-C5F01D04791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107C79-9B5E-4EE2-B647-5E94D25EA67C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C2574-BDD0-445A-8DB0-181ED28AAD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1CA61D-1F24-4E3F-A88C-449C37BCAF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3A70BC-AE9C-42D0-889E-F74FFD3BED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473003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AF9D4F7-E7B9-4344-BB8F-B3BE2766EB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FBFB9AB-2C64-4D93-8FA7-4952898EA839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2208DA-F1F5-4582-A214-CA05FADDB96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396C019-7068-43F6-BA5D-DFF015B080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C5AEBF-2127-4DA5-BCD2-5594AE918F6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838553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EC35243-9052-40F0-ADBE-A6FD08C80B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4D102C-98DD-45C3-87DB-FE966E0D96D9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FB52BEE-47D8-40A7-ABD3-BBC32B271A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F8127AD-6B07-4CCB-AFA7-DEFCDFCF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C08FF60-880E-4217-A2B7-53031C906D2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923380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44E9C60D-76CB-4F6E-BCF0-E44A347D43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DD5C4F7-9E37-4112-9B56-71AFB1016CF2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8A00B959-8843-4839-8D5D-51B1816732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8574643-80BA-4620-A2E2-0789934B72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025A92-1744-449A-A859-6CC8768020F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471812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630695A1-25DE-491A-AADB-26A19409DF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F4812A-EE43-4C2F-9D51-78CF204DF945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0C6014BC-C523-4109-A492-42F15D1E5C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6E02381E-4FC6-43FD-8E9A-A9E7C97968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EA027DF-3A00-438F-95B2-EC72AB97229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086522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5119D5CF-807D-4E15-9A27-1D5C8AF00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42E334-83A1-420D-BEB9-B27BC1958E46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CE9FD74A-A141-424D-B76D-DDB0E2254B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69280B10-E3FD-4785-AEB3-3431E28AB4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270D32-4A1C-489E-8858-AFD40CF6E10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886456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1782B82C-7E1B-4132-AE7A-8640C46226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13C2BB-BC94-4D2E-AD33-8AAD8F637087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29C696E1-4964-462E-8B3E-EEEC504AFB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A9CE0952-A9DE-4756-ACB2-D47F6CF267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928742F-A6C1-43BA-AE3D-5970D51522B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7708450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CA6D5038-B0EC-46FF-ABBC-49A9CD1881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05700D-E521-44F3-AA03-DCD3A59BE41A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45D6EE4-B2C4-488D-B275-D47F887054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F90BE776-BAD3-45FF-9CE9-7942F1AF184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5B6B8F-C437-486B-A70D-F4D9DA03B064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0388798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1F6D6F90-8402-4241-85AC-7D37F95243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72D7589-5D52-4652-BA86-44772728F13A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2AB9F49C-D59E-43C1-A28A-C381766F8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6604CAB7-83EB-44F3-B012-A1BA3E8183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27D7E2-E23D-44B2-A8E2-0D8F9C3CFD1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503037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8FCB5823-4B2B-44B1-8F9F-C10CF4638A4F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BCD05FB0-B772-4281-99E2-3492B25D862E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49C5B15-D8B5-40FB-9B19-A47F47C3AF5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1930B1BB-51E0-4BA4-8393-B77492BB3480}" type="datetime1">
              <a:rPr lang="en-US"/>
              <a:pPr>
                <a:defRPr/>
              </a:pPr>
              <a:t>3/19/2019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120628-82A9-411A-B055-99290BD228C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A9A0975-3BA8-4845-B146-3AAB5811AAE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E1501DA2-506F-40AE-80AB-38939A25EC0D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sllistbeograd.rs/pdf/2018/118-2018.pdf#view=Fit&amp;page=90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0">
            <a:extLst>
              <a:ext uri="{FF2B5EF4-FFF2-40B4-BE49-F238E27FC236}">
                <a16:creationId xmlns:a16="http://schemas.microsoft.com/office/drawing/2014/main" id="{987F32C6-63BD-40E8-ADA5-513FA043498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62000" y="1676400"/>
            <a:ext cx="7772400" cy="1470025"/>
          </a:xfrm>
        </p:spPr>
        <p:txBody>
          <a:bodyPr/>
          <a:lstStyle/>
          <a:p>
            <a:r>
              <a:rPr lang="x-none" altLang="en-US" sz="4000" dirty="0">
                <a:solidFill>
                  <a:srgbClr val="800000"/>
                </a:solidFill>
              </a:rPr>
              <a:t>Закон о накнадама за коришћење јавних добара</a:t>
            </a:r>
            <a:endParaRPr lang="en-US" altLang="en-US" sz="4000" dirty="0">
              <a:solidFill>
                <a:srgbClr val="800000"/>
              </a:solidFill>
            </a:endParaRPr>
          </a:p>
        </p:txBody>
      </p:sp>
      <p:sp>
        <p:nvSpPr>
          <p:cNvPr id="2051" name="Subtitle 11">
            <a:extLst>
              <a:ext uri="{FF2B5EF4-FFF2-40B4-BE49-F238E27FC236}">
                <a16:creationId xmlns:a16="http://schemas.microsoft.com/office/drawing/2014/main" id="{D3CB9D65-6986-44CD-B005-3A40A7C9CD7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352800"/>
            <a:ext cx="6934200" cy="1752600"/>
          </a:xfrm>
        </p:spPr>
        <p:txBody>
          <a:bodyPr/>
          <a:lstStyle/>
          <a:p>
            <a:r>
              <a:rPr lang="x-none" altLang="en-US" dirty="0">
                <a:solidFill>
                  <a:srgbClr val="800000"/>
                </a:solidFill>
              </a:rPr>
              <a:t>Ефекти примене у области урбанизма и изградње</a:t>
            </a:r>
            <a:endParaRPr lang="en-US" altLang="en-US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A0127EF-EA3B-4698-A704-966FC80ECC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634A4513-067F-492C-87A7-47EA80643B53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1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pic>
        <p:nvPicPr>
          <p:cNvPr id="2053" name="Picture 8" descr="SKGO2-sr-cyr.jpg">
            <a:extLst>
              <a:ext uri="{FF2B5EF4-FFF2-40B4-BE49-F238E27FC236}">
                <a16:creationId xmlns:a16="http://schemas.microsoft.com/office/drawing/2014/main" id="{FBD7E53B-B2E6-4DFA-BF80-094F694380A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228600"/>
            <a:ext cx="2005013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521109-ED6D-4495-9DA6-2D564D6F242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457200"/>
          </a:xfrm>
        </p:spPr>
        <p:txBody>
          <a:bodyPr/>
          <a:lstStyle/>
          <a:p>
            <a:r>
              <a:rPr lang="x-none" dirty="0">
                <a:solidFill>
                  <a:srgbClr val="800000"/>
                </a:solidFill>
              </a:rPr>
              <a:t>Привремени</a:t>
            </a:r>
            <a:r>
              <a:rPr lang="x-none" dirty="0"/>
              <a:t> </a:t>
            </a:r>
            <a:r>
              <a:rPr lang="x-none" dirty="0">
                <a:solidFill>
                  <a:srgbClr val="800000"/>
                </a:solidFill>
              </a:rPr>
              <a:t>објекти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2FD40F4-C5BE-4BA6-ACDD-F0EDED72EE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838200"/>
            <a:ext cx="8686800" cy="5791200"/>
          </a:xfrm>
        </p:spPr>
        <p:txBody>
          <a:bodyPr/>
          <a:lstStyle/>
          <a:p>
            <a:r>
              <a:rPr lang="sr-Cyrl-CS" sz="2200" dirty="0">
                <a:latin typeface="+mj-lt"/>
              </a:rPr>
              <a:t>Објекат </a:t>
            </a:r>
            <a:r>
              <a:rPr lang="en-US" sz="2200" dirty="0">
                <a:latin typeface="+mj-lt"/>
              </a:rPr>
              <a:t>привременог коришћења: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киоск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тезга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башта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апарат за сладолед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банкомат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аутомат за продају штампе,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покретни објекат за продају робе на мало и вршење занатских и других услуга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монтажни објекат за обављање делатности јавних комуналних предузећа,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телефонска говорница и слични објекти,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200" dirty="0">
                <a:latin typeface="+mj-lt"/>
              </a:rPr>
              <a:t>башта угоститељског објекта</a:t>
            </a:r>
          </a:p>
          <a:p>
            <a:pPr marL="0" indent="0">
              <a:buNone/>
            </a:pPr>
            <a:endParaRPr lang="en-US" sz="22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B8FC8C0-484C-4375-8E71-F168B4B0FE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6615660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4B5C0-D615-42BE-A684-F5896C26AC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199"/>
            <a:ext cx="8229600" cy="974725"/>
          </a:xfrm>
        </p:spPr>
        <p:txBody>
          <a:bodyPr/>
          <a:lstStyle/>
          <a:p>
            <a:r>
              <a:rPr lang="sr-Cyrl-RS" sz="3600" dirty="0">
                <a:solidFill>
                  <a:srgbClr val="800000"/>
                </a:solidFill>
              </a:rPr>
              <a:t>Члан </a:t>
            </a:r>
            <a:r>
              <a:rPr lang="x-none" sz="3600" dirty="0">
                <a:solidFill>
                  <a:srgbClr val="800000"/>
                </a:solidFill>
              </a:rPr>
              <a:t>146. Закона о планирању и изградњи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E826813-4E61-4538-8201-359A0222E38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1219200"/>
            <a:ext cx="8686800" cy="5334000"/>
          </a:xfrm>
        </p:spPr>
        <p:txBody>
          <a:bodyPr/>
          <a:lstStyle/>
          <a:p>
            <a:r>
              <a:rPr lang="en-US" sz="2200" dirty="0">
                <a:latin typeface="+mj-lt"/>
              </a:rPr>
              <a:t>Постављање и уклањање мањих монтажних објеката привременог карактера на јавним и другим површинама обезбеђује и уређује </a:t>
            </a:r>
            <a:r>
              <a:rPr lang="sr-Cyrl-CS" sz="2200" dirty="0">
                <a:latin typeface="+mj-lt"/>
              </a:rPr>
              <a:t>ЈЛС</a:t>
            </a:r>
            <a:r>
              <a:rPr lang="en-US" sz="2200" dirty="0">
                <a:latin typeface="+mj-lt"/>
              </a:rPr>
              <a:t>.</a:t>
            </a:r>
            <a:endParaRPr lang="sr-Cyrl-CS" sz="2200" dirty="0">
              <a:latin typeface="+mj-lt"/>
            </a:endParaRPr>
          </a:p>
          <a:p>
            <a:pPr marL="0" indent="0">
              <a:buNone/>
            </a:pPr>
            <a:endParaRPr lang="en-US" sz="2200" dirty="0">
              <a:latin typeface="+mj-lt"/>
            </a:endParaRPr>
          </a:p>
          <a:p>
            <a:r>
              <a:rPr lang="en-US" sz="2200" dirty="0">
                <a:latin typeface="+mj-lt"/>
              </a:rPr>
              <a:t>Мањи монтажни објекти су</a:t>
            </a:r>
            <a:r>
              <a:rPr lang="sr-Cyrl-CS" sz="2200" dirty="0">
                <a:latin typeface="+mj-lt"/>
              </a:rPr>
              <a:t> </a:t>
            </a:r>
            <a:r>
              <a:rPr lang="en-US" sz="2200" dirty="0">
                <a:latin typeface="+mj-lt"/>
              </a:rPr>
              <a:t>искључиво киосци до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10,5 m²</a:t>
            </a:r>
            <a:r>
              <a:rPr lang="en-US" sz="2200" dirty="0">
                <a:latin typeface="+mj-lt"/>
              </a:rPr>
              <a:t>, баште угоститељских објеката, тезге и други покретни мобилијар</a:t>
            </a:r>
            <a:r>
              <a:rPr lang="sr-Cyrl-CS" sz="2200" dirty="0">
                <a:latin typeface="+mj-lt"/>
              </a:rPr>
              <a:t>. </a:t>
            </a:r>
            <a:r>
              <a:rPr lang="en-US" sz="2200" dirty="0">
                <a:latin typeface="+mj-lt"/>
              </a:rPr>
              <a:t> </a:t>
            </a:r>
            <a:r>
              <a:rPr lang="sr-Cyrl-CS" sz="2200" dirty="0">
                <a:latin typeface="+mj-lt"/>
              </a:rPr>
              <a:t>Они се </a:t>
            </a:r>
            <a:r>
              <a:rPr lang="en-US" sz="2200" dirty="0">
                <a:latin typeface="+mj-lt"/>
              </a:rPr>
              <a:t>поставља</a:t>
            </a:r>
            <a:r>
              <a:rPr lang="sr-Cyrl-CS" sz="2200" dirty="0">
                <a:latin typeface="+mj-lt"/>
              </a:rPr>
              <a:t>ју</a:t>
            </a:r>
            <a:r>
              <a:rPr lang="en-US" sz="2200" dirty="0">
                <a:latin typeface="+mj-lt"/>
              </a:rPr>
              <a:t> и уклања</a:t>
            </a:r>
            <a:r>
              <a:rPr lang="sr-Cyrl-CS" sz="2200" dirty="0">
                <a:latin typeface="+mj-lt"/>
              </a:rPr>
              <a:t>ју</a:t>
            </a:r>
            <a:r>
              <a:rPr lang="en-US" sz="2200" dirty="0">
                <a:latin typeface="+mj-lt"/>
              </a:rPr>
              <a:t> на основу </a:t>
            </a:r>
            <a:r>
              <a:rPr lang="en-US" sz="2200" b="1" dirty="0">
                <a:latin typeface="+mj-lt"/>
              </a:rPr>
              <a:t>програма</a:t>
            </a:r>
            <a:r>
              <a:rPr lang="en-US" sz="2200" dirty="0">
                <a:latin typeface="+mj-lt"/>
              </a:rPr>
              <a:t> </a:t>
            </a:r>
            <a:r>
              <a:rPr lang="en-US" sz="2200" b="1" dirty="0">
                <a:latin typeface="+mj-lt"/>
              </a:rPr>
              <a:t>који доноси </a:t>
            </a:r>
            <a:r>
              <a:rPr lang="sr-Cyrl-CS" sz="2200" b="1" dirty="0">
                <a:latin typeface="+mj-lt"/>
              </a:rPr>
              <a:t>ЈЛС</a:t>
            </a:r>
            <a:r>
              <a:rPr lang="en-US" sz="2200" dirty="0">
                <a:latin typeface="+mj-lt"/>
              </a:rPr>
              <a:t> на период од најдуже </a:t>
            </a:r>
            <a:r>
              <a:rPr lang="sr-Cyrl-CS" sz="2200" dirty="0">
                <a:latin typeface="+mj-lt"/>
              </a:rPr>
              <a:t>10 </a:t>
            </a:r>
            <a:r>
              <a:rPr lang="en-US" sz="2200" dirty="0">
                <a:latin typeface="+mj-lt"/>
              </a:rPr>
              <a:t>година.</a:t>
            </a:r>
            <a:endParaRPr lang="sr-Cyrl-CS" sz="2200" dirty="0">
              <a:latin typeface="+mj-lt"/>
            </a:endParaRPr>
          </a:p>
          <a:p>
            <a:pPr marL="0" indent="0">
              <a:buNone/>
            </a:pPr>
            <a:endParaRPr lang="en-US" sz="22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EA75A8E-305A-4FB9-A6AD-408122EAA7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11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9588162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67A0B1-3DB4-4E5C-B551-DFF818095C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18054"/>
            <a:ext cx="8229600" cy="743946"/>
          </a:xfrm>
        </p:spPr>
        <p:txBody>
          <a:bodyPr/>
          <a:lstStyle/>
          <a:p>
            <a:r>
              <a:rPr lang="x-none" sz="3600" dirty="0">
                <a:solidFill>
                  <a:srgbClr val="800000"/>
                </a:solidFill>
              </a:rPr>
              <a:t>Одлука о накнадама за коришћење јавних површина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F51B2E6-145A-418D-9E02-99422B4AF4B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1000" y="914400"/>
            <a:ext cx="8534400" cy="5791200"/>
          </a:xfrm>
        </p:spPr>
        <p:txBody>
          <a:bodyPr/>
          <a:lstStyle/>
          <a:p>
            <a:r>
              <a:rPr lang="sr-Cyrl-CS" sz="2200" b="1" u="sng" dirty="0">
                <a:latin typeface="+mj-lt"/>
              </a:rPr>
              <a:t>Основица</a:t>
            </a:r>
            <a:r>
              <a:rPr lang="sr-Cyrl-CS" sz="2200" dirty="0">
                <a:latin typeface="+mj-lt"/>
              </a:rPr>
              <a:t>: </a:t>
            </a:r>
            <a:r>
              <a:rPr lang="en-US" sz="2200" dirty="0">
                <a:latin typeface="+mj-lt"/>
              </a:rPr>
              <a:t>површина коришћеног простора изражена у метрима квадратним (m²).</a:t>
            </a:r>
          </a:p>
          <a:p>
            <a:r>
              <a:rPr lang="sr-Cyrl-CS" sz="2200" b="1" u="sng" dirty="0">
                <a:latin typeface="+mj-lt"/>
              </a:rPr>
              <a:t>Висина</a:t>
            </a:r>
            <a:r>
              <a:rPr lang="sr-Cyrl-CS" sz="2200" dirty="0">
                <a:latin typeface="+mj-lt"/>
              </a:rPr>
              <a:t>:</a:t>
            </a:r>
            <a:r>
              <a:rPr lang="sr-Cyrl-CS" dirty="0">
                <a:latin typeface="+mj-lt"/>
              </a:rPr>
              <a:t> </a:t>
            </a:r>
            <a:r>
              <a:rPr lang="sr-Cyrl-CS" sz="2200" dirty="0">
                <a:latin typeface="+mj-lt"/>
              </a:rPr>
              <a:t>Највиши</a:t>
            </a:r>
            <a:r>
              <a:rPr lang="en-US" sz="2200" dirty="0">
                <a:latin typeface="+mj-lt"/>
              </a:rPr>
              <a:t> износ накнаде за коришћење јавне површине прописан је </a:t>
            </a:r>
            <a:r>
              <a:rPr lang="sr-Cyrl-RS" sz="2200" dirty="0">
                <a:latin typeface="+mj-lt"/>
              </a:rPr>
              <a:t>законом, а</a:t>
            </a:r>
            <a:r>
              <a:rPr lang="en-US" sz="2200" dirty="0">
                <a:latin typeface="+mj-lt"/>
              </a:rPr>
              <a:t> </a:t>
            </a:r>
            <a:r>
              <a:rPr lang="sr-Cyrl-RS" sz="2200" dirty="0">
                <a:latin typeface="+mj-lt"/>
              </a:rPr>
              <a:t>к</a:t>
            </a:r>
            <a:r>
              <a:rPr lang="en-US" sz="2200" dirty="0">
                <a:latin typeface="+mj-lt"/>
              </a:rPr>
              <a:t>ритеријуми за прописивање висине накнада су: </a:t>
            </a:r>
            <a:endParaRPr lang="sr-Cyrl-C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000" dirty="0">
                <a:latin typeface="+mj-lt"/>
              </a:rPr>
              <a:t>време коришћења простора, </a:t>
            </a:r>
            <a:endParaRPr lang="sr-Cyrl-CS" sz="20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000" b="1" dirty="0">
                <a:solidFill>
                  <a:srgbClr val="FF0000"/>
                </a:solidFill>
                <a:latin typeface="+mj-lt"/>
              </a:rPr>
              <a:t>зона</a:t>
            </a:r>
            <a:r>
              <a:rPr lang="en-US" sz="2000" b="1" dirty="0">
                <a:latin typeface="+mj-lt"/>
              </a:rPr>
              <a:t> </a:t>
            </a:r>
            <a:r>
              <a:rPr lang="en-US" sz="2000" dirty="0">
                <a:latin typeface="+mj-lt"/>
              </a:rPr>
              <a:t>у којој се налази простор који се користи, уколико је зона утврђена актом </a:t>
            </a:r>
            <a:r>
              <a:rPr lang="sr-Cyrl-CS" sz="2000" dirty="0">
                <a:latin typeface="+mj-lt"/>
              </a:rPr>
              <a:t>ЈЛС</a:t>
            </a:r>
            <a:r>
              <a:rPr lang="en-US" sz="2000" dirty="0">
                <a:latin typeface="+mj-lt"/>
              </a:rPr>
              <a:t>, као и</a:t>
            </a:r>
            <a:endParaRPr lang="sr-Cyrl-CS" sz="2000" dirty="0">
              <a:latin typeface="+mj-lt"/>
            </a:endParaRPr>
          </a:p>
          <a:p>
            <a:pPr lvl="1">
              <a:buFont typeface="Wingdings" charset="2"/>
              <a:buChar char="Ø"/>
            </a:pPr>
            <a:r>
              <a:rPr lang="en-US" sz="2000" dirty="0">
                <a:latin typeface="+mj-lt"/>
              </a:rPr>
              <a:t> </a:t>
            </a:r>
            <a:r>
              <a:rPr lang="en-US" sz="2000" b="1" dirty="0">
                <a:solidFill>
                  <a:srgbClr val="FF0000"/>
                </a:solidFill>
                <a:latin typeface="+mj-lt"/>
              </a:rPr>
              <a:t>техничко-употребне карактеристике објекта</a:t>
            </a:r>
            <a:r>
              <a:rPr lang="en-US" sz="2000" dirty="0">
                <a:latin typeface="+mj-lt"/>
              </a:rPr>
              <a:t>, уколико се јавна површина користи за постављање објеката</a:t>
            </a:r>
            <a:r>
              <a:rPr lang="en-US" sz="1800" dirty="0">
                <a:latin typeface="+mj-lt"/>
              </a:rPr>
              <a:t>. </a:t>
            </a:r>
            <a:endParaRPr lang="sr-Cyrl-CS" sz="1800" dirty="0">
              <a:latin typeface="+mj-lt"/>
            </a:endParaRPr>
          </a:p>
          <a:p>
            <a:pPr marL="457200" lvl="1" indent="0">
              <a:buNone/>
            </a:pPr>
            <a:endParaRPr lang="en-US" sz="1800" dirty="0">
              <a:latin typeface="+mj-lt"/>
            </a:endParaRPr>
          </a:p>
          <a:p>
            <a:pPr>
              <a:buFont typeface="Arial"/>
              <a:buChar char="•"/>
            </a:pPr>
            <a:r>
              <a:rPr lang="sr-Cyrl-CS" sz="2200" b="1" u="sng" dirty="0">
                <a:latin typeface="+mj-lt"/>
              </a:rPr>
              <a:t>Начин утврђивања: </a:t>
            </a:r>
            <a:r>
              <a:rPr lang="en-US" sz="2200" dirty="0">
                <a:latin typeface="+mj-lt"/>
              </a:rPr>
              <a:t>утврђује орган </a:t>
            </a:r>
            <a:r>
              <a:rPr lang="sr-Cyrl-CS" sz="2200" dirty="0">
                <a:latin typeface="+mj-lt"/>
              </a:rPr>
              <a:t>ЈЛС</a:t>
            </a:r>
            <a:r>
              <a:rPr lang="en-US" sz="2200" dirty="0">
                <a:latin typeface="+mj-lt"/>
              </a:rPr>
              <a:t> надлежан за утврђивање, контролу и наплату јавних прихода решењем.</a:t>
            </a:r>
            <a:endParaRPr lang="sr-Cyrl-CS" sz="2200" dirty="0">
              <a:latin typeface="+mj-lt"/>
            </a:endParaRPr>
          </a:p>
          <a:p>
            <a:pPr marL="0" indent="0">
              <a:buNone/>
            </a:pPr>
            <a:endParaRPr lang="en-US" sz="2200" dirty="0">
              <a:latin typeface="+mj-lt"/>
            </a:endParaRPr>
          </a:p>
          <a:p>
            <a:r>
              <a:rPr lang="sr-Cyrl-CS" sz="2200" b="1" u="sng" dirty="0">
                <a:latin typeface="+mj-lt"/>
              </a:rPr>
              <a:t>Припадност прихода</a:t>
            </a:r>
            <a:r>
              <a:rPr lang="sr-Cyrl-CS" sz="2200" dirty="0">
                <a:latin typeface="+mj-lt"/>
              </a:rPr>
              <a:t>: приходи остварени од ове накнаде припадају буџету ЈЛС</a:t>
            </a:r>
            <a:endParaRPr lang="en-US" sz="2200" dirty="0">
              <a:latin typeface="+mj-lt"/>
            </a:endParaRPr>
          </a:p>
          <a:p>
            <a:endParaRPr lang="en-US" sz="2200" dirty="0">
              <a:latin typeface="+mj-lt"/>
            </a:endParaRPr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5D44707-F4CF-496C-8DF6-846DF7FA24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12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6153699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57582D7-C8F8-4D2B-8131-FC91BE1081D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rgbClr val="800000"/>
                </a:solidFill>
              </a:rPr>
              <a:t>Висина накнаде</a:t>
            </a:r>
            <a:endParaRPr lang="en-US" dirty="0">
              <a:solidFill>
                <a:srgbClr val="800000"/>
              </a:solidFill>
            </a:endParaRP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1D9FBA56-8771-4661-99F2-88FD5546AE2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67092201"/>
              </p:ext>
            </p:extLst>
          </p:nvPr>
        </p:nvGraphicFramePr>
        <p:xfrm>
          <a:off x="685800" y="1574486"/>
          <a:ext cx="7696200" cy="4525964"/>
        </p:xfrm>
        <a:graphic>
          <a:graphicData uri="http://schemas.openxmlformats.org/drawingml/2006/table">
            <a:tbl>
              <a:tblPr/>
              <a:tblGrid>
                <a:gridCol w="1924050">
                  <a:extLst>
                    <a:ext uri="{9D8B030D-6E8A-4147-A177-3AD203B41FA5}">
                      <a16:colId xmlns:a16="http://schemas.microsoft.com/office/drawing/2014/main" val="282706626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2367812701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1093954813"/>
                    </a:ext>
                  </a:extLst>
                </a:gridCol>
                <a:gridCol w="1924050">
                  <a:extLst>
                    <a:ext uri="{9D8B030D-6E8A-4147-A177-3AD203B41FA5}">
                      <a16:colId xmlns:a16="http://schemas.microsoft.com/office/drawing/2014/main" val="3634210039"/>
                    </a:ext>
                  </a:extLst>
                </a:gridCol>
              </a:tblGrid>
              <a:tr h="45372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edni broj</a:t>
                      </a: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Vrsta naknade</a:t>
                      </a: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 err="1">
                          <a:effectLst/>
                          <a:latin typeface="Arial" panose="020B0604020202020204" pitchFamily="34" charset="0"/>
                        </a:rPr>
                        <a:t>Osnovica</a:t>
                      </a:r>
                      <a:endParaRPr lang="en-US" sz="9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Najviši iznos naknade - dnevno</a:t>
                      </a:r>
                      <a:br>
                        <a:rPr lang="en-US" sz="90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(dinara)</a:t>
                      </a: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49267482"/>
                  </a:ext>
                </a:extLst>
              </a:tr>
              <a:tr h="1267044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1.</a:t>
                      </a: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Naknada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za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korišćenje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prostora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na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javnoj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površini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u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poslovne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druge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svrhe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osim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radi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prodaje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štampe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knjiga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drugih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publikacija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,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proizvoda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starih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umetničkih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zanata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i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domaće</a:t>
                      </a:r>
                      <a:r>
                        <a:rPr lang="en-US" sz="900" b="0" i="0" dirty="0">
                          <a:effectLst/>
                          <a:latin typeface="Arial" panose="020B0604020202020204" pitchFamily="34" charset="0"/>
                        </a:rPr>
                        <a:t> </a:t>
                      </a:r>
                      <a:r>
                        <a:rPr lang="en-US" sz="900" b="0" i="0" dirty="0" err="1">
                          <a:effectLst/>
                          <a:latin typeface="Arial" panose="020B0604020202020204" pitchFamily="34" charset="0"/>
                        </a:rPr>
                        <a:t>radinosti</a:t>
                      </a:r>
                      <a:endParaRPr lang="en-US" sz="900" b="0" i="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534" marR="23534" marT="23534" marB="23534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lang="en-US" sz="900" baseline="30000">
                          <a:effectLst/>
                          <a:latin typeface="Open Sans"/>
                        </a:rPr>
                        <a:t>2</a:t>
                      </a:r>
                      <a:endParaRPr lang="en-US" sz="9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122,00</a:t>
                      </a: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11564431"/>
                  </a:ext>
                </a:extLst>
              </a:tr>
              <a:tr h="1809256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2.</a:t>
                      </a: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>
                          <a:effectLst/>
                          <a:latin typeface="Arial" panose="020B0604020202020204" pitchFamily="34" charset="0"/>
                        </a:rPr>
                        <a:t>Naknada za korišćenje javne površine za oglašavanje za sopstvene potrebe i za potrebe drugih lica, kao i za korišćenje površine i objekta za oglašavanje za sopstvene potrebe i za potrebe drugih lica, za koje dozvolu izdaje nadležni organ jedinice lokalne samouprave</a:t>
                      </a:r>
                    </a:p>
                  </a:txBody>
                  <a:tcPr marL="23534" marR="23534" marT="23534" marB="23534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lang="en-US" sz="900" baseline="30000" dirty="0">
                          <a:effectLst/>
                          <a:latin typeface="Open Sans"/>
                        </a:rPr>
                        <a:t>2</a:t>
                      </a:r>
                      <a:endParaRPr lang="en-US" sz="900" dirty="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100,00</a:t>
                      </a: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04859922"/>
                  </a:ext>
                </a:extLst>
              </a:tr>
              <a:tr h="995938"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3.</a:t>
                      </a: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sz="900" b="0" i="0">
                          <a:effectLst/>
                          <a:latin typeface="Arial" panose="020B0604020202020204" pitchFamily="34" charset="0"/>
                        </a:rPr>
                        <a:t>Naknada za korišćenje javne površine po osnovu zauzeća građevinskim materijalom i za izvođenje građevinskih radova i izgradnju</a:t>
                      </a:r>
                    </a:p>
                  </a:txBody>
                  <a:tcPr marL="23534" marR="23534" marT="23534" marB="23534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>
                          <a:effectLst/>
                          <a:latin typeface="Arial" panose="020B0604020202020204" pitchFamily="34" charset="0"/>
                        </a:rPr>
                        <a:t>m</a:t>
                      </a:r>
                      <a:r>
                        <a:rPr lang="en-US" sz="900" baseline="30000">
                          <a:effectLst/>
                          <a:latin typeface="Open Sans"/>
                        </a:rPr>
                        <a:t>2</a:t>
                      </a:r>
                      <a:endParaRPr lang="en-US" sz="9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900" dirty="0">
                          <a:effectLst/>
                          <a:latin typeface="Arial" panose="020B0604020202020204" pitchFamily="34" charset="0"/>
                        </a:rPr>
                        <a:t>180,00</a:t>
                      </a:r>
                    </a:p>
                  </a:txBody>
                  <a:tcPr marL="23534" marR="23534" marT="23534" marB="23534" anchor="ctr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845905652"/>
                  </a:ext>
                </a:extLst>
              </a:tr>
            </a:tbl>
          </a:graphicData>
        </a:graphic>
      </p:graphicFrame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8F96A9-2239-4B51-9541-A8CB35BF21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63135620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9B0D34-F9FB-4C64-A475-4AEF64414B6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1066800"/>
          </a:xfrm>
        </p:spPr>
        <p:txBody>
          <a:bodyPr/>
          <a:lstStyle/>
          <a:p>
            <a:r>
              <a:rPr lang="x-none" sz="3600" dirty="0">
                <a:solidFill>
                  <a:srgbClr val="800000"/>
                </a:solidFill>
              </a:rPr>
              <a:t>Одлука о постављању привремених објеката на јавним површинама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27100F8-E78B-495C-9474-7CA404CB14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572000"/>
          </a:xfrm>
        </p:spPr>
        <p:txBody>
          <a:bodyPr/>
          <a:lstStyle/>
          <a:p>
            <a:pPr marL="0" indent="0">
              <a:buNone/>
            </a:pPr>
            <a:r>
              <a:rPr lang="sr-Cyrl-RS" dirty="0"/>
              <a:t>Потребно је извршити усклађивање постојеће одлуке са:</a:t>
            </a:r>
          </a:p>
          <a:p>
            <a:r>
              <a:rPr lang="sr-Cyrl-RS" dirty="0"/>
              <a:t>Законом о планирању и изградњи (у погледу максимално дозвољене површине монтажних објеката)</a:t>
            </a:r>
          </a:p>
          <a:p>
            <a:r>
              <a:rPr lang="sr-Cyrl-RS" dirty="0"/>
              <a:t>Уредити поступак доделе локација – јавно надметање???</a:t>
            </a:r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EF1AA1F-9FFF-4CAC-8D01-E112EB11E8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14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424254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A970CF-B004-4379-AB1B-75FE5ADD12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0127"/>
            <a:ext cx="8229600" cy="980473"/>
          </a:xfrm>
        </p:spPr>
        <p:txBody>
          <a:bodyPr/>
          <a:lstStyle/>
          <a:p>
            <a:r>
              <a:rPr lang="sr-Cyrl-RS" sz="3600" dirty="0">
                <a:solidFill>
                  <a:srgbClr val="800000"/>
                </a:solidFill>
              </a:rPr>
              <a:t>Питања за дискусију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960E8D-C325-4084-8B04-858F35FB390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914400"/>
            <a:ext cx="8229600" cy="4525963"/>
          </a:xfrm>
        </p:spPr>
        <p:txBody>
          <a:bodyPr/>
          <a:lstStyle/>
          <a:p>
            <a:r>
              <a:rPr lang="sr-Cyrl-RS" dirty="0"/>
              <a:t>Рекламни панои који нису у путном појасу</a:t>
            </a:r>
          </a:p>
          <a:p>
            <a:r>
              <a:rPr lang="sr-Cyrl-RS" dirty="0"/>
              <a:t>Да ли је могуће постављање рекламних паноа на јавним површинама (која накнада се плаћа)?</a:t>
            </a:r>
          </a:p>
          <a:p>
            <a:r>
              <a:rPr lang="sr-Cyrl-RS" dirty="0"/>
              <a:t>Поступак јавног надметања за локације за киоске, апарате за кокице, сладолед – у условима где је Законом утврђен максималан износ накнаде?</a:t>
            </a: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599BAD-8970-40E4-B744-ED51ADD76E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15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74494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>
            <a:extLst>
              <a:ext uri="{FF2B5EF4-FFF2-40B4-BE49-F238E27FC236}">
                <a16:creationId xmlns:a16="http://schemas.microsoft.com/office/drawing/2014/main" id="{C4B9B7D3-228F-4D5B-9D54-14C50EC1227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5000" y="152400"/>
            <a:ext cx="6248400" cy="914400"/>
          </a:xfrm>
        </p:spPr>
        <p:txBody>
          <a:bodyPr/>
          <a:lstStyle/>
          <a:p>
            <a:pPr eaLnBrk="1" hangingPunct="1"/>
            <a:r>
              <a:rPr lang="sr-Cyrl-CS" altLang="en-US" sz="3200" dirty="0">
                <a:solidFill>
                  <a:srgbClr val="800000"/>
                </a:solidFill>
              </a:rPr>
              <a:t>Закон о накнадама за коришћење јавних добара</a:t>
            </a:r>
            <a:endParaRPr lang="en-US" altLang="en-US" sz="3200" dirty="0">
              <a:solidFill>
                <a:srgbClr val="80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BC07EFB-9946-451C-AA9F-B684ADA5EC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CBC5F4F4-4C28-4104-9771-0A4091C0D754}" type="slidenum">
              <a:rPr lang="en-US" altLang="en-US">
                <a:solidFill>
                  <a:srgbClr val="898989"/>
                </a:solidFill>
                <a:latin typeface="Calibri" panose="020F0502020204030204" pitchFamily="34" charset="0"/>
              </a:rPr>
              <a:pPr eaLnBrk="1" hangingPunct="1"/>
              <a:t>2</a:t>
            </a:fld>
            <a:endParaRPr lang="en-US" altLang="en-US">
              <a:solidFill>
                <a:srgbClr val="898989"/>
              </a:solidFill>
              <a:latin typeface="Calibri" panose="020F0502020204030204" pitchFamily="34" charset="0"/>
            </a:endParaRPr>
          </a:p>
        </p:txBody>
      </p:sp>
      <p:sp>
        <p:nvSpPr>
          <p:cNvPr id="3076" name="Content Placeholder 5">
            <a:extLst>
              <a:ext uri="{FF2B5EF4-FFF2-40B4-BE49-F238E27FC236}">
                <a16:creationId xmlns:a16="http://schemas.microsoft.com/office/drawing/2014/main" id="{B0C33058-836F-4C07-B247-43A9BD8749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1447800"/>
            <a:ext cx="8229600" cy="4983163"/>
          </a:xfrm>
        </p:spPr>
        <p:txBody>
          <a:bodyPr/>
          <a:lstStyle/>
          <a:p>
            <a:r>
              <a:rPr lang="uk-UA" altLang="en-US" sz="2400" dirty="0"/>
              <a:t>у</a:t>
            </a:r>
            <a:r>
              <a:rPr lang="sr-Cyrl-CS" altLang="en-US" sz="2400" dirty="0"/>
              <a:t>својен 7. децембра 2018., ступио на снагу 16. децембра 2018., а почео да се примењује од 1. јануара 2019., с тим да су се одредбе чл. 134-139. почеле примењивати од 1. марта 2019 </a:t>
            </a:r>
          </a:p>
          <a:p>
            <a:pPr marL="0" indent="0">
              <a:buNone/>
            </a:pPr>
            <a:endParaRPr lang="sr-Cyrl-CS" altLang="en-US" sz="2400" dirty="0"/>
          </a:p>
          <a:p>
            <a:r>
              <a:rPr lang="sr-Cyrl-CS" altLang="en-US" sz="2400" dirty="0"/>
              <a:t>Закон уводи 15 накнада и за сваку утврђује обвезника плаћања, основицу, висину, начин утврђивања и плаћања, припадност прихода од накнаде, као и друга питања.</a:t>
            </a:r>
          </a:p>
          <a:p>
            <a:pPr>
              <a:buFontTx/>
              <a:buChar char="-"/>
            </a:pPr>
            <a:endParaRPr lang="en-US" altLang="en-US" sz="2400" dirty="0">
              <a:solidFill>
                <a:srgbClr val="800000"/>
              </a:solidFill>
            </a:endParaRPr>
          </a:p>
        </p:txBody>
      </p:sp>
      <p:pic>
        <p:nvPicPr>
          <p:cNvPr id="3077" name="Picture 6" descr="SKGO2-sr-cyr.jpg">
            <a:extLst>
              <a:ext uri="{FF2B5EF4-FFF2-40B4-BE49-F238E27FC236}">
                <a16:creationId xmlns:a16="http://schemas.microsoft.com/office/drawing/2014/main" id="{B45A3E60-6439-47AD-B43E-7838678A1754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28600"/>
            <a:ext cx="1447800" cy="550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F94CA2-B9D4-4754-8BC9-6B815DD96D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533400"/>
          </a:xfrm>
        </p:spPr>
        <p:txBody>
          <a:bodyPr/>
          <a:lstStyle/>
          <a:p>
            <a:r>
              <a:rPr lang="x-none" sz="3600" dirty="0">
                <a:solidFill>
                  <a:srgbClr val="800000"/>
                </a:solidFill>
              </a:rPr>
              <a:t>Путеви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918E3C-998C-4F1E-BA7C-ADB8C5EFC4F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2400" y="609600"/>
            <a:ext cx="8991600" cy="6248400"/>
          </a:xfrm>
        </p:spPr>
        <p:txBody>
          <a:bodyPr/>
          <a:lstStyle/>
          <a:p>
            <a:r>
              <a:rPr lang="sr-Cyrl-CS" sz="2800" dirty="0"/>
              <a:t>Накнаде за коришћење јавних путева су:</a:t>
            </a:r>
          </a:p>
          <a:p>
            <a:pPr lvl="1">
              <a:buFont typeface="Wingdings" charset="2"/>
              <a:buChar char="Ø"/>
            </a:pPr>
            <a:r>
              <a:rPr lang="sr-Cyrl-CS" sz="2200" dirty="0"/>
              <a:t>накнада за ванредни превоз (за прекорачење: дозвољене брзине; дозвољене укупне масе; дозвољеног осовинског оптерећења);</a:t>
            </a:r>
          </a:p>
          <a:p>
            <a:pPr lvl="1">
              <a:buFont typeface="Wingdings" charset="2"/>
              <a:buChar char="Ø"/>
            </a:pPr>
            <a:r>
              <a:rPr lang="sr-Cyrl-CS" sz="2200" b="1" dirty="0">
                <a:solidFill>
                  <a:srgbClr val="FF0000"/>
                </a:solidFill>
              </a:rPr>
              <a:t>накнада за постављање рекламних табли, рекламних паноа, уређаја за обавештавање или оглашавање поред јавног пута, односно на другом земљишту које користи управљач јавног пута</a:t>
            </a:r>
            <a:r>
              <a:rPr lang="sr-Cyrl-CS" sz="2200" dirty="0">
                <a:solidFill>
                  <a:srgbClr val="FF0000"/>
                </a:solidFill>
              </a:rPr>
              <a:t>;</a:t>
            </a:r>
          </a:p>
          <a:p>
            <a:pPr lvl="1">
              <a:buFont typeface="Wingdings" charset="2"/>
              <a:buChar char="Ø"/>
            </a:pPr>
            <a:r>
              <a:rPr lang="sr-Cyrl-CS" sz="2200" dirty="0"/>
              <a:t>посебна накнада за употребу јавног пута, његовог дела или путног објекта (тзв. путарина);</a:t>
            </a:r>
            <a:endParaRPr lang="en-US" sz="2200" dirty="0"/>
          </a:p>
          <a:p>
            <a:pPr lvl="1">
              <a:buFont typeface="Wingdings" charset="2"/>
              <a:buChar char="Ø"/>
            </a:pPr>
            <a:r>
              <a:rPr lang="en-US" sz="2200" b="1" dirty="0">
                <a:solidFill>
                  <a:srgbClr val="FF0000"/>
                </a:solidFill>
                <a:latin typeface="+mj-lt"/>
              </a:rPr>
              <a:t>накнада за коришћење делова путног земљишта јавног пута и другог земљишта које користи управљач јавног пута</a:t>
            </a:r>
            <a:r>
              <a:rPr lang="sr-Cyrl-CS" sz="2200" dirty="0">
                <a:latin typeface="+mj-lt"/>
              </a:rPr>
              <a:t>;</a:t>
            </a:r>
          </a:p>
          <a:p>
            <a:pPr lvl="1">
              <a:buFont typeface="Wingdings" charset="2"/>
              <a:buChar char="Ø"/>
            </a:pPr>
            <a:r>
              <a:rPr lang="en-US" sz="2200" dirty="0"/>
              <a:t>накнада за употребу државног пута за возила регистрована у иностранству</a:t>
            </a:r>
            <a:r>
              <a:rPr lang="sr-Cyrl-CS" sz="2200" dirty="0"/>
              <a:t>;</a:t>
            </a:r>
          </a:p>
          <a:p>
            <a:pPr lvl="1">
              <a:buFont typeface="Wingdings" charset="2"/>
              <a:buChar char="Ø"/>
            </a:pPr>
            <a:r>
              <a:rPr lang="en-US" sz="2200" b="1" dirty="0">
                <a:solidFill>
                  <a:srgbClr val="FF0000"/>
                </a:solidFill>
              </a:rPr>
              <a:t>накнада за постављање водовода, канализације, електричних водова, електронске комуникационе мреже и сл. на јавном путу</a:t>
            </a:r>
            <a:r>
              <a:rPr lang="en-US" sz="2200" b="1" dirty="0"/>
              <a:t>.</a:t>
            </a:r>
          </a:p>
          <a:p>
            <a:pPr lvl="1">
              <a:buFont typeface="Wingdings" charset="2"/>
              <a:buChar char="Ø"/>
            </a:pPr>
            <a:endParaRPr lang="en-US" sz="2200" dirty="0"/>
          </a:p>
          <a:p>
            <a:pPr lvl="1">
              <a:buFont typeface="Wingdings" charset="2"/>
              <a:buChar char="Ø"/>
            </a:pPr>
            <a:endParaRPr lang="en-US" sz="2200" dirty="0">
              <a:latin typeface="+mj-lt"/>
            </a:endParaRPr>
          </a:p>
          <a:p>
            <a:pPr lvl="1">
              <a:buFont typeface="Wingdings" charset="2"/>
              <a:buChar char="Ø"/>
            </a:pPr>
            <a:endParaRPr lang="sr-Cyrl-CS" sz="2200" dirty="0"/>
          </a:p>
          <a:p>
            <a:pPr lvl="1">
              <a:buFont typeface="Wingdings" charset="2"/>
              <a:buChar char="Ø"/>
            </a:pPr>
            <a:endParaRPr lang="sr-Cyrl-CS" sz="2200" dirty="0"/>
          </a:p>
          <a:p>
            <a:pPr lvl="1">
              <a:buFont typeface="Wingdings" charset="2"/>
              <a:buChar char="Ø"/>
            </a:pPr>
            <a:endParaRPr lang="sr-Cyrl-CS" sz="22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354A10F-5B90-4071-A43E-8842BE24450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570135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D289B5A-AB37-43C2-8FA1-48633B4465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81000" y="31709"/>
            <a:ext cx="8229600" cy="715962"/>
          </a:xfrm>
        </p:spPr>
        <p:txBody>
          <a:bodyPr/>
          <a:lstStyle/>
          <a:p>
            <a:r>
              <a:rPr lang="sr-Cyrl-RS" sz="3600" dirty="0">
                <a:solidFill>
                  <a:srgbClr val="800000"/>
                </a:solidFill>
              </a:rPr>
              <a:t>РЕКЛАМНЕ ТАБЛЕ И ПАНОИ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40F944C-599A-475D-973F-D0DEE507F3F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15000"/>
          </a:xfrm>
        </p:spPr>
        <p:txBody>
          <a:bodyPr/>
          <a:lstStyle/>
          <a:p>
            <a:r>
              <a:rPr lang="en-US" sz="2200" b="1" u="sng" dirty="0"/>
              <a:t>Обвезник накнаде </a:t>
            </a:r>
            <a:r>
              <a:rPr lang="en-US" sz="2200" dirty="0"/>
              <a:t>за постављање</a:t>
            </a:r>
            <a:r>
              <a:rPr lang="sr-Cyrl-CS" sz="2200" dirty="0"/>
              <a:t> рекламних табли на улицама и општинским путевима, </a:t>
            </a:r>
            <a:r>
              <a:rPr lang="en-US" sz="2200" dirty="0"/>
              <a:t>односно на другом земљишту које користи управљач улице или општинског пута </a:t>
            </a:r>
            <a:r>
              <a:rPr lang="sr-Cyrl-CS" sz="2200" dirty="0"/>
              <a:t> - </a:t>
            </a:r>
            <a:r>
              <a:rPr lang="en-US" sz="2200" dirty="0"/>
              <a:t> </a:t>
            </a:r>
            <a:r>
              <a:rPr lang="en-US" sz="2200" b="1" dirty="0"/>
              <a:t>лице које је поставило средство за оглашавање на основу плана</a:t>
            </a:r>
            <a:r>
              <a:rPr lang="en-US" sz="2200" dirty="0"/>
              <a:t> </a:t>
            </a:r>
            <a:r>
              <a:rPr lang="en-US" sz="2200" b="1" dirty="0"/>
              <a:t>постављања</a:t>
            </a:r>
            <a:r>
              <a:rPr lang="en-US" sz="2200" dirty="0"/>
              <a:t> средстава за оглашавање, </a:t>
            </a:r>
            <a:r>
              <a:rPr lang="en-US" sz="2200" dirty="0">
                <a:solidFill>
                  <a:srgbClr val="FF0000"/>
                </a:solidFill>
              </a:rPr>
              <a:t>након спроведеног </a:t>
            </a:r>
            <a:r>
              <a:rPr lang="en-US" sz="2200" b="1" dirty="0">
                <a:solidFill>
                  <a:srgbClr val="FF0000"/>
                </a:solidFill>
              </a:rPr>
              <a:t>поступка јавног конкурса </a:t>
            </a:r>
            <a:r>
              <a:rPr lang="en-US" sz="2200" dirty="0">
                <a:solidFill>
                  <a:srgbClr val="FF0000"/>
                </a:solidFill>
              </a:rPr>
              <a:t>односно кроз реализацију пројекта </a:t>
            </a:r>
            <a:r>
              <a:rPr lang="sr-Cyrl-CS" sz="2200" dirty="0">
                <a:solidFill>
                  <a:srgbClr val="FF0000"/>
                </a:solidFill>
              </a:rPr>
              <a:t>ЈПП </a:t>
            </a:r>
            <a:r>
              <a:rPr lang="en-US" sz="2200" dirty="0">
                <a:solidFill>
                  <a:srgbClr val="FF0000"/>
                </a:solidFill>
              </a:rPr>
              <a:t>са елементом концесије.</a:t>
            </a:r>
            <a:endParaRPr lang="sr-Cyrl-CS" sz="2200" dirty="0">
              <a:solidFill>
                <a:srgbClr val="FF0000"/>
              </a:solidFill>
            </a:endParaRPr>
          </a:p>
          <a:p>
            <a:pPr>
              <a:lnSpc>
                <a:spcPct val="90000"/>
              </a:lnSpc>
            </a:pPr>
            <a:endParaRPr lang="sr-Cyrl-CS" sz="2000" b="1" u="sng" dirty="0"/>
          </a:p>
          <a:p>
            <a:pPr>
              <a:lnSpc>
                <a:spcPct val="90000"/>
              </a:lnSpc>
            </a:pPr>
            <a:r>
              <a:rPr lang="en-US" sz="2200" b="1" u="sng" dirty="0">
                <a:latin typeface="+mj-lt"/>
              </a:rPr>
              <a:t>Висина минималне накнаде</a:t>
            </a:r>
            <a:r>
              <a:rPr lang="sr-Cyrl-CS" sz="2200" b="1" u="sng" dirty="0">
                <a:latin typeface="+mj-lt"/>
              </a:rPr>
              <a:t> </a:t>
            </a:r>
            <a:r>
              <a:rPr lang="mr-IN" sz="2200" dirty="0">
                <a:latin typeface="+mj-lt"/>
              </a:rPr>
              <a:t>–</a:t>
            </a:r>
            <a:r>
              <a:rPr lang="en-US" sz="2200" dirty="0">
                <a:latin typeface="+mj-lt"/>
              </a:rPr>
              <a:t> </a:t>
            </a:r>
            <a:r>
              <a:rPr lang="sr-Cyrl-CS" sz="2200" dirty="0">
                <a:latin typeface="+mj-lt"/>
              </a:rPr>
              <a:t>прописана је најнижа висина дневне накнаде </a:t>
            </a:r>
            <a:r>
              <a:rPr lang="en-US" sz="2200" dirty="0">
                <a:latin typeface="+mj-lt"/>
              </a:rPr>
              <a:t>за постављање рекламних табли поред општинског пута,</a:t>
            </a:r>
            <a:r>
              <a:rPr lang="sr-Cyrl-CS" sz="2200" dirty="0">
                <a:latin typeface="+mj-lt"/>
              </a:rPr>
              <a:t> и износи </a:t>
            </a:r>
            <a:r>
              <a:rPr lang="sr-Cyrl-CS" sz="2200" dirty="0">
                <a:solidFill>
                  <a:srgbClr val="FF0000"/>
                </a:solidFill>
                <a:latin typeface="+mj-lt"/>
              </a:rPr>
              <a:t>17 динара/м2 на дан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 </a:t>
            </a:r>
            <a:endParaRPr lang="sr-Cyrl-CS" sz="2200" dirty="0">
              <a:solidFill>
                <a:srgbClr val="FF0000"/>
              </a:solidFill>
              <a:latin typeface="+mj-lt"/>
            </a:endParaRPr>
          </a:p>
          <a:p>
            <a:pPr>
              <a:lnSpc>
                <a:spcPct val="90000"/>
              </a:lnSpc>
            </a:pPr>
            <a:endParaRPr lang="sr-Cyrl-CS" sz="2000" b="1" dirty="0"/>
          </a:p>
          <a:p>
            <a:pPr>
              <a:lnSpc>
                <a:spcPct val="90000"/>
              </a:lnSpc>
            </a:pPr>
            <a:r>
              <a:rPr lang="sr-Cyrl-CS" sz="2200" b="1" u="sng" dirty="0">
                <a:latin typeface="+mj-lt"/>
              </a:rPr>
              <a:t>Начин утврђивања и плаћања </a:t>
            </a:r>
            <a:r>
              <a:rPr lang="mr-IN" sz="2200" dirty="0">
                <a:latin typeface="+mj-lt"/>
              </a:rPr>
              <a:t>–</a:t>
            </a:r>
            <a:r>
              <a:rPr lang="sr-Cyrl-CS" sz="2200" dirty="0">
                <a:latin typeface="+mj-lt"/>
              </a:rPr>
              <a:t> накнаду</a:t>
            </a:r>
            <a:r>
              <a:rPr lang="en-US" sz="2200" dirty="0">
                <a:latin typeface="+mj-lt"/>
              </a:rPr>
              <a:t> за постављање рекламних табли на општинском путу, утврђује </a:t>
            </a:r>
            <a:r>
              <a:rPr lang="sr-Cyrl-CS" sz="2200" dirty="0">
                <a:latin typeface="+mj-lt"/>
              </a:rPr>
              <a:t>ЈЛС</a:t>
            </a:r>
            <a:r>
              <a:rPr lang="en-US" sz="2200" dirty="0">
                <a:latin typeface="+mj-lt"/>
              </a:rPr>
              <a:t> приликом закључивања уговора са обвезником накнаде по окончаном јавном конкурсу, односно уговора о </a:t>
            </a:r>
            <a:r>
              <a:rPr lang="sr-Cyrl-CS" sz="2200" dirty="0">
                <a:latin typeface="+mj-lt"/>
              </a:rPr>
              <a:t>ЈПП.</a:t>
            </a:r>
            <a:endParaRPr lang="en-US" sz="2200" dirty="0">
              <a:latin typeface="+mj-lt"/>
            </a:endParaRPr>
          </a:p>
          <a:p>
            <a:pPr>
              <a:lnSpc>
                <a:spcPct val="90000"/>
              </a:lnSpc>
            </a:pPr>
            <a:endParaRPr lang="en-US" sz="2000" dirty="0"/>
          </a:p>
          <a:p>
            <a:pPr>
              <a:lnSpc>
                <a:spcPct val="90000"/>
              </a:lnSpc>
            </a:pPr>
            <a:endParaRPr lang="en-US" sz="20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E58A28-4E25-4C63-8265-9AC18610A06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30795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6FEB02-BFCF-4FC2-A1DC-77D55CF37E4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76200"/>
            <a:ext cx="8229600" cy="609600"/>
          </a:xfrm>
        </p:spPr>
        <p:txBody>
          <a:bodyPr/>
          <a:lstStyle/>
          <a:p>
            <a:r>
              <a:rPr lang="x-none" sz="3600" dirty="0">
                <a:solidFill>
                  <a:srgbClr val="800000"/>
                </a:solidFill>
              </a:rPr>
              <a:t>Коришћење </a:t>
            </a:r>
            <a:r>
              <a:rPr lang="sr-Cyrl-RS" sz="3600" dirty="0">
                <a:solidFill>
                  <a:srgbClr val="800000"/>
                </a:solidFill>
              </a:rPr>
              <a:t>делова путног земљишта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48B02E-7746-4F36-8A62-C91B0D60F25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8600" y="725557"/>
            <a:ext cx="8839200" cy="6096000"/>
          </a:xfrm>
        </p:spPr>
        <p:txBody>
          <a:bodyPr/>
          <a:lstStyle/>
          <a:p>
            <a:r>
              <a:rPr lang="sr-Cyrl-CS" sz="2200" b="1" u="sng" dirty="0"/>
              <a:t>Обвезник накнаде</a:t>
            </a:r>
            <a:r>
              <a:rPr lang="sr-Cyrl-CS" sz="2200" dirty="0"/>
              <a:t>: корисник земљишта</a:t>
            </a:r>
          </a:p>
          <a:p>
            <a:pPr marL="0" indent="0">
              <a:buNone/>
            </a:pPr>
            <a:endParaRPr lang="sr-Cyrl-CS" sz="2200" dirty="0"/>
          </a:p>
          <a:p>
            <a:r>
              <a:rPr lang="sr-Cyrl-CS" sz="2200" b="1" u="sng" dirty="0"/>
              <a:t>Основица</a:t>
            </a:r>
            <a:r>
              <a:rPr lang="sr-Cyrl-CS" sz="2200" dirty="0"/>
              <a:t>: </a:t>
            </a:r>
            <a:r>
              <a:rPr lang="en-US" sz="2200" dirty="0">
                <a:latin typeface="+mj-lt"/>
              </a:rPr>
              <a:t>метар квадратни (m²) путног земљишта у зависности од значаја пута, а које обвезник накнаде користи за приступ и изградњу објеката, осим домаћинст</a:t>
            </a:r>
            <a:r>
              <a:rPr lang="sr-Cyrl-RS" sz="2200" dirty="0">
                <a:latin typeface="+mj-lt"/>
              </a:rPr>
              <a:t>а</a:t>
            </a:r>
            <a:r>
              <a:rPr lang="en-US" sz="2200" dirty="0">
                <a:latin typeface="+mj-lt"/>
              </a:rPr>
              <a:t>ва</a:t>
            </a:r>
            <a:endParaRPr lang="sr-Cyrl-CS" sz="2200" dirty="0">
              <a:latin typeface="+mj-lt"/>
            </a:endParaRPr>
          </a:p>
          <a:p>
            <a:endParaRPr lang="sr-Cyrl-CS" sz="2200" dirty="0"/>
          </a:p>
          <a:p>
            <a:r>
              <a:rPr lang="sr-Cyrl-CS" sz="2200" b="1" u="sng" dirty="0"/>
              <a:t>Висина</a:t>
            </a:r>
            <a:r>
              <a:rPr lang="sr-Cyrl-CS" sz="2200" dirty="0"/>
              <a:t>: </a:t>
            </a:r>
            <a:r>
              <a:rPr lang="en-US" sz="2200" dirty="0">
                <a:latin typeface="+mj-lt"/>
              </a:rPr>
              <a:t>општинског пута и улице и другог земљишта које користи управљач општинског пута и улице прописана је </a:t>
            </a:r>
            <a:r>
              <a:rPr lang="sr-Cyrl-RS" sz="2200" dirty="0">
                <a:latin typeface="+mj-lt"/>
              </a:rPr>
              <a:t>законом а као критеријум се узима површина коришћеног земљишта и да ли се улицом креће јавни градски превоз или не</a:t>
            </a:r>
            <a:r>
              <a:rPr lang="en-US" sz="2200" dirty="0">
                <a:latin typeface="+mj-lt"/>
              </a:rPr>
              <a:t>. </a:t>
            </a:r>
            <a:r>
              <a:rPr lang="sr-Cyrl-CS" sz="2200" b="1" dirty="0">
                <a:latin typeface="+mj-lt"/>
              </a:rPr>
              <a:t>ЈЛС </a:t>
            </a:r>
            <a:r>
              <a:rPr lang="en-US" sz="2200" b="1" dirty="0">
                <a:latin typeface="+mj-lt"/>
              </a:rPr>
              <a:t>прописује својим актом износ накнаде и олакшице </a:t>
            </a:r>
            <a:r>
              <a:rPr lang="en-US" sz="2200" dirty="0">
                <a:latin typeface="+mj-lt"/>
              </a:rPr>
              <a:t>за накнаде за општинске путеве и улице.</a:t>
            </a:r>
            <a:endParaRPr lang="sr-Cyrl-CS" sz="2200" dirty="0">
              <a:latin typeface="+mj-lt"/>
            </a:endParaRPr>
          </a:p>
          <a:p>
            <a:pPr marL="0" indent="0">
              <a:buNone/>
            </a:pPr>
            <a:endParaRPr lang="sr-Cyrl-CS" sz="2200" dirty="0">
              <a:latin typeface="+mj-lt"/>
            </a:endParaRPr>
          </a:p>
          <a:p>
            <a:r>
              <a:rPr lang="sr-Cyrl-CS" sz="2200" b="1" u="sng" dirty="0"/>
              <a:t>Начин утврђивања и плаћања</a:t>
            </a:r>
            <a:r>
              <a:rPr lang="sr-Cyrl-CS" sz="2200" dirty="0"/>
              <a:t>: </a:t>
            </a:r>
            <a:r>
              <a:rPr lang="sr-Cyrl-CS" sz="2200" dirty="0">
                <a:latin typeface="+mj-lt"/>
              </a:rPr>
              <a:t>накнада </a:t>
            </a:r>
            <a:r>
              <a:rPr lang="en-US" sz="2200" dirty="0">
                <a:latin typeface="+mj-lt"/>
              </a:rPr>
              <a:t>за коришћење делова путног земљишта општинског пута </a:t>
            </a:r>
            <a:r>
              <a:rPr lang="en-US" sz="2200" b="1" dirty="0">
                <a:latin typeface="+mj-lt"/>
              </a:rPr>
              <a:t>утврђује се решењем управљача општинског пута и ули</a:t>
            </a:r>
            <a:r>
              <a:rPr lang="en-US" sz="2200" dirty="0">
                <a:latin typeface="+mj-lt"/>
              </a:rPr>
              <a:t>це.</a:t>
            </a:r>
            <a:r>
              <a:rPr lang="sr-Cyrl-CS" sz="2200" dirty="0">
                <a:latin typeface="+mj-lt"/>
              </a:rPr>
              <a:t> Плаћа се</a:t>
            </a:r>
            <a:r>
              <a:rPr lang="en-US" sz="2200" dirty="0">
                <a:latin typeface="+mj-lt"/>
              </a:rPr>
              <a:t> у 12 једнаких месечних рата, до 15. у месецу за претходни месец</a:t>
            </a:r>
            <a:r>
              <a:rPr lang="sr-Cyrl-CS" sz="2200" dirty="0">
                <a:latin typeface="+mj-lt"/>
              </a:rPr>
              <a:t>.</a:t>
            </a:r>
            <a:endParaRPr lang="en-US" sz="22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0A2C925-6A4B-4BFB-A536-06A6E36E07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57460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7642E0-5C7E-4FBE-BEF9-A98CF7DF82B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88560320-18F8-40D6-BE5F-5792338D5320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DF768DD-2A49-4388-BC05-DA413458F2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6C060A9-7D25-4818-9729-3C87D6AD1935}" type="slidenum">
              <a:rPr lang="en-US" altLang="en-US" smtClean="0"/>
              <a:pPr/>
              <a:t>6</a:t>
            </a:fld>
            <a:endParaRPr lang="en-US" alt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2B8E9FC9-64E4-464A-BCEB-5543CB94DA7C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97753113"/>
              </p:ext>
            </p:extLst>
          </p:nvPr>
        </p:nvGraphicFramePr>
        <p:xfrm>
          <a:off x="453887" y="533401"/>
          <a:ext cx="8232915" cy="5943600"/>
        </p:xfrm>
        <a:graphic>
          <a:graphicData uri="http://schemas.openxmlformats.org/drawingml/2006/table">
            <a:tbl>
              <a:tblPr/>
              <a:tblGrid>
                <a:gridCol w="1646583">
                  <a:extLst>
                    <a:ext uri="{9D8B030D-6E8A-4147-A177-3AD203B41FA5}">
                      <a16:colId xmlns:a16="http://schemas.microsoft.com/office/drawing/2014/main" val="936043398"/>
                    </a:ext>
                  </a:extLst>
                </a:gridCol>
                <a:gridCol w="1605152">
                  <a:extLst>
                    <a:ext uri="{9D8B030D-6E8A-4147-A177-3AD203B41FA5}">
                      <a16:colId xmlns:a16="http://schemas.microsoft.com/office/drawing/2014/main" val="3963441677"/>
                    </a:ext>
                  </a:extLst>
                </a:gridCol>
                <a:gridCol w="1688014">
                  <a:extLst>
                    <a:ext uri="{9D8B030D-6E8A-4147-A177-3AD203B41FA5}">
                      <a16:colId xmlns:a16="http://schemas.microsoft.com/office/drawing/2014/main" val="3635295502"/>
                    </a:ext>
                  </a:extLst>
                </a:gridCol>
                <a:gridCol w="1646583">
                  <a:extLst>
                    <a:ext uri="{9D8B030D-6E8A-4147-A177-3AD203B41FA5}">
                      <a16:colId xmlns:a16="http://schemas.microsoft.com/office/drawing/2014/main" val="3530967484"/>
                    </a:ext>
                  </a:extLst>
                </a:gridCol>
                <a:gridCol w="1646583">
                  <a:extLst>
                    <a:ext uri="{9D8B030D-6E8A-4147-A177-3AD203B41FA5}">
                      <a16:colId xmlns:a16="http://schemas.microsoft.com/office/drawing/2014/main" val="1868569705"/>
                    </a:ext>
                  </a:extLst>
                </a:gridCol>
              </a:tblGrid>
              <a:tr h="1258732">
                <a:tc rowSpan="2" gridSpan="2"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Površina korišćenog</a:t>
                      </a:r>
                      <a:br>
                        <a:rPr lang="en-GB" sz="1500">
                          <a:effectLst/>
                          <a:latin typeface="Arial" panose="020B0604020202020204" pitchFamily="34" charset="0"/>
                        </a:rPr>
                      </a:br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putnog zemljišta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Najviši iznos naknade (dinara/m² korišćenog putnog zemljišta)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1418706"/>
                  </a:ext>
                </a:extLst>
              </a:tr>
              <a:tr h="1794996">
                <a:tc gridSpan="2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endParaRPr lang="en-GB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 err="1">
                          <a:effectLst/>
                          <a:latin typeface="Arial" panose="020B0604020202020204" pitchFamily="34" charset="0"/>
                        </a:rPr>
                        <a:t>Opštinski</a:t>
                      </a:r>
                      <a:r>
                        <a:rPr lang="en-GB" sz="1500" dirty="0">
                          <a:effectLst/>
                          <a:latin typeface="Arial" panose="020B0604020202020204" pitchFamily="34" charset="0"/>
                        </a:rPr>
                        <a:t> put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Ulica kojom se kreće javni gradski prevoz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Ulica kojom se ne kreće javni gradski prevoz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412270696"/>
                  </a:ext>
                </a:extLst>
              </a:tr>
              <a:tr h="722468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do 50 m</a:t>
                      </a:r>
                      <a:r>
                        <a:rPr lang="en-GB" sz="1500" baseline="30000">
                          <a:effectLst/>
                          <a:latin typeface="Open Sans"/>
                        </a:rPr>
                        <a:t>2</a:t>
                      </a:r>
                      <a:endParaRPr lang="en-GB" sz="15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effectLst/>
                          <a:latin typeface="Arial" panose="020B0604020202020204" pitchFamily="34" charset="0"/>
                        </a:rPr>
                        <a:t>1.000,00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1.000,00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400,00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68177492"/>
                  </a:ext>
                </a:extLst>
              </a:tr>
              <a:tr h="722468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51-250 m</a:t>
                      </a:r>
                      <a:r>
                        <a:rPr lang="en-GB" sz="1500" baseline="30000">
                          <a:effectLst/>
                          <a:latin typeface="Open Sans"/>
                        </a:rPr>
                        <a:t>2</a:t>
                      </a:r>
                      <a:endParaRPr lang="en-GB" sz="15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600,00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600,00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240,00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08332691"/>
                  </a:ext>
                </a:extLst>
              </a:tr>
              <a:tr h="722468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251-500 m</a:t>
                      </a:r>
                      <a:r>
                        <a:rPr lang="en-GB" sz="1500" baseline="30000">
                          <a:effectLst/>
                          <a:latin typeface="Open Sans"/>
                        </a:rPr>
                        <a:t>2</a:t>
                      </a:r>
                      <a:endParaRPr lang="en-GB" sz="15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300,00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300,00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120,00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4224409"/>
                  </a:ext>
                </a:extLst>
              </a:tr>
              <a:tr h="722468"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preko 500 m</a:t>
                      </a:r>
                      <a:r>
                        <a:rPr lang="en-GB" sz="1500" baseline="30000">
                          <a:effectLst/>
                          <a:latin typeface="Open Sans"/>
                        </a:rPr>
                        <a:t>2</a:t>
                      </a:r>
                      <a:endParaRPr lang="en-GB" sz="1500">
                        <a:effectLst/>
                        <a:latin typeface="Arial" panose="020B0604020202020204" pitchFamily="34" charset="0"/>
                      </a:endParaRP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150,00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>
                          <a:effectLst/>
                          <a:latin typeface="Arial" panose="020B0604020202020204" pitchFamily="34" charset="0"/>
                        </a:rPr>
                        <a:t>150,00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500" dirty="0">
                          <a:effectLst/>
                          <a:latin typeface="Arial" panose="020B0604020202020204" pitchFamily="34" charset="0"/>
                        </a:rPr>
                        <a:t>60,00</a:t>
                      </a:r>
                    </a:p>
                  </a:txBody>
                  <a:tcPr marL="39795" marR="39795" marT="39795" marB="39795">
                    <a:lnL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E2E2E2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F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0948635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23760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AAB36A-C7AD-486F-A19C-87DF76A179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914400"/>
          </a:xfrm>
        </p:spPr>
        <p:txBody>
          <a:bodyPr/>
          <a:lstStyle/>
          <a:p>
            <a:r>
              <a:rPr lang="sr-Cyrl-RS" sz="3600" dirty="0">
                <a:solidFill>
                  <a:srgbClr val="800000"/>
                </a:solidFill>
              </a:rPr>
              <a:t>Постављање инфраструктуре у путном појасу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2A9C2E1-E951-44DB-AB04-2B67DF13958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33400" y="914400"/>
            <a:ext cx="8229600" cy="5943600"/>
          </a:xfrm>
        </p:spPr>
        <p:txBody>
          <a:bodyPr/>
          <a:lstStyle/>
          <a:p>
            <a:r>
              <a:rPr lang="sr-Cyrl-CS" sz="2200" b="1" u="sng" dirty="0">
                <a:latin typeface="+mj-lt"/>
              </a:rPr>
              <a:t>Обвезник накнаде</a:t>
            </a:r>
            <a:r>
              <a:rPr lang="sr-Cyrl-CS" sz="2200" dirty="0">
                <a:latin typeface="+mj-lt"/>
              </a:rPr>
              <a:t>: лице које користи јавни пут за постављање инсталација</a:t>
            </a:r>
          </a:p>
          <a:p>
            <a:r>
              <a:rPr lang="sr-Cyrl-CS" sz="2200" b="1" u="sng" dirty="0">
                <a:latin typeface="+mj-lt"/>
              </a:rPr>
              <a:t>Основица</a:t>
            </a:r>
            <a:r>
              <a:rPr lang="sr-Cyrl-CS" sz="2200" dirty="0">
                <a:latin typeface="+mj-lt"/>
              </a:rPr>
              <a:t>: дужина </a:t>
            </a:r>
            <a:r>
              <a:rPr lang="en-US" sz="2200" dirty="0">
                <a:latin typeface="+mj-lt"/>
              </a:rPr>
              <a:t>постављених инсталација изражена у метрима (m).</a:t>
            </a:r>
            <a:endParaRPr lang="sr-Cyrl-CS" sz="2200" dirty="0">
              <a:latin typeface="+mj-lt"/>
            </a:endParaRPr>
          </a:p>
          <a:p>
            <a:pPr marL="0" indent="0">
              <a:buNone/>
            </a:pPr>
            <a:endParaRPr lang="sr-Cyrl-CS" sz="2200" dirty="0">
              <a:latin typeface="+mj-lt"/>
            </a:endParaRPr>
          </a:p>
          <a:p>
            <a:r>
              <a:rPr lang="sr-Cyrl-CS" sz="2200" b="1" u="sng" dirty="0">
                <a:latin typeface="+mj-lt"/>
              </a:rPr>
              <a:t>Висина</a:t>
            </a:r>
            <a:r>
              <a:rPr lang="sr-Cyrl-CS" sz="2200" dirty="0">
                <a:latin typeface="+mj-lt"/>
              </a:rPr>
              <a:t>: </a:t>
            </a:r>
            <a:r>
              <a:rPr lang="en-US" sz="2200" dirty="0">
                <a:latin typeface="+mj-lt"/>
              </a:rPr>
              <a:t>највиши износ накнаде за постављање инсталација на општинском путу и улици </a:t>
            </a:r>
            <a:r>
              <a:rPr lang="sr-Cyrl-CS" sz="2200" dirty="0">
                <a:latin typeface="+mj-lt"/>
              </a:rPr>
              <a:t>износи: за оптичке каблове </a:t>
            </a:r>
            <a:r>
              <a:rPr lang="mr-IN" sz="2200" dirty="0">
                <a:latin typeface="+mj-lt"/>
              </a:rPr>
              <a:t>–</a:t>
            </a:r>
            <a:r>
              <a:rPr lang="sr-Cyrl-CS" sz="2200" dirty="0">
                <a:latin typeface="+mj-lt"/>
              </a:rPr>
              <a:t> 50 динара; за електро и гасне </a:t>
            </a:r>
            <a:r>
              <a:rPr lang="mr-IN" sz="2200" dirty="0">
                <a:latin typeface="+mj-lt"/>
              </a:rPr>
              <a:t>–</a:t>
            </a:r>
            <a:r>
              <a:rPr lang="sr-Cyrl-CS" sz="2200" dirty="0">
                <a:latin typeface="+mj-lt"/>
              </a:rPr>
              <a:t> 30 динара; за водовод и канализацију </a:t>
            </a:r>
            <a:r>
              <a:rPr lang="mr-IN" sz="2200" dirty="0">
                <a:latin typeface="+mj-lt"/>
              </a:rPr>
              <a:t>–</a:t>
            </a:r>
            <a:r>
              <a:rPr lang="sr-Cyrl-CS" sz="2200" dirty="0">
                <a:latin typeface="+mj-lt"/>
              </a:rPr>
              <a:t> 20 динара</a:t>
            </a:r>
            <a:r>
              <a:rPr lang="en-US" sz="2200" dirty="0">
                <a:latin typeface="+mj-lt"/>
              </a:rPr>
              <a:t>.</a:t>
            </a:r>
            <a:r>
              <a:rPr lang="sr-Cyrl-CS" sz="2200" dirty="0">
                <a:latin typeface="+mj-lt"/>
              </a:rPr>
              <a:t> </a:t>
            </a:r>
          </a:p>
          <a:p>
            <a:r>
              <a:rPr lang="sr-Cyrl-CS" sz="2200" b="1" u="sng" dirty="0">
                <a:latin typeface="+mj-lt"/>
              </a:rPr>
              <a:t>Начин утврђивања и плаћања</a:t>
            </a:r>
            <a:r>
              <a:rPr lang="sr-Cyrl-CS" sz="2200" dirty="0">
                <a:latin typeface="+mj-lt"/>
              </a:rPr>
              <a:t>: </a:t>
            </a:r>
            <a:r>
              <a:rPr lang="en-US" sz="2200" dirty="0">
                <a:latin typeface="+mj-lt"/>
              </a:rPr>
              <a:t>утврђује се решењем управљача општинског пута и улице.</a:t>
            </a:r>
            <a:r>
              <a:rPr lang="sr-Cyrl-CS" sz="2200" dirty="0">
                <a:latin typeface="+mj-lt"/>
              </a:rPr>
              <a:t> Плаћа</a:t>
            </a:r>
            <a:r>
              <a:rPr lang="en-US" sz="2200" dirty="0">
                <a:latin typeface="+mj-lt"/>
              </a:rPr>
              <a:t> се у роковима утврђеним решењем.</a:t>
            </a:r>
          </a:p>
          <a:p>
            <a:endParaRPr lang="sr-Cyrl-CS" sz="2200" dirty="0">
              <a:latin typeface="+mj-lt"/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9C459A6-F7C3-48BC-8E6D-215888312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7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933650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EE30E0-6BFA-441E-AF9E-9CEC907ABD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76200"/>
            <a:ext cx="8229600" cy="914400"/>
          </a:xfrm>
        </p:spPr>
        <p:txBody>
          <a:bodyPr/>
          <a:lstStyle/>
          <a:p>
            <a:r>
              <a:rPr lang="x-none" sz="3600" dirty="0">
                <a:solidFill>
                  <a:srgbClr val="800000"/>
                </a:solidFill>
              </a:rPr>
              <a:t>Одлука о накнадама за коришћење општинских путева</a:t>
            </a:r>
            <a:endParaRPr lang="en-US" sz="3600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D92099-ABF0-486F-BC48-457ACB87B62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6957" y="1554208"/>
            <a:ext cx="8229600" cy="4225281"/>
          </a:xfrm>
        </p:spPr>
        <p:txBody>
          <a:bodyPr/>
          <a:lstStyle/>
          <a:p>
            <a:r>
              <a:rPr lang="x-none" sz="2800" dirty="0"/>
              <a:t>Садржина</a:t>
            </a:r>
            <a:r>
              <a:rPr lang="sr-Cyrl-RS" sz="2800" dirty="0"/>
              <a:t>: висина појединих накнада</a:t>
            </a:r>
          </a:p>
          <a:p>
            <a:r>
              <a:rPr lang="sr-Cyrl-CS" sz="2800" dirty="0"/>
              <a:t>ЈЛС </a:t>
            </a:r>
            <a:r>
              <a:rPr lang="en-US" sz="2800" dirty="0"/>
              <a:t>својим актом </a:t>
            </a:r>
            <a:r>
              <a:rPr lang="sr-Cyrl-RS" sz="2800" dirty="0"/>
              <a:t>утврђује </a:t>
            </a:r>
            <a:r>
              <a:rPr lang="en-US" sz="2800" dirty="0"/>
              <a:t>износ накнаде у зависности од броја становника, степена развијености и </a:t>
            </a:r>
            <a:r>
              <a:rPr lang="en-US" sz="2800" dirty="0" err="1"/>
              <a:t>др</a:t>
            </a:r>
            <a:r>
              <a:rPr lang="en-US" sz="2800" dirty="0"/>
              <a:t>. критеријума, као и олакшице за плаћање накнаде за општинске путеве и улице.</a:t>
            </a:r>
            <a:endParaRPr lang="sr-Cyrl-CS" sz="2800" dirty="0"/>
          </a:p>
          <a:p>
            <a:r>
              <a:rPr lang="x-none" sz="2800" dirty="0"/>
              <a:t>Припадност прихода – управљач пута </a:t>
            </a:r>
          </a:p>
          <a:p>
            <a:r>
              <a:rPr lang="x-none" sz="2800" dirty="0">
                <a:solidFill>
                  <a:srgbClr val="FF0000"/>
                </a:solidFill>
              </a:rPr>
              <a:t>Београд је прошле године доне</a:t>
            </a:r>
            <a:r>
              <a:rPr lang="sr-Cyrl-RS" sz="2800" dirty="0">
                <a:solidFill>
                  <a:srgbClr val="FF0000"/>
                </a:solidFill>
              </a:rPr>
              <a:t>о</a:t>
            </a:r>
            <a:r>
              <a:rPr lang="x-none" sz="2800" dirty="0">
                <a:solidFill>
                  <a:srgbClr val="FF0000"/>
                </a:solidFill>
              </a:rPr>
              <a:t> одлуку (Сл. лист града Београда бр.118-90</a:t>
            </a:r>
            <a:r>
              <a:rPr lang="sr-Cyrl-RS" sz="2800" dirty="0">
                <a:solidFill>
                  <a:srgbClr val="FF0000"/>
                </a:solidFill>
              </a:rPr>
              <a:t>;  </a:t>
            </a:r>
            <a:r>
              <a:rPr lang="en-US" sz="2000" u="sng" dirty="0">
                <a:hlinkClick r:id="rId2"/>
              </a:rPr>
              <a:t>http://sllistbeograd.rs/pdf/2018/118-2018.pdf#view=Fit&amp;page=90</a:t>
            </a:r>
            <a:endParaRPr lang="en-GB" sz="2000" dirty="0"/>
          </a:p>
          <a:p>
            <a:endParaRPr lang="sr-Cyrl-RS" sz="2800" dirty="0">
              <a:solidFill>
                <a:srgbClr val="FF0000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2ABF321-F2BE-4788-A22F-DA5A53F002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8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7540863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6A3C6E-C1DA-4D81-97BF-45DADB397B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33400" y="0"/>
            <a:ext cx="8229600" cy="609600"/>
          </a:xfrm>
        </p:spPr>
        <p:txBody>
          <a:bodyPr/>
          <a:lstStyle/>
          <a:p>
            <a:r>
              <a:rPr lang="x-none" dirty="0">
                <a:solidFill>
                  <a:srgbClr val="800000"/>
                </a:solidFill>
              </a:rPr>
              <a:t>Јавне површине</a:t>
            </a:r>
            <a:endParaRPr lang="en-US" dirty="0">
              <a:solidFill>
                <a:srgbClr val="80000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0E638-E0A9-476E-A94A-F42ABDDA3CD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04800" y="762000"/>
            <a:ext cx="8686800" cy="5867400"/>
          </a:xfrm>
        </p:spPr>
        <p:txBody>
          <a:bodyPr/>
          <a:lstStyle/>
          <a:p>
            <a:pPr>
              <a:buFont typeface="Arial"/>
              <a:buChar char="•"/>
            </a:pPr>
            <a:r>
              <a:rPr lang="en-US" sz="2800" dirty="0">
                <a:latin typeface="+mj-lt"/>
              </a:rPr>
              <a:t>Накнаде за коришћење јавне површине, су:</a:t>
            </a:r>
          </a:p>
          <a:p>
            <a:pPr>
              <a:buFont typeface="Wingdings" charset="2"/>
              <a:buChar char="Ø"/>
            </a:pPr>
            <a:r>
              <a:rPr lang="en-US" sz="2200" b="1" dirty="0">
                <a:solidFill>
                  <a:srgbClr val="FF0000"/>
                </a:solidFill>
                <a:latin typeface="+mj-lt"/>
              </a:rPr>
              <a:t>накнада за коришћење простора на јавној површини у пословне и друге сврхе, осим ради продаје штампе, књига и других публикација, производа старих и уметничких заната и домаће радиности</a:t>
            </a:r>
            <a:r>
              <a:rPr lang="en-US" sz="2200" dirty="0">
                <a:solidFill>
                  <a:srgbClr val="FF0000"/>
                </a:solidFill>
                <a:latin typeface="+mj-lt"/>
              </a:rPr>
              <a:t>;</a:t>
            </a:r>
            <a:endParaRPr lang="sr-Cyrl-CS" sz="2200" dirty="0">
              <a:solidFill>
                <a:srgbClr val="FF0000"/>
              </a:solidFill>
              <a:latin typeface="+mj-lt"/>
              <a:cs typeface="Calibri"/>
            </a:endParaRPr>
          </a:p>
          <a:p>
            <a:pPr>
              <a:buFont typeface="Wingdings" charset="2"/>
              <a:buChar char="Ø"/>
            </a:pPr>
            <a:r>
              <a:rPr lang="en-US" sz="2200" dirty="0">
                <a:latin typeface="+mj-lt"/>
              </a:rPr>
              <a:t>за оглашавање за сопствене потребе и за потребе других лица, као и за коришћење површине и објекта за оглашавање за сопствене потребе и за потребе других лица којим се врши непосредни утицај на расположивост, квалитет или неку другу особину јавне површине, за које </a:t>
            </a:r>
            <a:r>
              <a:rPr lang="en-US" sz="2200" b="1" dirty="0">
                <a:solidFill>
                  <a:srgbClr val="FF0000"/>
                </a:solidFill>
                <a:latin typeface="+mj-lt"/>
              </a:rPr>
              <a:t>дозволу издаје надлежни орган </a:t>
            </a:r>
            <a:r>
              <a:rPr lang="sr-Cyrl-CS" sz="2200" b="1" dirty="0">
                <a:solidFill>
                  <a:srgbClr val="FF0000"/>
                </a:solidFill>
                <a:latin typeface="+mj-lt"/>
              </a:rPr>
              <a:t>ЈЛС</a:t>
            </a:r>
            <a:r>
              <a:rPr lang="en-US" sz="2200" dirty="0">
                <a:latin typeface="+mj-lt"/>
              </a:rPr>
              <a:t>; </a:t>
            </a:r>
            <a:endParaRPr lang="sr-Cyrl-CS" sz="2200" dirty="0">
              <a:latin typeface="+mj-lt"/>
            </a:endParaRPr>
          </a:p>
          <a:p>
            <a:pPr>
              <a:buFont typeface="Wingdings" charset="2"/>
              <a:buChar char="Ø"/>
            </a:pPr>
            <a:r>
              <a:rPr lang="sr-Cyrl-CS" sz="2200" dirty="0">
                <a:latin typeface="+mj-lt"/>
              </a:rPr>
              <a:t>накнада за коришћење јавне површине по основу заузећа грађевинским материјалом и за извођење грађевинских радова и изградњу.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79772BF-6B18-43CF-99DD-B19B65D690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FC5AEBF-2127-4DA5-BCD2-5594AE918F6A}" type="slidenum">
              <a:rPr lang="en-US" altLang="en-US" smtClean="0"/>
              <a:pPr/>
              <a:t>9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718774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E9D6CD8C4E1394C8A0623D397638199" ma:contentTypeVersion="7" ma:contentTypeDescription="Create a new document." ma:contentTypeScope="" ma:versionID="ec3cc476388d21fb974e49cbdd3ac00a">
  <xsd:schema xmlns:xsd="http://www.w3.org/2001/XMLSchema" xmlns:xs="http://www.w3.org/2001/XMLSchema" xmlns:p="http://schemas.microsoft.com/office/2006/metadata/properties" xmlns:ns2="940465fd-9456-43b2-b6f3-7f6fe278ceec" xmlns:ns3="4a1e31c7-9c5a-4c81-b8f0-f400ab8f1618" targetNamespace="http://schemas.microsoft.com/office/2006/metadata/properties" ma:root="true" ma:fieldsID="78ba83b49a21e24e92fa8d9b4bcc34dd" ns2:_="" ns3:_="">
    <xsd:import namespace="940465fd-9456-43b2-b6f3-7f6fe278ceec"/>
    <xsd:import namespace="4a1e31c7-9c5a-4c81-b8f0-f400ab8f1618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DateTaken" minOccurs="0"/>
                <xsd:element ref="ns2:MediaServiceAutoTags" minOccurs="0"/>
                <xsd:element ref="ns2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40465fd-9456-43b2-b6f3-7f6fe278ceec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3" nillable="true" ma:displayName="MediaServiceAutoTags" ma:internalName="MediaServiceAutoTags" ma:readOnly="true">
      <xsd:simpleType>
        <xsd:restriction base="dms:Text"/>
      </xsd:simpleType>
    </xsd:element>
    <xsd:element name="MediaServiceOCR" ma:index="14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a1e31c7-9c5a-4c81-b8f0-f400ab8f1618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C0127D4B-2625-457C-BCD4-782745CEB8FB}">
  <ds:schemaRefs>
    <ds:schemaRef ds:uri="http://schemas.openxmlformats.org/package/2006/metadata/core-properties"/>
    <ds:schemaRef ds:uri="940465fd-9456-43b2-b6f3-7f6fe278ceec"/>
    <ds:schemaRef ds:uri="http://purl.org/dc/dcmitype/"/>
    <ds:schemaRef ds:uri="http://www.w3.org/XML/1998/namespace"/>
    <ds:schemaRef ds:uri="http://schemas.microsoft.com/office/2006/metadata/properties"/>
    <ds:schemaRef ds:uri="http://schemas.microsoft.com/office/2006/documentManagement/types"/>
    <ds:schemaRef ds:uri="http://purl.org/dc/elements/1.1/"/>
    <ds:schemaRef ds:uri="http://schemas.microsoft.com/office/infopath/2007/PartnerControls"/>
    <ds:schemaRef ds:uri="4a1e31c7-9c5a-4c81-b8f0-f400ab8f1618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1E400059-DB6E-4A63-A654-0CED4EB349DC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940465fd-9456-43b2-b6f3-7f6fe278ceec"/>
    <ds:schemaRef ds:uri="4a1e31c7-9c5a-4c81-b8f0-f400ab8f1618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6E44B137-5A29-44C3-8BCC-EC694214B9D4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2667</TotalTime>
  <Words>1692</Words>
  <Application>Microsoft Office PowerPoint</Application>
  <PresentationFormat>On-screen Show (4:3)</PresentationFormat>
  <Paragraphs>153</Paragraphs>
  <Slides>15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20" baseType="lpstr">
      <vt:lpstr>Arial</vt:lpstr>
      <vt:lpstr>Calibri</vt:lpstr>
      <vt:lpstr>Open Sans</vt:lpstr>
      <vt:lpstr>Wingdings</vt:lpstr>
      <vt:lpstr>Office Theme</vt:lpstr>
      <vt:lpstr>Закон о накнадама за коришћење јавних добара</vt:lpstr>
      <vt:lpstr>Закон о накнадама за коришћење јавних добара</vt:lpstr>
      <vt:lpstr>Путеви</vt:lpstr>
      <vt:lpstr>РЕКЛАМНЕ ТАБЛЕ И ПАНОИ</vt:lpstr>
      <vt:lpstr>Коришћење делова путног земљишта</vt:lpstr>
      <vt:lpstr>PowerPoint Presentation</vt:lpstr>
      <vt:lpstr>Постављање инфраструктуре у путном појасу</vt:lpstr>
      <vt:lpstr>Одлука о накнадама за коришћење општинских путева</vt:lpstr>
      <vt:lpstr>Јавне површине</vt:lpstr>
      <vt:lpstr>Привремени објекти</vt:lpstr>
      <vt:lpstr>Члан 146. Закона о планирању и изградњи</vt:lpstr>
      <vt:lpstr>Одлука о накнадама за коришћење јавних површина</vt:lpstr>
      <vt:lpstr>Висина накнаде</vt:lpstr>
      <vt:lpstr>Одлука о постављању привремених објеката на јавним површинама</vt:lpstr>
      <vt:lpstr>Питања за дискусију</vt:lpstr>
    </vt:vector>
  </TitlesOfParts>
  <Company>Acer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Valued Acer Customer</dc:creator>
  <cp:lastModifiedBy>Klara Danilovic</cp:lastModifiedBy>
  <cp:revision>147</cp:revision>
  <cp:lastPrinted>2019-03-19T08:14:08Z</cp:lastPrinted>
  <dcterms:created xsi:type="dcterms:W3CDTF">2011-05-02T13:38:29Z</dcterms:created>
  <dcterms:modified xsi:type="dcterms:W3CDTF">2019-03-19T08:38:37Z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0x0101004E9D6CD8C4E1394C8A0623D397638199</vt:lpwstr>
  </property>
</Properties>
</file>