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7"/>
  </p:notesMasterIdLst>
  <p:handoutMasterIdLst>
    <p:handoutMasterId r:id="rId8"/>
  </p:handoutMasterIdLst>
  <p:sldIdLst>
    <p:sldId id="277" r:id="rId2"/>
    <p:sldId id="279" r:id="rId3"/>
    <p:sldId id="280" r:id="rId4"/>
    <p:sldId id="281" r:id="rId5"/>
    <p:sldId id="278" r:id="rId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2385" autoAdjust="0"/>
  </p:normalViewPr>
  <p:slideViewPr>
    <p:cSldViewPr snapToGrid="0">
      <p:cViewPr>
        <p:scale>
          <a:sx n="91" d="100"/>
          <a:sy n="91" d="100"/>
        </p:scale>
        <p:origin x="1236" y="6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70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alkangreenenergynews.com/category/giz-orf-e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ORFEnergyEfficiency/?ref=bookmar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Sednica Odbora za urbanizam, stanovanje i izgradnju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011" y="1819836"/>
            <a:ext cx="8677836" cy="47611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bs-Latn-BA" b="1" dirty="0">
              <a:solidFill>
                <a:schemeClr val="tx1"/>
              </a:solidFill>
            </a:endParaRPr>
          </a:p>
          <a:p>
            <a:endParaRPr lang="bs-Latn-BA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</a:t>
            </a:r>
            <a:r>
              <a:rPr lang="de-DE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endParaRPr lang="de-DE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0" y="0"/>
            <a:ext cx="2373441" cy="1726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011" y="1993187"/>
            <a:ext cx="8525435" cy="1202075"/>
          </a:xfrm>
        </p:spPr>
        <p:txBody>
          <a:bodyPr/>
          <a:lstStyle/>
          <a:p>
            <a:pPr algn="ctr"/>
            <a:r>
              <a:rPr lang="sr-Latn-RS" sz="2800" b="1" dirty="0">
                <a:solidFill>
                  <a:schemeClr val="tx1"/>
                </a:solidFill>
              </a:rPr>
              <a:t>Održiva urbana mobilnost u zemljama Jugoistočne Evrope</a:t>
            </a:r>
            <a:br>
              <a:rPr lang="sr-Latn-RS" sz="2800" b="1" dirty="0">
                <a:solidFill>
                  <a:schemeClr val="tx1"/>
                </a:solidFill>
              </a:rPr>
            </a:br>
            <a:r>
              <a:rPr lang="sr-Latn-RS" sz="2800" b="1" dirty="0">
                <a:solidFill>
                  <a:schemeClr val="tx1"/>
                </a:solidFill>
              </a:rPr>
              <a:t>SUMSEEC II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9BDAC-14F8-4413-BFA0-EC3E101891E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b="9899"/>
          <a:stretch/>
        </p:blipFill>
        <p:spPr>
          <a:xfrm>
            <a:off x="4829584" y="3849644"/>
            <a:ext cx="3859607" cy="2485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D7AE50-AF51-4A62-82CF-602105861D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1" t="35283" r="-1" b="4091"/>
          <a:stretch/>
        </p:blipFill>
        <p:spPr>
          <a:xfrm>
            <a:off x="586689" y="4091493"/>
            <a:ext cx="4001170" cy="2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591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7FCD-6540-4AD7-A1F9-B98BA3D2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12232"/>
            <a:ext cx="7776000" cy="617928"/>
          </a:xfrm>
        </p:spPr>
        <p:txBody>
          <a:bodyPr/>
          <a:lstStyle/>
          <a:p>
            <a:r>
              <a:rPr lang="sr-Latn-RS" sz="2800" dirty="0"/>
              <a:t>Osnovni podaci o projektu</a:t>
            </a:r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9189B-88DE-4066-93EF-EEA6883885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XXX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7198C-6992-4B8A-B394-DF16BF4157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A0EEB-AF67-44FB-BF76-3DBD54B6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5" y="1956279"/>
            <a:ext cx="8301161" cy="439860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Projekat: </a:t>
            </a:r>
            <a:r>
              <a:rPr lang="sr-Latn-RS" sz="2250" dirty="0">
                <a:solidFill>
                  <a:schemeClr val="tx2"/>
                </a:solidFill>
              </a:rPr>
              <a:t>Otvoreni regionalni fond za Jugoistočnu Evropu – Energetska efikasnost od 2009. godine</a:t>
            </a:r>
          </a:p>
          <a:p>
            <a:pPr>
              <a:spcAft>
                <a:spcPts val="180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Planirano trajanje potprojekta: </a:t>
            </a:r>
            <a:r>
              <a:rPr lang="sr-Latn-RS" sz="2250" dirty="0">
                <a:solidFill>
                  <a:schemeClr val="tx2"/>
                </a:solidFill>
              </a:rPr>
              <a:t>decembar 2018 – april 2020</a:t>
            </a:r>
          </a:p>
          <a:p>
            <a:pPr>
              <a:spcAft>
                <a:spcPts val="180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Finansira: </a:t>
            </a:r>
            <a:r>
              <a:rPr lang="sr-Latn-RS" sz="2250" dirty="0">
                <a:solidFill>
                  <a:schemeClr val="tx2"/>
                </a:solidFill>
              </a:rPr>
              <a:t>Nemačko savezno ministarstvo za ekonomsku saradnju i razvoj</a:t>
            </a:r>
          </a:p>
          <a:p>
            <a:r>
              <a:rPr lang="sr-Latn-RS" sz="2250" dirty="0">
                <a:solidFill>
                  <a:schemeClr val="accent1"/>
                </a:solidFill>
              </a:rPr>
              <a:t>Sprovodi: </a:t>
            </a:r>
            <a:r>
              <a:rPr lang="sr-Latn-RS" sz="2250" dirty="0">
                <a:solidFill>
                  <a:schemeClr val="tx2"/>
                </a:solidFill>
              </a:rPr>
              <a:t>Nemačka organizacija za međunarodnu saradnju GIZ</a:t>
            </a:r>
          </a:p>
          <a:p>
            <a:r>
              <a:rPr lang="sr-Latn-RS" sz="2250" dirty="0">
                <a:solidFill>
                  <a:schemeClr val="accent1"/>
                </a:solidFill>
              </a:rPr>
              <a:t>Glavni partneri: </a:t>
            </a:r>
            <a:r>
              <a:rPr lang="bs-Latn-BA" sz="2250" i="1" dirty="0">
                <a:solidFill>
                  <a:schemeClr val="tx2"/>
                </a:solidFill>
              </a:rPr>
              <a:t>Beograd (Srbija), Priština (Kosovo), Sarajevo (BiH), Podgorica (Crna Gora), Tirana (Albanija); Skoplje (Makedonija)</a:t>
            </a:r>
          </a:p>
          <a:p>
            <a:endParaRPr lang="sr-Latn-RS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701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AE10-BC20-4EC5-8049-49930965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55" y="1141293"/>
            <a:ext cx="7776000" cy="617928"/>
          </a:xfrm>
        </p:spPr>
        <p:txBody>
          <a:bodyPr/>
          <a:lstStyle/>
          <a:p>
            <a:r>
              <a:rPr lang="sr-Latn-RS" sz="2800" dirty="0"/>
              <a:t>Fokus, cilj, metodologija</a:t>
            </a:r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9B017-F487-4872-A540-F25B478CF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Latn-RS" dirty="0"/>
              <a:t>Sednica Odbora za urbanizam, stanovanje i izgradnju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32AA-B7E2-41AD-8060-E9DB9167397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26FB9F-9300-49CA-9729-A213310D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65" y="1956664"/>
            <a:ext cx="8415299" cy="442689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Fokus</a:t>
            </a:r>
          </a:p>
          <a:p>
            <a:r>
              <a:rPr lang="sr-Latn-RS" sz="2250" dirty="0"/>
              <a:t>Održivi i energetski efikasan transport kroz razvijanje planova održive urbane mobilnosti (POUM)</a:t>
            </a:r>
          </a:p>
          <a:p>
            <a:pPr>
              <a:spcAft>
                <a:spcPts val="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Cilj</a:t>
            </a:r>
          </a:p>
          <a:p>
            <a:r>
              <a:rPr lang="sr-Latn-RS" sz="2250" dirty="0"/>
              <a:t>Regionalne mreže u zemljama Jugoistočne Evrope doprinose razvoju kapaciteta za stvaranje energetski efikasne i klimatski prihvatljive urbane mobilnosti. </a:t>
            </a:r>
          </a:p>
          <a:p>
            <a:pPr>
              <a:spcAft>
                <a:spcPts val="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Metodologija</a:t>
            </a:r>
          </a:p>
          <a:p>
            <a:r>
              <a:rPr lang="sr-Latn-RS" sz="2250" dirty="0"/>
              <a:t>Prenos znanja i dobre prakse iz EU, naročito Nemačke, ali i kroz međusobnu razmenu zemalja partnera; obuke, regionalni događaji, studijsko putovanje; Vodič za održivu urbanu mobilnost</a:t>
            </a:r>
          </a:p>
        </p:txBody>
      </p:sp>
    </p:spTree>
    <p:extLst>
      <p:ext uri="{BB962C8B-B14F-4D97-AF65-F5344CB8AC3E}">
        <p14:creationId xmlns:p14="http://schemas.microsoft.com/office/powerpoint/2010/main" val="17259231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2154-17D8-43AB-9E63-E670AFE4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01580"/>
            <a:ext cx="7776000" cy="617928"/>
          </a:xfrm>
        </p:spPr>
        <p:txBody>
          <a:bodyPr/>
          <a:lstStyle/>
          <a:p>
            <a:r>
              <a:rPr lang="sr-Latn-RS" sz="2800" dirty="0"/>
              <a:t>Aktivnosti u Srbiji</a:t>
            </a:r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34FB4-9EA3-4FF7-9C6B-9D2648A6C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XXX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1A5F-4A3E-471F-93C1-18166188B4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901CEB-EDAF-4F8E-974B-052D03CF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55" y="2068785"/>
            <a:ext cx="8250161" cy="42440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Grad Beograd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Latn-RS" sz="2250" dirty="0"/>
              <a:t>Definisanje saradnje sporazumom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Latn-RS" sz="2250" dirty="0"/>
              <a:t>Potpisan ugovor za izradu POUM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Latn-RS" sz="2250" dirty="0"/>
              <a:t>Stručna podrška radnoj grupi za praćenje razvoja POUM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sr-Latn-RS" sz="2250" dirty="0"/>
              <a:t>Finansiranje kratkoročne mere definisane u POUM</a:t>
            </a:r>
          </a:p>
          <a:p>
            <a:pPr>
              <a:spcAft>
                <a:spcPts val="0"/>
              </a:spcAft>
            </a:pPr>
            <a:endParaRPr lang="sr-Latn-RS" sz="2250" dirty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sr-Latn-RS" sz="2250" dirty="0">
                <a:solidFill>
                  <a:schemeClr val="accent1"/>
                </a:solidFill>
              </a:rPr>
              <a:t>SKGO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Latn-RS" sz="2250" dirty="0"/>
              <a:t>Aktivnosti ugovorene sporazumom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Latn-RS" sz="2250" dirty="0"/>
              <a:t>Razvijanje POUM u dva grada/opštine u Srbiji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Latn-RS" sz="2250" dirty="0"/>
              <a:t>Finansiranje pilot projekta u Kruševcu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sr-Latn-RS" sz="2250" i="1" dirty="0"/>
              <a:t>                                     </a:t>
            </a:r>
          </a:p>
          <a:p>
            <a:pPr>
              <a:spcAft>
                <a:spcPts val="0"/>
              </a:spcAft>
            </a:pPr>
            <a:endParaRPr lang="en-GB" sz="2250" dirty="0"/>
          </a:p>
        </p:txBody>
      </p:sp>
    </p:spTree>
    <p:extLst>
      <p:ext uri="{BB962C8B-B14F-4D97-AF65-F5344CB8AC3E}">
        <p14:creationId xmlns:p14="http://schemas.microsoft.com/office/powerpoint/2010/main" val="23847753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5" y="6581001"/>
            <a:ext cx="3418449" cy="246221"/>
          </a:xfrm>
        </p:spPr>
        <p:txBody>
          <a:bodyPr/>
          <a:lstStyle/>
          <a:p>
            <a:r>
              <a:rPr lang="sr-Latn-RS"/>
              <a:t>Sednica Odbora za urbanizam, stanovanje i izgradnju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19.03.2019</a:t>
            </a:fld>
            <a:endParaRPr lang="de-DE" noProof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434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a federal enterprise, GIZ supports the German Government in achieving its objectives in the field of international cooperation for sustainable development.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Published by</a:t>
            </a:r>
            <a:b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für</a:t>
            </a:r>
            <a:b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Zusammenarbeit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(GIZ) GmbH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bs-Latn-BA" sz="9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Office Sarajevo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für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Zusammenarbeit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bs-Latn-BA" sz="9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ORF-Energy Efficiency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defRPr/>
            </a:pPr>
            <a:r>
              <a:rPr lang="bs-Latn-BA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bs-Latn-BA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https://balkangreenenergynews.com/category/giz-orf-ee/</a:t>
            </a:r>
            <a:r>
              <a:rPr lang="bs-Latn-BA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@</a:t>
            </a:r>
            <a:r>
              <a:rPr lang="en-US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ORFEnergyEfficiency</a:t>
            </a:r>
            <a:endParaRPr lang="en-GB" sz="9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bs-Latn-BA" sz="9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Zmaja od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Bosne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7-7a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Importanne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Centar</a:t>
            </a: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O3/IV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71000 Sarajevo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Bosnia and Herzegovina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en-GB" sz="9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+387 33 957 500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+387 33 957 501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 giz-bosnienherzegowina@giz.de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   www.giz.de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255233" y="2108200"/>
            <a:ext cx="3559993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Responsible</a:t>
            </a:r>
            <a:r>
              <a:rPr lang="bs-Latn-BA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Author</a:t>
            </a:r>
          </a:p>
          <a:p>
            <a:pPr algn="l">
              <a:spcAft>
                <a:spcPts val="600"/>
              </a:spcAft>
              <a:defRPr/>
            </a:pPr>
            <a:r>
              <a:rPr lang="bs-Latn-BA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Joachim Gaube, Menadžer sektorskog fonda</a:t>
            </a:r>
          </a:p>
          <a:p>
            <a:pPr algn="l">
              <a:spcAft>
                <a:spcPts val="600"/>
              </a:spcAft>
              <a:defRPr/>
            </a:pPr>
            <a:r>
              <a:rPr lang="bs-Latn-BA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Svetlana Bačanin, nacionalna koordinatorka</a:t>
            </a: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bs-Latn-BA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HVALA!</a:t>
            </a:r>
          </a:p>
          <a:p>
            <a:pPr algn="l">
              <a:spcAft>
                <a:spcPts val="600"/>
              </a:spcAft>
              <a:defRPr/>
            </a:pPr>
            <a:endParaRPr lang="bs-Latn-BA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</a:t>
            </a:r>
            <a:r>
              <a:rPr lang="de-DE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endParaRPr lang="de-DE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0" y="0"/>
            <a:ext cx="2373441" cy="172697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22" y="4059489"/>
            <a:ext cx="149914" cy="1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364</TotalTime>
  <Words>278</Words>
  <Application>Microsoft Office PowerPoint</Application>
  <PresentationFormat>On-screen Show (4:3)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Narrow</vt:lpstr>
      <vt:lpstr>GIZ_Banner_Kopfzeile-Ausland (3)</vt:lpstr>
      <vt:lpstr>Održiva urbana mobilnost u zemljama Jugoistočne Evrope SUMSEEC II</vt:lpstr>
      <vt:lpstr>Osnovni podaci o projektu</vt:lpstr>
      <vt:lpstr>Fokus, cilj, metodologija</vt:lpstr>
      <vt:lpstr>Aktivnosti u Srbiji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Klara Danilovic</cp:lastModifiedBy>
  <cp:revision>299</cp:revision>
  <cp:lastPrinted>2012-07-19T10:16:59Z</cp:lastPrinted>
  <dcterms:created xsi:type="dcterms:W3CDTF">2013-09-05T11:54:56Z</dcterms:created>
  <dcterms:modified xsi:type="dcterms:W3CDTF">2019-03-19T08:36:06Z</dcterms:modified>
</cp:coreProperties>
</file>